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22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F850-936F-4C0D-AA5E-C9202D474F32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FDF8-B7C4-4F80-BA72-5A8BCAEA7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4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F850-936F-4C0D-AA5E-C9202D474F32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FDF8-B7C4-4F80-BA72-5A8BCAEA7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78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F850-936F-4C0D-AA5E-C9202D474F32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FDF8-B7C4-4F80-BA72-5A8BCAEA7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F850-936F-4C0D-AA5E-C9202D474F32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FDF8-B7C4-4F80-BA72-5A8BCAEA7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2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F850-936F-4C0D-AA5E-C9202D474F32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FDF8-B7C4-4F80-BA72-5A8BCAEA7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8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F850-936F-4C0D-AA5E-C9202D474F32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FDF8-B7C4-4F80-BA72-5A8BCAEA7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34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F850-936F-4C0D-AA5E-C9202D474F32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FDF8-B7C4-4F80-BA72-5A8BCAEA7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99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F850-936F-4C0D-AA5E-C9202D474F32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FDF8-B7C4-4F80-BA72-5A8BCAEA7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12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F850-936F-4C0D-AA5E-C9202D474F32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FDF8-B7C4-4F80-BA72-5A8BCAEA7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94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F850-936F-4C0D-AA5E-C9202D474F32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FDF8-B7C4-4F80-BA72-5A8BCAEA7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69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F850-936F-4C0D-AA5E-C9202D474F32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FDF8-B7C4-4F80-BA72-5A8BCAEA7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60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9F850-936F-4C0D-AA5E-C9202D474F32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AFDF8-B7C4-4F80-BA72-5A8BCAEA7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73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8804013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effectLst/>
              </a:rPr>
              <a:t>\d </a:t>
            </a:r>
            <a:r>
              <a:rPr lang="ko-KR" altLang="en-US" sz="1600" dirty="0" smtClean="0">
                <a:effectLst/>
              </a:rPr>
              <a:t>나 </a:t>
            </a:r>
            <a:r>
              <a:rPr lang="en-US" altLang="ko-KR" sz="1600" dirty="0" smtClean="0">
                <a:effectLst/>
              </a:rPr>
              <a:t>\w, \s </a:t>
            </a:r>
            <a:r>
              <a:rPr lang="ko-KR" altLang="en-US" sz="1600" dirty="0" smtClean="0">
                <a:effectLst/>
              </a:rPr>
              <a:t>등과 같은 메타 문자들이 </a:t>
            </a:r>
            <a:r>
              <a:rPr lang="en-US" altLang="ko-KR" sz="1600" dirty="0" smtClean="0">
                <a:effectLst/>
              </a:rPr>
              <a:t>'</a:t>
            </a:r>
            <a:r>
              <a:rPr lang="ko-KR" altLang="en-US" sz="1600" dirty="0" smtClean="0">
                <a:effectLst/>
              </a:rPr>
              <a:t>특정 텍스트의 집합</a:t>
            </a:r>
            <a:r>
              <a:rPr lang="en-US" altLang="ko-KR" sz="1600" dirty="0" smtClean="0">
                <a:effectLst/>
              </a:rPr>
              <a:t>'</a:t>
            </a:r>
            <a:r>
              <a:rPr lang="ko-KR" altLang="en-US" sz="1600" dirty="0" smtClean="0">
                <a:effectLst/>
              </a:rPr>
              <a:t>을 매칭시키는 것과 다르게</a:t>
            </a:r>
            <a:r>
              <a:rPr lang="en-US" altLang="ko-KR" sz="1600" dirty="0" smtClean="0">
                <a:effectLst/>
              </a:rPr>
              <a:t>,</a:t>
            </a:r>
          </a:p>
          <a:p>
            <a:r>
              <a:rPr lang="en-US" altLang="ko-KR" sz="1600" dirty="0" smtClean="0">
                <a:effectLst/>
              </a:rPr>
              <a:t>\b </a:t>
            </a:r>
            <a:r>
              <a:rPr lang="ko-KR" altLang="en-US" sz="1600" dirty="0" smtClean="0">
                <a:effectLst/>
              </a:rPr>
              <a:t>는 단어의 </a:t>
            </a:r>
            <a:r>
              <a:rPr lang="en-US" altLang="ko-KR" sz="1600" dirty="0" smtClean="0">
                <a:effectLst/>
              </a:rPr>
              <a:t>`</a:t>
            </a:r>
            <a:r>
              <a:rPr lang="ko-KR" altLang="en-US" sz="1600" dirty="0" smtClean="0">
                <a:effectLst/>
              </a:rPr>
              <a:t>경계</a:t>
            </a:r>
            <a:r>
              <a:rPr lang="en-US" altLang="ko-KR" sz="1600" dirty="0" smtClean="0">
                <a:effectLst/>
              </a:rPr>
              <a:t>` </a:t>
            </a:r>
            <a:r>
              <a:rPr lang="ko-KR" altLang="en-US" sz="1600" dirty="0" smtClean="0">
                <a:effectLst/>
              </a:rPr>
              <a:t>위치를 가리킨다</a:t>
            </a:r>
            <a:r>
              <a:rPr lang="en-US" altLang="ko-KR" sz="1600" dirty="0" smtClean="0">
                <a:effectLst/>
              </a:rPr>
              <a:t>. (b = boundary </a:t>
            </a:r>
            <a:r>
              <a:rPr lang="ko-KR" altLang="en-US" sz="1600" dirty="0" smtClean="0">
                <a:effectLst/>
              </a:rPr>
              <a:t>를 의미한다</a:t>
            </a:r>
            <a:r>
              <a:rPr lang="en-US" altLang="ko-KR" sz="1600" dirty="0" smtClean="0">
                <a:effectLst/>
              </a:rPr>
              <a:t>)</a:t>
            </a:r>
          </a:p>
          <a:p>
            <a:r>
              <a:rPr lang="en-US" altLang="ko-KR" sz="1600" dirty="0" smtClean="0">
                <a:effectLst/>
              </a:rPr>
              <a:t/>
            </a:r>
            <a:br>
              <a:rPr lang="en-US" altLang="ko-KR" sz="1600" dirty="0" smtClean="0">
                <a:effectLst/>
              </a:rPr>
            </a:br>
            <a:endParaRPr lang="en-US" altLang="ko-KR" sz="1600" dirty="0" smtClean="0">
              <a:effectLst/>
            </a:endParaRPr>
          </a:p>
          <a:p>
            <a:r>
              <a:rPr lang="ko-KR" altLang="en-US" sz="1600" dirty="0" smtClean="0">
                <a:effectLst/>
              </a:rPr>
              <a:t>여기서 </a:t>
            </a:r>
            <a:r>
              <a:rPr lang="en-US" altLang="ko-KR" sz="1600" dirty="0" smtClean="0">
                <a:effectLst/>
              </a:rPr>
              <a:t>'</a:t>
            </a:r>
            <a:r>
              <a:rPr lang="ko-KR" altLang="en-US" sz="1600" dirty="0" smtClean="0">
                <a:effectLst/>
              </a:rPr>
              <a:t>단어</a:t>
            </a:r>
            <a:r>
              <a:rPr lang="en-US" altLang="ko-KR" sz="1600" dirty="0" smtClean="0">
                <a:effectLst/>
              </a:rPr>
              <a:t>'</a:t>
            </a:r>
            <a:r>
              <a:rPr lang="ko-KR" altLang="en-US" sz="1600" dirty="0" smtClean="0">
                <a:effectLst/>
              </a:rPr>
              <a:t>는 </a:t>
            </a:r>
            <a:r>
              <a:rPr lang="en-US" altLang="ko-KR" sz="1600" dirty="0" smtClean="0">
                <a:effectLst/>
              </a:rPr>
              <a:t>\w </a:t>
            </a:r>
            <a:r>
              <a:rPr lang="ko-KR" altLang="en-US" sz="1600" dirty="0" smtClean="0">
                <a:effectLst/>
              </a:rPr>
              <a:t>와 일치하며 </a:t>
            </a:r>
            <a:r>
              <a:rPr lang="en-US" altLang="ko-KR" sz="1600" dirty="0" smtClean="0">
                <a:effectLst/>
              </a:rPr>
              <a:t>[a-zA-Z0-9_]</a:t>
            </a:r>
            <a:r>
              <a:rPr lang="ko-KR" altLang="en-US" sz="1600" dirty="0" smtClean="0">
                <a:effectLst/>
              </a:rPr>
              <a:t>와 동일하다</a:t>
            </a:r>
            <a:r>
              <a:rPr lang="en-US" altLang="ko-KR" sz="1600" dirty="0" smtClean="0">
                <a:effectLst/>
              </a:rPr>
              <a:t>.</a:t>
            </a:r>
          </a:p>
          <a:p>
            <a:r>
              <a:rPr lang="ko-KR" altLang="en-US" sz="1600" dirty="0" smtClean="0">
                <a:effectLst/>
              </a:rPr>
              <a:t>즉</a:t>
            </a:r>
            <a:r>
              <a:rPr lang="en-US" altLang="ko-KR" sz="1600" dirty="0" smtClean="0">
                <a:effectLst/>
              </a:rPr>
              <a:t>, </a:t>
            </a:r>
            <a:r>
              <a:rPr lang="ko-KR" altLang="en-US" sz="1600" dirty="0" smtClean="0">
                <a:effectLst/>
              </a:rPr>
              <a:t>단어와 단어가 아닌 문자와의 사이를 가리키는 것이다</a:t>
            </a:r>
            <a:r>
              <a:rPr lang="en-US" altLang="ko-KR" sz="1600" dirty="0" smtClean="0">
                <a:effectLst/>
              </a:rPr>
              <a:t>.</a:t>
            </a:r>
          </a:p>
          <a:p>
            <a:r>
              <a:rPr lang="en-US" altLang="ko-KR" sz="1600" dirty="0" smtClean="0">
                <a:effectLst/>
              </a:rPr>
              <a:t/>
            </a:r>
            <a:br>
              <a:rPr lang="en-US" altLang="ko-KR" sz="1600" dirty="0" smtClean="0">
                <a:effectLst/>
              </a:rPr>
            </a:br>
            <a:endParaRPr lang="en-US" altLang="ko-KR" sz="1600" dirty="0" smtClean="0">
              <a:effectLst/>
            </a:endParaRPr>
          </a:p>
          <a:p>
            <a:r>
              <a:rPr lang="ko-KR" altLang="en-US" sz="1600" dirty="0" smtClean="0">
                <a:effectLst/>
              </a:rPr>
              <a:t>위치를 가리키는 것이기 때문에</a:t>
            </a:r>
            <a:r>
              <a:rPr lang="en-US" altLang="ko-KR" sz="1600" dirty="0" smtClean="0">
                <a:effectLst/>
              </a:rPr>
              <a:t>, </a:t>
            </a:r>
            <a:r>
              <a:rPr lang="ko-KR" altLang="en-US" sz="1600" dirty="0" smtClean="0">
                <a:effectLst/>
              </a:rPr>
              <a:t>패턴이 일치하더라도 매치되는 길이는 </a:t>
            </a:r>
            <a:r>
              <a:rPr lang="en-US" altLang="ko-KR" sz="1600" dirty="0" smtClean="0">
                <a:effectLst/>
              </a:rPr>
              <a:t>0</a:t>
            </a:r>
            <a:r>
              <a:rPr lang="ko-KR" altLang="en-US" sz="1600" dirty="0" smtClean="0">
                <a:effectLst/>
              </a:rPr>
              <a:t>이다</a:t>
            </a:r>
            <a:r>
              <a:rPr lang="en-US" altLang="ko-KR" sz="1600" dirty="0" smtClean="0">
                <a:effectLst/>
              </a:rPr>
              <a:t>.</a:t>
            </a:r>
          </a:p>
          <a:p>
            <a:r>
              <a:rPr lang="ko-KR" altLang="en-US" sz="1600" dirty="0" smtClean="0">
                <a:effectLst/>
              </a:rPr>
              <a:t>이런 이유 때문에 좀 헷갈리는데</a:t>
            </a:r>
            <a:r>
              <a:rPr lang="en-US" altLang="ko-KR" sz="1600" dirty="0" smtClean="0">
                <a:effectLst/>
              </a:rPr>
              <a:t>, </a:t>
            </a:r>
            <a:r>
              <a:rPr lang="ko-KR" altLang="en-US" sz="1600" dirty="0" smtClean="0">
                <a:effectLst/>
              </a:rPr>
              <a:t>문장에서 각 단어의 경계를 표시해보면 쉽게 이해할 수 있다</a:t>
            </a:r>
            <a:r>
              <a:rPr lang="en-US" altLang="ko-KR" sz="1600" dirty="0" smtClean="0">
                <a:effectLst/>
              </a:rPr>
              <a:t>.</a:t>
            </a:r>
          </a:p>
          <a:p>
            <a:r>
              <a:rPr lang="en-US" altLang="ko-KR" sz="1600" dirty="0" smtClean="0">
                <a:effectLst/>
              </a:rPr>
              <a:t/>
            </a:r>
            <a:br>
              <a:rPr lang="en-US" altLang="ko-KR" sz="1600" dirty="0" smtClean="0">
                <a:effectLst/>
              </a:rPr>
            </a:br>
            <a:endParaRPr lang="en-US" altLang="ko-KR" sz="1600" dirty="0" smtClean="0">
              <a:effectLst/>
            </a:endParaRPr>
          </a:p>
          <a:p>
            <a:r>
              <a:rPr lang="ko-KR" altLang="en-US" sz="1600" dirty="0"/>
              <a:t> </a:t>
            </a:r>
            <a:r>
              <a:rPr lang="en-US" altLang="ko-KR" sz="1600" dirty="0" smtClean="0"/>
              <a:t>Raindrops </a:t>
            </a:r>
            <a:r>
              <a:rPr lang="en-US" altLang="ko-KR" sz="1600" dirty="0"/>
              <a:t>on roses, and whiskers on kittens.</a:t>
            </a:r>
            <a:endParaRPr lang="ko-KR" altLang="en-US" sz="1600" dirty="0"/>
          </a:p>
          <a:p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 smtClean="0"/>
              <a:t>위 </a:t>
            </a:r>
            <a:r>
              <a:rPr lang="ko-KR" altLang="en-US" sz="1600" dirty="0"/>
              <a:t>문장에서 단어의 경계</a:t>
            </a:r>
            <a:r>
              <a:rPr lang="en-US" altLang="ko-KR" sz="1600" dirty="0"/>
              <a:t>, </a:t>
            </a:r>
            <a:r>
              <a:rPr lang="ko-KR" altLang="en-US" sz="1600" dirty="0"/>
              <a:t>즉 메타 문자 </a:t>
            </a:r>
            <a:r>
              <a:rPr lang="en-US" altLang="ko-KR" sz="1600" dirty="0"/>
              <a:t>\b </a:t>
            </a:r>
            <a:r>
              <a:rPr lang="ko-KR" altLang="en-US" sz="1600" dirty="0"/>
              <a:t>는 아래와 같이 </a:t>
            </a:r>
            <a:r>
              <a:rPr lang="en-US" altLang="ko-KR" sz="1600" dirty="0"/>
              <a:t>|</a:t>
            </a:r>
            <a:r>
              <a:rPr lang="ko-KR" altLang="en-US" sz="1600" dirty="0"/>
              <a:t> 를 표시한 위치를 가리킨다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  </a:t>
            </a:r>
            <a:r>
              <a:rPr lang="en-US" altLang="ko-KR" sz="1600" dirty="0"/>
              <a:t>|Raindrops| |on| |roses|, |and| |whiskers| |on| |kittens</a:t>
            </a:r>
            <a:r>
              <a:rPr lang="en-US" altLang="ko-KR" sz="1600" dirty="0" smtClean="0"/>
              <a:t>|.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이 문장에서  </a:t>
            </a:r>
            <a:r>
              <a:rPr lang="en-US" altLang="ko-KR" sz="1600" dirty="0" smtClean="0"/>
              <a:t>/\</a:t>
            </a:r>
            <a:r>
              <a:rPr lang="en-US" altLang="ko-KR" sz="1600" dirty="0" err="1" smtClean="0"/>
              <a:t>bo</a:t>
            </a:r>
            <a:r>
              <a:rPr lang="en-US" altLang="ko-KR" sz="1600" dirty="0" smtClean="0"/>
              <a:t>.\b/</a:t>
            </a:r>
            <a:r>
              <a:rPr lang="ko-KR" altLang="en-US" sz="1600" dirty="0" smtClean="0"/>
              <a:t> 를 </a:t>
            </a:r>
            <a:r>
              <a:rPr lang="ko-KR" altLang="en-US" sz="1600" dirty="0" err="1" smtClean="0"/>
              <a:t>매치시킨</a:t>
            </a:r>
            <a:r>
              <a:rPr lang="ko-KR" altLang="en-US" sz="1600" dirty="0" smtClean="0"/>
              <a:t> 결과는 다음과 같다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  </a:t>
            </a:r>
            <a:r>
              <a:rPr lang="en-US" altLang="ko-KR" sz="1600" dirty="0" smtClean="0"/>
              <a:t>|Raindrops| |on| |roses|, |and| |whiskers| |on| |kittens|.</a:t>
            </a:r>
            <a:endParaRPr lang="ko-KR" altLang="en-US" sz="1600" dirty="0" smtClean="0"/>
          </a:p>
          <a:p>
            <a:endParaRPr lang="ko-KR" altLang="en-US" sz="1600" dirty="0" smtClean="0"/>
          </a:p>
          <a:p>
            <a:r>
              <a:rPr lang="ko-KR" altLang="en-US" sz="1600" dirty="0" smtClean="0"/>
              <a:t>패턴이 단어의 경계 사이에 있는 </a:t>
            </a:r>
            <a:r>
              <a:rPr lang="en-US" altLang="ko-KR" sz="1600" dirty="0" smtClean="0"/>
              <a:t>o</a:t>
            </a:r>
            <a:r>
              <a:rPr lang="ko-KR" altLang="en-US" sz="1600" dirty="0" smtClean="0"/>
              <a:t>와 나머지 한 문자를 나타내기 때문이다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335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7849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\B 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\b</a:t>
            </a:r>
            <a:r>
              <a:rPr lang="ko-KR" altLang="en-US" sz="1600" dirty="0" smtClean="0"/>
              <a:t>와 반대로 동작하는데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이것도 각 위치를 표시해보면 이해하기 쉽다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  </a:t>
            </a:r>
            <a:r>
              <a:rPr lang="en-US" altLang="ko-KR" sz="1600" dirty="0" err="1" smtClean="0"/>
              <a:t>R|a|i|n|d|r|o|p|s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o|n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r|o|s|e|s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a|n|d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w|h|i|s|k|e|r|s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o|n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k|i|t|t|e|n|s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r>
              <a:rPr lang="ko-KR" altLang="en-US" sz="1600" dirty="0" smtClean="0"/>
              <a:t>따라서</a:t>
            </a:r>
            <a:r>
              <a:rPr lang="en-US" altLang="ko-KR" sz="1600" dirty="0" smtClean="0"/>
              <a:t>, /\Bo.\B/</a:t>
            </a:r>
            <a:r>
              <a:rPr lang="ko-KR" altLang="en-US" sz="1600" dirty="0" smtClean="0"/>
              <a:t> 와 </a:t>
            </a:r>
            <a:r>
              <a:rPr lang="ko-KR" altLang="en-US" sz="1600" dirty="0" err="1" smtClean="0"/>
              <a:t>매치시키면</a:t>
            </a:r>
            <a:r>
              <a:rPr lang="ko-KR" altLang="en-US" sz="1600" dirty="0" smtClean="0"/>
              <a:t> 아래와 같다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  </a:t>
            </a:r>
            <a:r>
              <a:rPr lang="en-US" altLang="ko-KR" sz="1600" dirty="0" err="1" smtClean="0"/>
              <a:t>R|a|i|n|d|r|o|p|s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o|n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r|o|s|e|s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a|n|d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w|h|i|s|k|e|r|s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o|n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k|i|t|t|e|n|s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주의할 것은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정규식에서의 </a:t>
            </a:r>
            <a:r>
              <a:rPr lang="en-US" altLang="ko-KR" sz="1600" dirty="0" smtClean="0"/>
              <a:t>'</a:t>
            </a:r>
            <a:r>
              <a:rPr lang="ko-KR" altLang="en-US" sz="1600" dirty="0" smtClean="0"/>
              <a:t>단어</a:t>
            </a:r>
            <a:r>
              <a:rPr lang="en-US" altLang="ko-KR" sz="1600" dirty="0" smtClean="0"/>
              <a:t>'</a:t>
            </a:r>
            <a:r>
              <a:rPr lang="ko-KR" altLang="en-US" sz="1600" dirty="0" smtClean="0"/>
              <a:t>는 한글과 같은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바이트 문자를 포함하지 않기 때문에</a:t>
            </a:r>
            <a:r>
              <a:rPr lang="en-US" altLang="ko-KR" sz="1600" dirty="0" smtClean="0"/>
              <a:t>,</a:t>
            </a:r>
          </a:p>
          <a:p>
            <a:r>
              <a:rPr lang="ko-KR" altLang="en-US" sz="1600" dirty="0" smtClean="0"/>
              <a:t>한글의 경계는 </a:t>
            </a:r>
            <a:r>
              <a:rPr lang="en-US" altLang="ko-KR" sz="1600" dirty="0" smtClean="0"/>
              <a:t>\b</a:t>
            </a:r>
            <a:r>
              <a:rPr lang="ko-KR" altLang="en-US" sz="1600" dirty="0" smtClean="0"/>
              <a:t>로 처리할 수 없다는 것이다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r>
              <a:rPr lang="ko-KR" altLang="en-US" sz="1600" dirty="0" smtClean="0"/>
              <a:t>한글의 경계를 판단하려면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전후방탐색으로 한글이 아닌 문자와의 경계를 판단하는 것이 좋다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r>
              <a:rPr lang="ko-KR" altLang="en-US" sz="1600" dirty="0" smtClean="0"/>
              <a:t>  </a:t>
            </a:r>
            <a:r>
              <a:rPr lang="en-US" altLang="ko-KR" sz="1600" dirty="0" smtClean="0"/>
              <a:t>/(?&lt;=[^</a:t>
            </a:r>
            <a:r>
              <a:rPr lang="ko-KR" altLang="en-US" sz="1600" dirty="0" smtClean="0"/>
              <a:t>가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힣</a:t>
            </a:r>
            <a:r>
              <a:rPr lang="en-US" altLang="ko-KR" sz="1600" dirty="0" smtClean="0"/>
              <a:t>])</a:t>
            </a:r>
            <a:r>
              <a:rPr lang="ko-KR" altLang="en-US" sz="1600" dirty="0" smtClean="0"/>
              <a:t>대상문자</a:t>
            </a:r>
            <a:r>
              <a:rPr lang="en-US" altLang="ko-KR" sz="1600" dirty="0" smtClean="0"/>
              <a:t>(?=[^</a:t>
            </a:r>
            <a:r>
              <a:rPr lang="ko-KR" altLang="en-US" sz="1600" dirty="0" smtClean="0"/>
              <a:t>가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힣</a:t>
            </a:r>
            <a:r>
              <a:rPr lang="en-US" altLang="ko-KR" sz="1600" dirty="0" smtClean="0"/>
              <a:t>])/</a:t>
            </a:r>
            <a:endParaRPr lang="ko-KR" altLang="en-US" sz="1600" dirty="0" smtClean="0"/>
          </a:p>
          <a:p>
            <a:r>
              <a:rPr lang="ko-KR" altLang="en-US" sz="1600" dirty="0" smtClean="0"/>
              <a:t> 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자음과 모음까지 문자로 인식하려고 한다면</a:t>
            </a:r>
            <a:r>
              <a:rPr lang="en-US" altLang="ko-KR" sz="1600" dirty="0" smtClean="0"/>
              <a:t>, [^</a:t>
            </a:r>
            <a:r>
              <a:rPr lang="ko-KR" altLang="en-US" sz="1600" dirty="0" err="1" smtClean="0"/>
              <a:t>ㄱ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ㅎㅏ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ㅣ가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힣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 를 사용하면 된다</a:t>
            </a:r>
            <a:r>
              <a:rPr lang="en-US" altLang="ko-KR" sz="1600" dirty="0" smtClean="0"/>
              <a:t>)</a:t>
            </a:r>
          </a:p>
          <a:p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  <a:p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87174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55</Words>
  <Application>Microsoft Office PowerPoint</Application>
  <PresentationFormat>화면 슬라이드 쇼(4:3)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2</cp:revision>
  <dcterms:created xsi:type="dcterms:W3CDTF">2018-02-05T23:58:51Z</dcterms:created>
  <dcterms:modified xsi:type="dcterms:W3CDTF">2018-02-06T01:05:09Z</dcterms:modified>
</cp:coreProperties>
</file>