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64" r:id="rId6"/>
    <p:sldId id="259" r:id="rId7"/>
    <p:sldId id="260" r:id="rId8"/>
    <p:sldId id="265" r:id="rId9"/>
    <p:sldId id="262" r:id="rId10"/>
    <p:sldId id="266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87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2C13F-C976-4DAC-9E49-AEB302861284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E264-75C7-4708-9854-6C57FA3F1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3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4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6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49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0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50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5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3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9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6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8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8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6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45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61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54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864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88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62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09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85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86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3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0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7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1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2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tuple,dic,set</a:t>
            </a:r>
            <a:r>
              <a:rPr lang="en-US" altLang="ko-KR" dirty="0"/>
              <a:t>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6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10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2"/>
            </a:pPr>
            <a:r>
              <a:rPr lang="ko-KR" altLang="en-US" dirty="0"/>
              <a:t>어느 문구점에서 판매하는 연필은 </a:t>
            </a:r>
            <a:r>
              <a:rPr lang="en-US" altLang="ko-KR" dirty="0"/>
              <a:t>200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펜은 </a:t>
            </a:r>
            <a:r>
              <a:rPr lang="en-US" altLang="ko-KR" dirty="0"/>
              <a:t>800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지우개는 </a:t>
            </a:r>
            <a:r>
              <a:rPr lang="en-US" altLang="ko-KR" dirty="0"/>
              <a:t>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자는 </a:t>
            </a:r>
            <a:r>
              <a:rPr lang="en-US" altLang="ko-KR" dirty="0"/>
              <a:t>300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목록을 </a:t>
            </a:r>
            <a:r>
              <a:rPr lang="en-US" altLang="ko-KR" dirty="0"/>
              <a:t>dictionary</a:t>
            </a:r>
            <a:r>
              <a:rPr lang="ko-KR" altLang="en-US" dirty="0"/>
              <a:t>형을 이용하여 작성해보고 가격만 </a:t>
            </a:r>
            <a:r>
              <a:rPr lang="en-US" altLang="ko-KR" dirty="0"/>
              <a:t>list</a:t>
            </a:r>
            <a:r>
              <a:rPr lang="ko-KR" altLang="en-US" dirty="0"/>
              <a:t>형으로 출력해보자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7E164A-53A2-4A56-9807-E45ABF0235F7}"/>
              </a:ext>
            </a:extLst>
          </p:cNvPr>
          <p:cNvSpPr/>
          <p:nvPr/>
        </p:nvSpPr>
        <p:spPr>
          <a:xfrm>
            <a:off x="628650" y="1844824"/>
            <a:ext cx="82638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stationery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연필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펜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800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지우개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자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300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stationery_value_list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stationery.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())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stationery_value_list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29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아래의 예시를 보고 </a:t>
            </a:r>
            <a:r>
              <a:rPr lang="en-US" altLang="ko-KR" dirty="0"/>
              <a:t>list</a:t>
            </a:r>
            <a:r>
              <a:rPr lang="ko-KR" altLang="en-US" dirty="0"/>
              <a:t>형과 </a:t>
            </a:r>
            <a:r>
              <a:rPr lang="en-US" altLang="ko-KR" dirty="0"/>
              <a:t>tuple</a:t>
            </a:r>
            <a:r>
              <a:rPr lang="ko-KR" altLang="en-US" dirty="0"/>
              <a:t>형 중 선택하여 각각 빈칸을 채워보라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list</a:t>
            </a:r>
            <a:r>
              <a:rPr lang="ko-KR" altLang="en-US" dirty="0"/>
              <a:t>형과 </a:t>
            </a:r>
            <a:r>
              <a:rPr lang="en-US" altLang="ko-KR" dirty="0"/>
              <a:t>tuple</a:t>
            </a:r>
            <a:r>
              <a:rPr lang="ko-KR" altLang="en-US" dirty="0"/>
              <a:t>형은 </a:t>
            </a:r>
            <a:r>
              <a:rPr lang="en-US" altLang="ko-KR" dirty="0"/>
              <a:t>index </a:t>
            </a:r>
            <a:r>
              <a:rPr lang="ko-KR" altLang="en-US" dirty="0"/>
              <a:t>구조이기 때문에 </a:t>
            </a:r>
            <a:r>
              <a:rPr lang="en-US" altLang="ko-KR" dirty="0"/>
              <a:t>( </a:t>
            </a:r>
            <a:r>
              <a:rPr lang="ko-KR" altLang="en-US" dirty="0"/>
              <a:t>인덱싱</a:t>
            </a:r>
            <a:r>
              <a:rPr lang="en-US" altLang="ko-KR" dirty="0"/>
              <a:t>     )</a:t>
            </a:r>
            <a:r>
              <a:rPr lang="ko-KR" altLang="en-US" dirty="0"/>
              <a:t>과 </a:t>
            </a:r>
            <a:r>
              <a:rPr lang="en-US" altLang="ko-KR" dirty="0"/>
              <a:t>( </a:t>
            </a:r>
            <a:r>
              <a:rPr lang="ko-KR" altLang="en-US" dirty="0"/>
              <a:t>값을 </a:t>
            </a:r>
            <a:r>
              <a:rPr lang="ko-KR" altLang="en-US" dirty="0" err="1"/>
              <a:t>가져오는것</a:t>
            </a:r>
            <a:r>
              <a:rPr lang="en-US" altLang="ko-KR" dirty="0"/>
              <a:t>)</a:t>
            </a:r>
            <a:r>
              <a:rPr lang="ko-KR" altLang="en-US" dirty="0"/>
              <a:t>이 가능하다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맞으면 </a:t>
            </a:r>
            <a:r>
              <a:rPr lang="en-US" altLang="ko-KR" dirty="0"/>
              <a:t>O, </a:t>
            </a:r>
            <a:r>
              <a:rPr lang="ko-KR" altLang="en-US" dirty="0"/>
              <a:t>틀리면 </a:t>
            </a:r>
            <a:r>
              <a:rPr lang="en-US" altLang="ko-KR" dirty="0"/>
              <a:t>X</a:t>
            </a:r>
            <a:r>
              <a:rPr lang="ko-KR" altLang="en-US" dirty="0"/>
              <a:t>를 표시하여라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13" name="_x148686472"/>
          <p:cNvSpPr>
            <a:spLocks noChangeArrowheads="1"/>
          </p:cNvSpPr>
          <p:nvPr/>
        </p:nvSpPr>
        <p:spPr bwMode="auto">
          <a:xfrm>
            <a:off x="1139103" y="1299925"/>
            <a:ext cx="4942520" cy="727284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홈페이지에서 정보 수정 및 추가를 위해 사용할 수 있는 </a:t>
            </a:r>
            <a:r>
              <a:rPr lang="ko-KR" altLang="en-US" sz="1000" dirty="0" err="1">
                <a:solidFill>
                  <a:srgbClr val="000000"/>
                </a:solidFill>
              </a:rPr>
              <a:t>자료형은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( </a:t>
            </a:r>
            <a:r>
              <a:rPr lang="ko-KR" altLang="en-US" sz="1000" dirty="0">
                <a:solidFill>
                  <a:srgbClr val="000000"/>
                </a:solidFill>
              </a:rPr>
              <a:t>리스트</a:t>
            </a:r>
            <a:r>
              <a:rPr lang="en-US" altLang="ko-KR" sz="1000" dirty="0">
                <a:solidFill>
                  <a:srgbClr val="000000"/>
                </a:solidFill>
              </a:rPr>
              <a:t>  )</a:t>
            </a:r>
            <a:r>
              <a:rPr lang="ko-KR" altLang="en-US" sz="1000" dirty="0">
                <a:solidFill>
                  <a:srgbClr val="000000"/>
                </a:solidFill>
              </a:rPr>
              <a:t>이고</a:t>
            </a:r>
            <a:r>
              <a:rPr lang="en-US" altLang="ko-KR" sz="1000" dirty="0">
                <a:solidFill>
                  <a:srgbClr val="000000"/>
                </a:solidFill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</a:rPr>
              <a:t>해킹으로 인한 정보 수정을 막기 위해 사용할 수 있는 </a:t>
            </a:r>
            <a:r>
              <a:rPr lang="ko-KR" altLang="en-US" sz="1000" dirty="0" err="1">
                <a:solidFill>
                  <a:srgbClr val="000000"/>
                </a:solidFill>
              </a:rPr>
              <a:t>자료형은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( </a:t>
            </a:r>
            <a:r>
              <a:rPr lang="ko-KR" altLang="en-US" sz="1000" dirty="0" err="1">
                <a:solidFill>
                  <a:srgbClr val="000000"/>
                </a:solidFill>
              </a:rPr>
              <a:t>딕셔너리</a:t>
            </a:r>
            <a:r>
              <a:rPr lang="en-US" altLang="ko-KR" sz="1000" dirty="0">
                <a:solidFill>
                  <a:srgbClr val="000000"/>
                </a:solidFill>
              </a:rPr>
              <a:t> 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14" name="_x148686472"/>
          <p:cNvSpPr>
            <a:spLocks noChangeArrowheads="1"/>
          </p:cNvSpPr>
          <p:nvPr/>
        </p:nvSpPr>
        <p:spPr bwMode="auto">
          <a:xfrm>
            <a:off x="1139102" y="3100853"/>
            <a:ext cx="6025185" cy="2161259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[O, X</a:t>
            </a:r>
            <a:r>
              <a:rPr lang="ko-KR" altLang="en-US" sz="1000" dirty="0">
                <a:solidFill>
                  <a:srgbClr val="000000"/>
                </a:solidFill>
              </a:rPr>
              <a:t>문제</a:t>
            </a:r>
            <a:r>
              <a:rPr lang="en-US" altLang="ko-KR" sz="1000" dirty="0">
                <a:solidFill>
                  <a:srgbClr val="000000"/>
                </a:solidFill>
              </a:rPr>
              <a:t>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&gt;&gt;&gt;tuple = ('Hello', 'My', 'name', 'is', '</a:t>
            </a:r>
            <a:r>
              <a:rPr lang="ko-KR" altLang="en-US" sz="1000" dirty="0">
                <a:solidFill>
                  <a:srgbClr val="000000"/>
                </a:solidFill>
              </a:rPr>
              <a:t>예슬</a:t>
            </a:r>
            <a:r>
              <a:rPr lang="en-US" altLang="ko-KR" sz="1000" dirty="0">
                <a:solidFill>
                  <a:srgbClr val="000000"/>
                </a:solidFill>
              </a:rPr>
              <a:t>')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&gt;&gt;&gt;tuple[4] = '</a:t>
            </a:r>
            <a:r>
              <a:rPr lang="ko-KR" altLang="en-US" sz="1000" dirty="0">
                <a:solidFill>
                  <a:srgbClr val="000000"/>
                </a:solidFill>
              </a:rPr>
              <a:t>지수</a:t>
            </a:r>
            <a:r>
              <a:rPr lang="en-US" altLang="ko-KR" sz="1000" dirty="0">
                <a:solidFill>
                  <a:srgbClr val="000000"/>
                </a:solidFill>
              </a:rPr>
              <a:t>'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    위의 프로그램을 실행했을 경우</a:t>
            </a:r>
            <a:r>
              <a:rPr lang="en-US" altLang="ko-KR" sz="1000" dirty="0">
                <a:solidFill>
                  <a:srgbClr val="000000"/>
                </a:solidFill>
              </a:rPr>
              <a:t>,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tuple</a:t>
            </a:r>
            <a:r>
              <a:rPr lang="ko-KR" altLang="en-US" sz="1000" dirty="0">
                <a:solidFill>
                  <a:srgbClr val="000000"/>
                </a:solidFill>
              </a:rPr>
              <a:t>의 </a:t>
            </a:r>
            <a:r>
              <a:rPr lang="ko-KR" altLang="en-US" sz="1000" dirty="0" err="1">
                <a:solidFill>
                  <a:srgbClr val="000000"/>
                </a:solidFill>
              </a:rPr>
              <a:t>원솟값은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('Hello', 'My', 'name', 'is', '</a:t>
            </a:r>
            <a:r>
              <a:rPr lang="ko-KR" altLang="en-US" sz="1000" dirty="0">
                <a:solidFill>
                  <a:srgbClr val="000000"/>
                </a:solidFill>
              </a:rPr>
              <a:t>지수</a:t>
            </a:r>
            <a:r>
              <a:rPr lang="en-US" altLang="ko-KR" sz="1000" dirty="0">
                <a:solidFill>
                  <a:srgbClr val="000000"/>
                </a:solidFill>
              </a:rPr>
              <a:t>')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         ( </a:t>
            </a:r>
            <a:r>
              <a:rPr lang="en-US" altLang="ko-KR" sz="1000" dirty="0">
                <a:solidFill>
                  <a:srgbClr val="FF0000"/>
                </a:solidFill>
              </a:rPr>
              <a:t> O</a:t>
            </a:r>
            <a:r>
              <a:rPr lang="en-US" altLang="ko-KR" sz="1000" dirty="0">
                <a:solidFill>
                  <a:srgbClr val="000000"/>
                </a:solidFill>
              </a:rPr>
              <a:t> 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tuple</a:t>
            </a:r>
            <a:r>
              <a:rPr lang="ko-KR" altLang="en-US" sz="1000" dirty="0">
                <a:solidFill>
                  <a:srgbClr val="000000"/>
                </a:solidFill>
              </a:rPr>
              <a:t>에서도 </a:t>
            </a:r>
            <a:r>
              <a:rPr lang="en-US" altLang="ko-KR" sz="1000" dirty="0">
                <a:solidFill>
                  <a:srgbClr val="000000"/>
                </a:solidFill>
              </a:rPr>
              <a:t>list</a:t>
            </a:r>
            <a:r>
              <a:rPr lang="ko-KR" altLang="en-US" sz="1000" dirty="0">
                <a:solidFill>
                  <a:srgbClr val="000000"/>
                </a:solidFill>
              </a:rPr>
              <a:t>와 같이 </a:t>
            </a:r>
            <a:r>
              <a:rPr lang="en-US" altLang="ko-KR" sz="1000" dirty="0">
                <a:solidFill>
                  <a:srgbClr val="000000"/>
                </a:solidFill>
              </a:rPr>
              <a:t>min() </a:t>
            </a:r>
            <a:r>
              <a:rPr lang="ko-KR" altLang="en-US" sz="1000" dirty="0">
                <a:solidFill>
                  <a:srgbClr val="000000"/>
                </a:solidFill>
              </a:rPr>
              <a:t>함수</a:t>
            </a:r>
            <a:r>
              <a:rPr lang="en-US" altLang="ko-KR" sz="1000" dirty="0">
                <a:solidFill>
                  <a:srgbClr val="000000"/>
                </a:solidFill>
              </a:rPr>
              <a:t>, max() </a:t>
            </a:r>
            <a:r>
              <a:rPr lang="ko-KR" altLang="en-US" sz="1000" dirty="0">
                <a:solidFill>
                  <a:srgbClr val="000000"/>
                </a:solidFill>
              </a:rPr>
              <a:t>함수를 사용할 수 있다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( O </a:t>
            </a:r>
            <a:r>
              <a:rPr lang="en-US" altLang="ko-KR" sz="1000" dirty="0">
                <a:solidFill>
                  <a:srgbClr val="FF0000"/>
                </a:solidFill>
              </a:rPr>
              <a:t>   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tuple</a:t>
            </a:r>
            <a:r>
              <a:rPr lang="ko-KR" altLang="en-US" sz="1000" dirty="0">
                <a:solidFill>
                  <a:srgbClr val="000000"/>
                </a:solidFill>
              </a:rPr>
              <a:t>에서는 삽입</a:t>
            </a:r>
            <a:r>
              <a:rPr lang="en-US" altLang="ko-KR" sz="1000" dirty="0">
                <a:solidFill>
                  <a:srgbClr val="000000"/>
                </a:solidFill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</a:rPr>
              <a:t>삭제는 불가하나 원소의 순서 교체는 가능하다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 ( X  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&gt;&gt;&gt;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 = (35, 45, 2, 10, 11)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&gt;&gt;&gt;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[3]+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[1]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    위의 프로그램의 결과 값은 </a:t>
            </a:r>
            <a:r>
              <a:rPr lang="en-US" altLang="ko-KR" sz="1000" dirty="0">
                <a:solidFill>
                  <a:srgbClr val="000000"/>
                </a:solidFill>
              </a:rPr>
              <a:t>(10, 45)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                                (  </a:t>
            </a:r>
            <a:r>
              <a:rPr lang="en-US" altLang="ko-KR" sz="1000" dirty="0">
                <a:solidFill>
                  <a:srgbClr val="FF0000"/>
                </a:solidFill>
              </a:rPr>
              <a:t> X 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3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다음은 주어진 </a:t>
            </a:r>
            <a:r>
              <a:rPr lang="en-US" altLang="ko-KR" dirty="0"/>
              <a:t>list</a:t>
            </a:r>
            <a:r>
              <a:rPr lang="ko-KR" altLang="en-US" dirty="0"/>
              <a:t>에서 중복된 원소를 제거하는 프로그램이다</a:t>
            </a:r>
            <a:r>
              <a:rPr lang="en-US" altLang="ko-KR" dirty="0"/>
              <a:t>. </a:t>
            </a:r>
            <a:r>
              <a:rPr lang="ko-KR" altLang="en-US" dirty="0"/>
              <a:t>괄호 안에 들어갈 내용을 채우시오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dictionary</a:t>
            </a:r>
            <a:r>
              <a:rPr lang="ko-KR" altLang="en-US" dirty="0"/>
              <a:t>형은 </a:t>
            </a:r>
            <a:r>
              <a:rPr lang="en-US" altLang="ko-KR" dirty="0"/>
              <a:t>(  </a:t>
            </a:r>
            <a:r>
              <a:rPr lang="en-US" altLang="ko-KR" dirty="0">
                <a:solidFill>
                  <a:srgbClr val="FF0000"/>
                </a:solidFill>
              </a:rPr>
              <a:t>  key </a:t>
            </a:r>
            <a:r>
              <a:rPr lang="en-US" altLang="ko-KR" dirty="0"/>
              <a:t>  )</a:t>
            </a:r>
            <a:r>
              <a:rPr lang="ko-KR" altLang="en-US" dirty="0"/>
              <a:t>와 </a:t>
            </a:r>
            <a:r>
              <a:rPr lang="en-US" altLang="ko-KR" dirty="0"/>
              <a:t>( value </a:t>
            </a: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/>
              <a:t>  )</a:t>
            </a:r>
            <a:r>
              <a:rPr lang="ko-KR" altLang="en-US" dirty="0"/>
              <a:t>가 한 쌍을 이루는 원소로 </a:t>
            </a:r>
            <a:r>
              <a:rPr lang="ko-KR" altLang="en-US" dirty="0" err="1"/>
              <a:t>구성되어있다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 err="1"/>
              <a:t>arr</a:t>
            </a:r>
            <a:r>
              <a:rPr lang="en-US" altLang="ko-KR" dirty="0"/>
              <a:t>=(1, 2, 3)</a:t>
            </a:r>
            <a:r>
              <a:rPr lang="ko-KR" altLang="en-US" dirty="0"/>
              <a:t>이 선언되었다고 할 때</a:t>
            </a:r>
            <a:r>
              <a:rPr lang="en-US" altLang="ko-KR" dirty="0"/>
              <a:t>, </a:t>
            </a:r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r>
              <a:rPr lang="ko-KR" altLang="en-US" dirty="0"/>
              <a:t>과 </a:t>
            </a:r>
            <a:r>
              <a:rPr lang="en-US" altLang="ko-KR" dirty="0" err="1"/>
              <a:t>arr</a:t>
            </a:r>
            <a:r>
              <a:rPr lang="en-US" altLang="ko-KR" dirty="0"/>
              <a:t>[2]</a:t>
            </a:r>
            <a:r>
              <a:rPr lang="ko-KR" altLang="en-US" dirty="0"/>
              <a:t>를 바꾼 </a:t>
            </a:r>
            <a:r>
              <a:rPr lang="en-US" altLang="ko-KR" dirty="0"/>
              <a:t>list</a:t>
            </a:r>
            <a:r>
              <a:rPr lang="ko-KR" altLang="en-US" dirty="0"/>
              <a:t>인 </a:t>
            </a:r>
            <a:r>
              <a:rPr lang="en-US" altLang="ko-KR" dirty="0" err="1"/>
              <a:t>brr</a:t>
            </a:r>
            <a:r>
              <a:rPr lang="ko-KR" altLang="en-US" dirty="0"/>
              <a:t>를 생성하기 위한 프로그램을 작성하라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brr</a:t>
            </a:r>
            <a:r>
              <a:rPr lang="ko-KR" altLang="en-US" dirty="0"/>
              <a:t>는 직접적인 숫자 입력 방식의 원소 </a:t>
            </a:r>
            <a:r>
              <a:rPr lang="ko-KR" altLang="en-US" dirty="0" err="1"/>
              <a:t>할당불가</a:t>
            </a:r>
            <a:r>
              <a:rPr lang="en-US" altLang="ko-KR" dirty="0"/>
              <a:t>)</a:t>
            </a:r>
          </a:p>
          <a:p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arr 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sv-SE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1</a:t>
            </a:r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sv-SE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sv-SE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3</a:t>
            </a:r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brr 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arr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sv-SE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arr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sv-SE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arr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sv-SE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1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]]</a:t>
            </a:r>
            <a:endParaRPr lang="sv-SE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(brr)</a:t>
            </a:r>
            <a:endParaRPr lang="sv-SE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3" name="_x148686472"/>
          <p:cNvSpPr>
            <a:spLocks noChangeArrowheads="1"/>
          </p:cNvSpPr>
          <p:nvPr/>
        </p:nvSpPr>
        <p:spPr bwMode="auto">
          <a:xfrm>
            <a:off x="1139103" y="1412068"/>
            <a:ext cx="4942520" cy="727284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animal_list</a:t>
            </a:r>
            <a:r>
              <a:rPr lang="en-US" altLang="ko-KR" sz="1000" dirty="0">
                <a:solidFill>
                  <a:srgbClr val="000000"/>
                </a:solidFill>
              </a:rPr>
              <a:t> = ['dog', 'pig', 'tiger', 'eagle', 'cat', 'dog', 'pig', 'lion']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animal_set</a:t>
            </a:r>
            <a:r>
              <a:rPr lang="en-US" altLang="ko-KR" sz="1000" dirty="0">
                <a:solidFill>
                  <a:srgbClr val="000000"/>
                </a:solidFill>
              </a:rPr>
              <a:t> = ( set</a:t>
            </a:r>
            <a:r>
              <a:rPr lang="en-US" altLang="ko-KR" sz="1000" dirty="0">
                <a:solidFill>
                  <a:srgbClr val="FF0000"/>
                </a:solidFill>
              </a:rPr>
              <a:t>     </a:t>
            </a:r>
            <a:r>
              <a:rPr lang="en-US" altLang="ko-KR" sz="1000" dirty="0">
                <a:solidFill>
                  <a:srgbClr val="000000"/>
                </a:solidFill>
              </a:rPr>
              <a:t> )(</a:t>
            </a:r>
            <a:r>
              <a:rPr lang="en-US" altLang="ko-KR" sz="1000" dirty="0" err="1">
                <a:solidFill>
                  <a:srgbClr val="000000"/>
                </a:solidFill>
              </a:rPr>
              <a:t>animal_list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new_animal_list</a:t>
            </a:r>
            <a:r>
              <a:rPr lang="en-US" altLang="ko-KR" sz="1000" dirty="0">
                <a:solidFill>
                  <a:srgbClr val="000000"/>
                </a:solidFill>
              </a:rPr>
              <a:t> = list(</a:t>
            </a:r>
            <a:r>
              <a:rPr lang="en-US" altLang="ko-KR" sz="1000" dirty="0" err="1">
                <a:solidFill>
                  <a:srgbClr val="000000"/>
                </a:solidFill>
              </a:rPr>
              <a:t>animal_set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6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ko-KR" altLang="en-US" dirty="0"/>
              <a:t>어느 교실 학생들의 수학 점수는 </a:t>
            </a:r>
            <a:r>
              <a:rPr lang="en-US" altLang="ko-KR" dirty="0"/>
              <a:t>10, 9, 9, 6, 7, 6, 8, 9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학생들이 어떤 점수를 받았는지 확인할 수 있는 프로그램을 작성하라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9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9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9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학생들이 받은 점수는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 입니다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3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8.     </a:t>
            </a:r>
            <a:r>
              <a:rPr lang="ko-KR" altLang="en-US" dirty="0"/>
              <a:t>아래의 색칠한 그림 영역에 해당하는 원소를 추출하는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&gt;&gt;&gt; </a:t>
            </a:r>
            <a:r>
              <a:rPr lang="en-US" altLang="ko-KR" dirty="0" err="1">
                <a:solidFill>
                  <a:srgbClr val="FF0000"/>
                </a:solidFill>
              </a:rPr>
              <a:t>arr</a:t>
            </a:r>
            <a:r>
              <a:rPr lang="en-US" altLang="ko-KR" dirty="0">
                <a:solidFill>
                  <a:srgbClr val="FF0000"/>
                </a:solidFill>
              </a:rPr>
              <a:t>={‘A’, ‘B’, ‘C’, ‘D’, ‘E’, ‘F’, ‘G’, ‘H’, ‘I’, ‘J’, ‘K’, ‘L’, ‘M’}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&gt;&gt;&gt; a= {‘D’, ‘C’, ‘J’, ‘K’, ‘L’}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&gt;&gt;&gt; b= {‘B’, ‘E’, ‘H’, ‘L’}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5" name="_x448230448" descr="EMB000013d81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19114"/>
            <a:ext cx="1711325" cy="112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DDDA4EB-2EBD-4C3D-A08A-C5373D42BA2E}"/>
              </a:ext>
            </a:extLst>
          </p:cNvPr>
          <p:cNvSpPr/>
          <p:nvPr/>
        </p:nvSpPr>
        <p:spPr>
          <a:xfrm>
            <a:off x="196216" y="3540311"/>
            <a:ext cx="848024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G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M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b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H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(a)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(b)))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arr_list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AAB1C0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arr_list.</a:t>
            </a:r>
            <a:r>
              <a:rPr lang="en-US" altLang="ko-KR" sz="1600" dirty="0" err="1">
                <a:solidFill>
                  <a:srgbClr val="52ADF2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AAB1C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AAB1C0"/>
                </a:solidFill>
                <a:latin typeface="Consolas" panose="020B0609020204030204" pitchFamily="49" charset="0"/>
              </a:rPr>
              <a:t>arr_list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6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ko-KR" altLang="en-US" dirty="0"/>
              <a:t>어느 커피숍에는 메뉴가 </a:t>
            </a:r>
            <a:r>
              <a:rPr lang="en-US" altLang="ko-KR" dirty="0"/>
              <a:t>4</a:t>
            </a:r>
            <a:r>
              <a:rPr lang="ko-KR" altLang="en-US" dirty="0"/>
              <a:t>가지 있다</a:t>
            </a:r>
            <a:r>
              <a:rPr lang="en-US" altLang="ko-KR" dirty="0"/>
              <a:t>. Americano, Cafe latte, Green Tea latte, Mocha latte </a:t>
            </a:r>
            <a:r>
              <a:rPr lang="ko-KR" altLang="en-US" dirty="0"/>
              <a:t>각 메뉴의 가격은 </a:t>
            </a:r>
            <a:r>
              <a:rPr lang="en-US" altLang="ko-KR" dirty="0"/>
              <a:t>2,000</a:t>
            </a:r>
            <a:r>
              <a:rPr lang="ko-KR" altLang="en-US" dirty="0"/>
              <a:t>원</a:t>
            </a:r>
            <a:r>
              <a:rPr lang="en-US" altLang="ko-KR" dirty="0"/>
              <a:t>, 2,500</a:t>
            </a:r>
            <a:r>
              <a:rPr lang="ko-KR" altLang="en-US" dirty="0"/>
              <a:t>원</a:t>
            </a:r>
            <a:r>
              <a:rPr lang="en-US" altLang="ko-KR" dirty="0"/>
              <a:t>, 3,000</a:t>
            </a:r>
            <a:r>
              <a:rPr lang="ko-KR" altLang="en-US" dirty="0"/>
              <a:t>원</a:t>
            </a:r>
            <a:r>
              <a:rPr lang="en-US" altLang="ko-KR" dirty="0"/>
              <a:t>, 3,500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목록을 </a:t>
            </a:r>
            <a:r>
              <a:rPr lang="en-US" altLang="ko-KR" dirty="0"/>
              <a:t>dictionary</a:t>
            </a:r>
            <a:r>
              <a:rPr lang="ko-KR" altLang="en-US" dirty="0"/>
              <a:t>로 작성해보고 </a:t>
            </a:r>
            <a:r>
              <a:rPr lang="en-US" altLang="ko-KR" dirty="0"/>
              <a:t>Americano</a:t>
            </a:r>
            <a:r>
              <a:rPr lang="ko-KR" altLang="en-US" dirty="0"/>
              <a:t>와 </a:t>
            </a:r>
            <a:r>
              <a:rPr lang="en-US" altLang="ko-KR" dirty="0" err="1"/>
              <a:t>Vanila</a:t>
            </a:r>
            <a:r>
              <a:rPr lang="en-US" altLang="ko-KR" dirty="0"/>
              <a:t> latte</a:t>
            </a:r>
            <a:r>
              <a:rPr lang="ko-KR" altLang="en-US" dirty="0"/>
              <a:t>가 있는지 없는지 확인해보자</a:t>
            </a:r>
            <a:r>
              <a:rPr lang="en-US" altLang="ko-KR" dirty="0"/>
              <a:t>.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답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coffee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Americano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Cafe latte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2500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Green Tea latte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Mocha latte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3500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coffee_key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coffee.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keys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coffee_key_list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coffee_key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coffee_key_list.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Americano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Americano 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dictionary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에 없습니다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Americano 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dictionary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에 있습니다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coffee_key_list.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89CA78"/>
                </a:solidFill>
                <a:latin typeface="Consolas" panose="020B0609020204030204" pitchFamily="49" charset="0"/>
              </a:rPr>
              <a:t>Vanila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 latte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89CA78"/>
                </a:solidFill>
                <a:latin typeface="Consolas" panose="020B0609020204030204" pitchFamily="49" charset="0"/>
              </a:rPr>
              <a:t>Vanila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 latte 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dictionary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에 없습니다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89CA78"/>
                </a:solidFill>
                <a:latin typeface="Consolas" panose="020B0609020204030204" pitchFamily="49" charset="0"/>
              </a:rPr>
              <a:t>Vanila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 latte 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dictionary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에 있습니다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37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10.    </a:t>
            </a:r>
            <a:r>
              <a:rPr lang="ko-KR" altLang="en-US" dirty="0"/>
              <a:t>어느 식당의 메뉴와 가격은 </a:t>
            </a:r>
            <a:r>
              <a:rPr lang="ko-KR" altLang="en-US" dirty="0" err="1"/>
              <a:t>돈가스</a:t>
            </a:r>
            <a:r>
              <a:rPr lang="ko-KR" altLang="en-US" dirty="0"/>
              <a:t> </a:t>
            </a:r>
            <a:r>
              <a:rPr lang="en-US" altLang="ko-KR" dirty="0"/>
              <a:t>5,000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 err="1"/>
              <a:t>생선가스</a:t>
            </a:r>
            <a:r>
              <a:rPr lang="ko-KR" altLang="en-US" dirty="0"/>
              <a:t> </a:t>
            </a:r>
            <a:r>
              <a:rPr lang="en-US" altLang="ko-KR" dirty="0"/>
              <a:t>5,500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우동 </a:t>
            </a:r>
            <a:r>
              <a:rPr lang="en-US" altLang="ko-KR" dirty="0"/>
              <a:t>2,500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초밥 세트 </a:t>
            </a:r>
            <a:r>
              <a:rPr lang="en-US" altLang="ko-KR" dirty="0"/>
              <a:t>9,000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메뉴들을 </a:t>
            </a:r>
            <a:r>
              <a:rPr lang="en-US" altLang="ko-KR" dirty="0" err="1"/>
              <a:t>dictionar</a:t>
            </a:r>
            <a:r>
              <a:rPr lang="ko-KR" altLang="en-US" dirty="0"/>
              <a:t>를 이용하여 작성해보고 각각의 메뉴와 가격을 순차적으로 출력하는 프로그램을 작성하여 보자</a:t>
            </a:r>
            <a:r>
              <a:rPr lang="en-US" altLang="ko-KR" dirty="0"/>
              <a:t>.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답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food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89CA78"/>
                </a:solidFill>
                <a:latin typeface="Consolas" panose="020B0609020204030204" pitchFamily="49" charset="0"/>
              </a:rPr>
              <a:t>돈가스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5000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생선가스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5500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우동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2500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초밥 세트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9000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food_list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food.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items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())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food_list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8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8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ko-KR" altLang="en-US" dirty="0"/>
              <a:t>한 판매 회사에서는 판매 실적 점수와 고객 평가 점수를 통해 우수 제품을 선발하고자 한다</a:t>
            </a:r>
            <a:r>
              <a:rPr lang="en-US" altLang="ko-KR" dirty="0"/>
              <a:t>. </a:t>
            </a:r>
            <a:r>
              <a:rPr lang="ko-KR" altLang="en-US" dirty="0"/>
              <a:t>아래와 같이 결과가 나왔을 때</a:t>
            </a:r>
            <a:r>
              <a:rPr lang="en-US" altLang="ko-KR" dirty="0"/>
              <a:t>, </a:t>
            </a:r>
            <a:r>
              <a:rPr lang="ko-KR" altLang="en-US" dirty="0"/>
              <a:t>판매 실적 점수가 </a:t>
            </a:r>
            <a:r>
              <a:rPr lang="en-US" altLang="ko-KR" dirty="0"/>
              <a:t>4 </a:t>
            </a:r>
            <a:r>
              <a:rPr lang="ko-KR" altLang="en-US" dirty="0"/>
              <a:t>이상이고 고객 평가 점수가 </a:t>
            </a:r>
            <a:r>
              <a:rPr lang="en-US" altLang="ko-KR" dirty="0"/>
              <a:t>4 </a:t>
            </a:r>
            <a:r>
              <a:rPr lang="ko-KR" altLang="en-US" dirty="0"/>
              <a:t>이상인 제품은 우수 제품이 되고</a:t>
            </a:r>
            <a:r>
              <a:rPr lang="en-US" altLang="ko-KR" dirty="0"/>
              <a:t>, </a:t>
            </a:r>
            <a:r>
              <a:rPr lang="ko-KR" altLang="en-US" dirty="0"/>
              <a:t>두 점수 모두 </a:t>
            </a:r>
            <a:r>
              <a:rPr lang="en-US" altLang="ko-KR" dirty="0"/>
              <a:t>4 </a:t>
            </a:r>
            <a:r>
              <a:rPr lang="ko-KR" altLang="en-US" dirty="0"/>
              <a:t>미만인 제품은 판매중지 목록에 들어가게 된다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우수 제품을 출력하고 로션이 판매 중지에 해당하는지 판단하는 프로그램을 작성하라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product </a:t>
            </a:r>
            <a:r>
              <a:rPr lang="ko-KR" altLang="en-US" dirty="0" err="1">
                <a:solidFill>
                  <a:srgbClr val="FF0000"/>
                </a:solidFill>
              </a:rPr>
              <a:t>딕셔너리에</a:t>
            </a:r>
            <a:r>
              <a:rPr lang="ko-KR" altLang="en-US" dirty="0">
                <a:solidFill>
                  <a:srgbClr val="FF0000"/>
                </a:solidFill>
              </a:rPr>
              <a:t> 제품명을 모두 저장하시오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sale </a:t>
            </a:r>
            <a:r>
              <a:rPr lang="ko-KR" altLang="en-US" dirty="0" err="1">
                <a:solidFill>
                  <a:srgbClr val="FF0000"/>
                </a:solidFill>
              </a:rPr>
              <a:t>딕셔너리에</a:t>
            </a:r>
            <a:r>
              <a:rPr lang="ko-KR" altLang="en-US" dirty="0">
                <a:solidFill>
                  <a:srgbClr val="FF0000"/>
                </a:solidFill>
              </a:rPr>
              <a:t> 판매실적 점수가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이상인 제품명을 저장하시오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customer </a:t>
            </a:r>
            <a:r>
              <a:rPr lang="ko-KR" altLang="en-US" dirty="0" err="1">
                <a:solidFill>
                  <a:srgbClr val="FF0000"/>
                </a:solidFill>
              </a:rPr>
              <a:t>딕셔너리에</a:t>
            </a:r>
            <a:r>
              <a:rPr lang="ko-KR" altLang="en-US" dirty="0">
                <a:solidFill>
                  <a:srgbClr val="FF0000"/>
                </a:solidFill>
              </a:rPr>
              <a:t> 고객평가 점수가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이상인 제품명을 저장하시오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good </a:t>
            </a:r>
            <a:r>
              <a:rPr lang="ko-KR" altLang="en-US" dirty="0">
                <a:solidFill>
                  <a:srgbClr val="FF0000"/>
                </a:solidFill>
              </a:rPr>
              <a:t>에 우수제품을 넣으시오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bad </a:t>
            </a:r>
            <a:r>
              <a:rPr lang="ko-KR" altLang="en-US" dirty="0">
                <a:solidFill>
                  <a:srgbClr val="FF0000"/>
                </a:solidFill>
              </a:rPr>
              <a:t>에 판매중지 제품을 넣으시오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49629"/>
              </p:ext>
            </p:extLst>
          </p:nvPr>
        </p:nvGraphicFramePr>
        <p:xfrm>
          <a:off x="2915816" y="3789040"/>
          <a:ext cx="3122676" cy="1677924"/>
        </p:xfrm>
        <a:graphic>
          <a:graphicData uri="http://schemas.openxmlformats.org/drawingml/2006/table">
            <a:tbl>
              <a:tblPr/>
              <a:tblGrid>
                <a:gridCol w="1040892">
                  <a:extLst>
                    <a:ext uri="{9D8B030D-6E8A-4147-A177-3AD203B41FA5}">
                      <a16:colId xmlns:a16="http://schemas.microsoft.com/office/drawing/2014/main" val="1513573915"/>
                    </a:ext>
                  </a:extLst>
                </a:gridCol>
                <a:gridCol w="1040892">
                  <a:extLst>
                    <a:ext uri="{9D8B030D-6E8A-4147-A177-3AD203B41FA5}">
                      <a16:colId xmlns:a16="http://schemas.microsoft.com/office/drawing/2014/main" val="1936239234"/>
                    </a:ext>
                  </a:extLst>
                </a:gridCol>
                <a:gridCol w="1040892">
                  <a:extLst>
                    <a:ext uri="{9D8B030D-6E8A-4147-A177-3AD203B41FA5}">
                      <a16:colId xmlns:a16="http://schemas.microsoft.com/office/drawing/2014/main" val="1705170998"/>
                    </a:ext>
                  </a:extLst>
                </a:gridCol>
              </a:tblGrid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제품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판매실적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고객평가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962866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67016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칫솔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964961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샴푸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188693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치약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841611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9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75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9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ko-KR" altLang="en-US" dirty="0"/>
              <a:t>한 판매 회사에서는 판매 실적 점수와 고객 평가 점수를 통해 우수 제품을 선발하고자 한다</a:t>
            </a:r>
            <a:r>
              <a:rPr lang="en-US" altLang="ko-KR" dirty="0"/>
              <a:t>. </a:t>
            </a:r>
            <a:r>
              <a:rPr lang="ko-KR" altLang="en-US" dirty="0"/>
              <a:t>아래와 같이 결과가 나왔을 때</a:t>
            </a:r>
            <a:r>
              <a:rPr lang="en-US" altLang="ko-KR" dirty="0"/>
              <a:t>, </a:t>
            </a:r>
            <a:r>
              <a:rPr lang="ko-KR" altLang="en-US" dirty="0"/>
              <a:t>판매 실적 점수가 </a:t>
            </a:r>
            <a:r>
              <a:rPr lang="en-US" altLang="ko-KR" dirty="0"/>
              <a:t>4 </a:t>
            </a:r>
            <a:r>
              <a:rPr lang="ko-KR" altLang="en-US" dirty="0"/>
              <a:t>이상이고 고객 평가 점수가 </a:t>
            </a:r>
            <a:r>
              <a:rPr lang="en-US" altLang="ko-KR" dirty="0"/>
              <a:t>4 </a:t>
            </a:r>
            <a:r>
              <a:rPr lang="ko-KR" altLang="en-US" dirty="0"/>
              <a:t>이상인 제품은 우수 제품이 되고</a:t>
            </a:r>
            <a:r>
              <a:rPr lang="en-US" altLang="ko-KR" dirty="0"/>
              <a:t>, </a:t>
            </a:r>
            <a:r>
              <a:rPr lang="ko-KR" altLang="en-US" dirty="0"/>
              <a:t>두 점수 모두 </a:t>
            </a:r>
            <a:r>
              <a:rPr lang="en-US" altLang="ko-KR" dirty="0"/>
              <a:t>4 </a:t>
            </a:r>
            <a:r>
              <a:rPr lang="ko-KR" altLang="en-US" dirty="0"/>
              <a:t>미만인 제품은 판매중지 목록에 들어가게 된다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우수 제품을 출력하고 로션이 판매 중지에 해당하는지 판단하는 프로그램을 작성하라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476B54-CF2A-40A4-A3EB-D9E2E20F909C}"/>
              </a:ext>
            </a:extLst>
          </p:cNvPr>
          <p:cNvSpPr/>
          <p:nvPr/>
        </p:nvSpPr>
        <p:spPr>
          <a:xfrm>
            <a:off x="628650" y="2190401"/>
            <a:ext cx="66617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product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비누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칫솔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샴푸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치약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로션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sale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칫솔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치약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로션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customer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칫솔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치약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good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[]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bad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[]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sale_key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sale.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keys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())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customer_key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customer.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keys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())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good.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sale_key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customer_key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bad.</a:t>
            </a:r>
            <a:r>
              <a:rPr lang="en-US" altLang="ko-KR" dirty="0" err="1">
                <a:solidFill>
                  <a:srgbClr val="52ADF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((product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sale_key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 (product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customer_key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우수 제품은 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+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(good))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판매 중지 제품은 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+</a:t>
            </a:r>
            <a:r>
              <a:rPr lang="ko-KR" altLang="en-US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(bad))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66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1112</Words>
  <Application>Microsoft Office PowerPoint</Application>
  <PresentationFormat>화면 슬라이드 쇼(4:3)</PresentationFormat>
  <Paragraphs>141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나눔고딕</vt:lpstr>
      <vt:lpstr>나눔고딕 ExtraBold</vt:lpstr>
      <vt:lpstr>나눔명조</vt:lpstr>
      <vt:lpstr>맑은 고딕</vt:lpstr>
      <vt:lpstr>함초롬바탕</vt:lpstr>
      <vt:lpstr>Arial</vt:lpstr>
      <vt:lpstr>Consolas</vt:lpstr>
      <vt:lpstr>Wingdings</vt:lpstr>
      <vt:lpstr>Office 테마</vt:lpstr>
      <vt:lpstr>1_Office 테마</vt:lpstr>
      <vt:lpstr>tuple,dic,set 연습문제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tuple,dic,set 연습문제</dc:title>
  <dc:creator>student</dc:creator>
  <cp:lastModifiedBy> </cp:lastModifiedBy>
  <cp:revision>8</cp:revision>
  <dcterms:created xsi:type="dcterms:W3CDTF">2018-01-29T10:31:52Z</dcterms:created>
  <dcterms:modified xsi:type="dcterms:W3CDTF">2018-02-06T07:33:58Z</dcterms:modified>
</cp:coreProperties>
</file>