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35"/>
  </p:notesMasterIdLst>
  <p:handoutMasterIdLst>
    <p:handoutMasterId r:id="rId36"/>
  </p:handoutMasterIdLst>
  <p:sldIdLst>
    <p:sldId id="256" r:id="rId2"/>
    <p:sldId id="877" r:id="rId3"/>
    <p:sldId id="878" r:id="rId4"/>
    <p:sldId id="879" r:id="rId5"/>
    <p:sldId id="880" r:id="rId6"/>
    <p:sldId id="881" r:id="rId7"/>
    <p:sldId id="882" r:id="rId8"/>
    <p:sldId id="883" r:id="rId9"/>
    <p:sldId id="884" r:id="rId10"/>
    <p:sldId id="885" r:id="rId11"/>
    <p:sldId id="886" r:id="rId12"/>
    <p:sldId id="887" r:id="rId13"/>
    <p:sldId id="888" r:id="rId14"/>
    <p:sldId id="889" r:id="rId15"/>
    <p:sldId id="890" r:id="rId16"/>
    <p:sldId id="891" r:id="rId17"/>
    <p:sldId id="892" r:id="rId18"/>
    <p:sldId id="893" r:id="rId19"/>
    <p:sldId id="894" r:id="rId20"/>
    <p:sldId id="895" r:id="rId21"/>
    <p:sldId id="897" r:id="rId22"/>
    <p:sldId id="896" r:id="rId23"/>
    <p:sldId id="898" r:id="rId24"/>
    <p:sldId id="899" r:id="rId25"/>
    <p:sldId id="900" r:id="rId26"/>
    <p:sldId id="901" r:id="rId27"/>
    <p:sldId id="902" r:id="rId28"/>
    <p:sldId id="903" r:id="rId29"/>
    <p:sldId id="904" r:id="rId30"/>
    <p:sldId id="905" r:id="rId31"/>
    <p:sldId id="906" r:id="rId32"/>
    <p:sldId id="907" r:id="rId33"/>
    <p:sldId id="275" r:id="rId34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4225"/>
    <a:srgbClr val="B14922"/>
    <a:srgbClr val="DB99B7"/>
    <a:srgbClr val="D6E2F6"/>
    <a:srgbClr val="AA3C6E"/>
    <a:srgbClr val="191E70"/>
    <a:srgbClr val="191D76"/>
    <a:srgbClr val="5A8DDC"/>
    <a:srgbClr val="AE4623"/>
    <a:srgbClr val="009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5" autoAdjust="0"/>
    <p:restoredTop sz="94362" autoAdjust="0"/>
  </p:normalViewPr>
  <p:slideViewPr>
    <p:cSldViewPr>
      <p:cViewPr>
        <p:scale>
          <a:sx n="73" d="100"/>
          <a:sy n="73" d="100"/>
        </p:scale>
        <p:origin x="-336" y="-54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2018-01-25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2018-01-25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chemeClr val="accent6">
              <a:lumMod val="50000"/>
            </a:schemeClr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8" name="TextBox 19"/>
          <p:cNvSpPr txBox="1">
            <a:spLocks noChangeArrowheads="1"/>
          </p:cNvSpPr>
          <p:nvPr userDrawn="1"/>
        </p:nvSpPr>
        <p:spPr bwMode="auto">
          <a:xfrm>
            <a:off x="1409130" y="5181600"/>
            <a:ext cx="72789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800" b="1" dirty="0" smtClean="0">
                <a:solidFill>
                  <a:schemeClr val="bg1"/>
                </a:solidFill>
                <a:latin typeface="+mj-ea"/>
                <a:ea typeface="+mj-ea"/>
              </a:rPr>
              <a:t>HTML5 </a:t>
            </a:r>
            <a:r>
              <a:rPr lang="ko-KR" altLang="en-US" sz="1800" b="1" dirty="0" smtClean="0">
                <a:solidFill>
                  <a:schemeClr val="bg1"/>
                </a:solidFill>
                <a:latin typeface="+mj-ea"/>
                <a:ea typeface="+mj-ea"/>
              </a:rPr>
              <a:t>웹 프로그래밍 입문 </a:t>
            </a:r>
            <a:r>
              <a:rPr lang="en-US" altLang="ko-KR" sz="1800" b="1" dirty="0" smtClean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ko-KR" altLang="en-US" sz="1800" b="1" dirty="0" smtClean="0">
                <a:solidFill>
                  <a:schemeClr val="bg1"/>
                </a:solidFill>
                <a:latin typeface="+mj-ea"/>
                <a:ea typeface="+mj-ea"/>
              </a:rPr>
              <a:t>개정판</a:t>
            </a:r>
            <a:r>
              <a:rPr lang="en-US" altLang="ko-KR" sz="1800" b="1" dirty="0" smtClean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lang="ko-KR" altLang="en-US" sz="1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0" baseline="0">
                <a:solidFill>
                  <a:srgbClr val="B14922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ko-KR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40352" y="6477000"/>
            <a:ext cx="1228725" cy="257176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60648"/>
            <a:ext cx="4314428" cy="3885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 sz="2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 sz="18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9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7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5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2" name="Text Box 4"/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429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Beginner_logo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238" y="5334000"/>
            <a:ext cx="1274762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 userDrawn="1"/>
        </p:nvSpPr>
        <p:spPr bwMode="auto">
          <a:xfrm>
            <a:off x="8100392" y="6516688"/>
            <a:ext cx="96740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4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400" dirty="0" smtClean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/33</a:t>
            </a:r>
            <a:endParaRPr lang="en-US" altLang="ko-KR" sz="1400" dirty="0">
              <a:solidFill>
                <a:srgbClr val="452103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endParaRPr lang="en-US" altLang="ko-KR" dirty="0" smtClean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3" name="Group 192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92D050"/>
          </a:solidFill>
        </p:grpSpPr>
        <p:sp>
          <p:nvSpPr>
            <p:cNvPr id="27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rgbClr val="92D05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 userDrawn="1"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solidFill>
                <a:srgbClr val="191E70"/>
              </a:solidFill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  <p:pic>
        <p:nvPicPr>
          <p:cNvPr id="1033" name="그림 29" descr="쿡북로고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458788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600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100"/>
        </a:spcAft>
        <a:buClr>
          <a:srgbClr val="5A8DDC"/>
        </a:buClr>
        <a:buFont typeface="Wingdings" panose="05000000000000000000" pitchFamily="2" charset="2"/>
        <a:buChar char="v"/>
        <a:defRPr sz="22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ts val="100"/>
        </a:spcAft>
        <a:buClr>
          <a:srgbClr val="B1AE6B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ea"/>
          <a:ea typeface="+mn-ea"/>
          <a:cs typeface="+mn-cs"/>
        </a:defRPr>
      </a:lvl2pPr>
      <a:lvl3pPr marL="720725" indent="-185738" algn="l" rtl="0" eaLnBrk="0" fontAlgn="base" latinLnBrk="1" hangingPunct="0">
        <a:spcBef>
          <a:spcPct val="20000"/>
        </a:spcBef>
        <a:spcAft>
          <a:spcPts val="100"/>
        </a:spcAft>
        <a:buClr>
          <a:srgbClr val="ADB9AD"/>
        </a:buClr>
        <a:buChar char="•"/>
        <a:defRPr sz="1700" kern="1200">
          <a:solidFill>
            <a:schemeClr val="tx1"/>
          </a:solidFill>
          <a:latin typeface="+mn-ea"/>
          <a:ea typeface="+mn-ea"/>
          <a:cs typeface="+mn-cs"/>
        </a:defRPr>
      </a:lvl3pPr>
      <a:lvl4pPr marL="1162050" indent="-2667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436"/>
          <p:cNvSpPr>
            <a:spLocks noChangeArrowheads="1" noChangeShapeType="1" noTextEdit="1"/>
          </p:cNvSpPr>
          <p:nvPr/>
        </p:nvSpPr>
        <p:spPr bwMode="auto">
          <a:xfrm>
            <a:off x="1701833" y="3914710"/>
            <a:ext cx="533400" cy="10800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latinLnBrk="0" hangingPunct="0">
              <a:defRPr/>
            </a:pPr>
            <a:r>
              <a:rPr kumimoji="0" lang="en-US" altLang="ko-KR" sz="4800" b="1" i="1" kern="10" spc="150" dirty="0">
                <a:ln w="11430">
                  <a:solidFill>
                    <a:srgbClr val="452103"/>
                  </a:solidFill>
                </a:ln>
                <a:solidFill>
                  <a:srgbClr val="AE4225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3</a:t>
            </a:r>
            <a:endParaRPr kumimoji="0" lang="ko-KR" altLang="en-US" sz="4800" b="1" i="1" kern="10" spc="150" dirty="0">
              <a:ln w="11430">
                <a:solidFill>
                  <a:srgbClr val="452103"/>
                </a:solidFill>
              </a:ln>
              <a:solidFill>
                <a:srgbClr val="AE4225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5123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HTML5 </a:t>
            </a:r>
            <a:r>
              <a:rPr lang="ko-KR" altLang="en-US" dirty="0"/>
              <a:t>기본 태그</a:t>
            </a:r>
            <a:endParaRPr lang="ko-KR" altLang="en-US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spcAft>
                <a:spcPts val="200"/>
              </a:spcAft>
            </a:pPr>
            <a:r>
              <a:rPr lang="en-US" altLang="ko-KR" dirty="0"/>
              <a:t>a </a:t>
            </a:r>
            <a:r>
              <a:rPr lang="ko-KR" altLang="en-US" dirty="0"/>
              <a:t>태그의 </a:t>
            </a:r>
            <a:r>
              <a:rPr lang="en-US" altLang="ko-KR" dirty="0" err="1"/>
              <a:t>href</a:t>
            </a:r>
            <a:r>
              <a:rPr lang="en-US" altLang="ko-KR" dirty="0"/>
              <a:t>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3">
              <a:spcAft>
                <a:spcPts val="200"/>
              </a:spcAft>
            </a:pPr>
            <a:r>
              <a:rPr lang="ko-KR" altLang="en-US" dirty="0"/>
              <a:t>❶ 절대 </a:t>
            </a:r>
            <a:r>
              <a:rPr lang="ko-KR" altLang="en-US" dirty="0" smtClean="0"/>
              <a:t>경로</a:t>
            </a:r>
            <a:endParaRPr lang="en-US" altLang="ko-KR" dirty="0" smtClean="0"/>
          </a:p>
          <a:p>
            <a:pPr marL="720725" lvl="3" indent="0">
              <a:spcAft>
                <a:spcPts val="200"/>
              </a:spcAft>
              <a:buNone/>
            </a:pPr>
            <a:r>
              <a:rPr lang="en-US" altLang="ko-KR" dirty="0" smtClean="0"/>
              <a:t>       http </a:t>
            </a:r>
            <a:r>
              <a:rPr lang="en-US" altLang="ko-KR" dirty="0"/>
              <a:t>://naver.com - </a:t>
            </a:r>
            <a:r>
              <a:rPr lang="ko-KR" altLang="en-US" dirty="0" err="1"/>
              <a:t>네이버의</a:t>
            </a:r>
            <a:r>
              <a:rPr lang="ko-KR" altLang="en-US" dirty="0"/>
              <a:t> 메인 페이지</a:t>
            </a:r>
          </a:p>
          <a:p>
            <a:pPr marL="720725" lvl="3" indent="0">
              <a:spcAft>
                <a:spcPts val="200"/>
              </a:spcAft>
              <a:buNone/>
            </a:pPr>
            <a:r>
              <a:rPr lang="ko-KR" altLang="en-US" dirty="0" smtClean="0"/>
              <a:t>       </a:t>
            </a:r>
            <a:r>
              <a:rPr lang="en-US" altLang="ko-KR" dirty="0"/>
              <a:t>/animal.jpg - </a:t>
            </a:r>
            <a:r>
              <a:rPr lang="ko-KR" altLang="en-US" dirty="0"/>
              <a:t>현재 웹 사이트 최상위 위치의 </a:t>
            </a:r>
            <a:r>
              <a:rPr lang="en-US" altLang="ko-KR" dirty="0"/>
              <a:t>animal.jpg </a:t>
            </a:r>
            <a:r>
              <a:rPr lang="ko-KR" altLang="en-US" dirty="0" smtClean="0"/>
              <a:t>파일</a:t>
            </a:r>
            <a:endParaRPr lang="en-US" altLang="ko-KR" dirty="0" smtClean="0"/>
          </a:p>
          <a:p>
            <a:pPr lvl="3">
              <a:spcAft>
                <a:spcPts val="200"/>
              </a:spcAft>
            </a:pPr>
            <a:r>
              <a:rPr lang="ko-KR" altLang="en-US" dirty="0"/>
              <a:t>❷ 상대 </a:t>
            </a:r>
            <a:r>
              <a:rPr lang="ko-KR" altLang="en-US" dirty="0" smtClean="0"/>
              <a:t>경로</a:t>
            </a:r>
            <a:endParaRPr lang="en-US" altLang="ko-KR" dirty="0" smtClean="0"/>
          </a:p>
          <a:p>
            <a:pPr marL="720725" lvl="3" indent="0">
              <a:spcAft>
                <a:spcPts val="200"/>
              </a:spcAft>
              <a:buNone/>
            </a:pPr>
            <a:r>
              <a:rPr lang="en-US" altLang="ko-KR" dirty="0" smtClean="0"/>
              <a:t>       animal.jpg </a:t>
            </a:r>
            <a:r>
              <a:rPr lang="en-US" altLang="ko-KR" dirty="0"/>
              <a:t>- </a:t>
            </a:r>
            <a:r>
              <a:rPr lang="ko-KR" altLang="en-US" dirty="0"/>
              <a:t>웹 페이지가 있는 폴더의 </a:t>
            </a:r>
            <a:r>
              <a:rPr lang="en-US" altLang="ko-KR" dirty="0"/>
              <a:t>animal.jpg </a:t>
            </a:r>
            <a:r>
              <a:rPr lang="ko-KR" altLang="en-US" dirty="0"/>
              <a:t>파일</a:t>
            </a:r>
          </a:p>
          <a:p>
            <a:pPr marL="720725" lvl="3" indent="0">
              <a:spcAft>
                <a:spcPts val="200"/>
              </a:spcAft>
              <a:buNone/>
            </a:pPr>
            <a:r>
              <a:rPr lang="en-US" altLang="ko-KR" dirty="0" smtClean="0"/>
              <a:t>       image/animal.jpg </a:t>
            </a:r>
            <a:r>
              <a:rPr lang="en-US" altLang="ko-KR" dirty="0"/>
              <a:t>- </a:t>
            </a:r>
            <a:r>
              <a:rPr lang="ko-KR" altLang="en-US" dirty="0"/>
              <a:t>웹 페이지가 있는 폴더에 포함된 </a:t>
            </a:r>
            <a:r>
              <a:rPr lang="en-US" altLang="ko-KR" dirty="0"/>
              <a:t>image </a:t>
            </a:r>
            <a:r>
              <a:rPr lang="ko-KR" altLang="en-US" dirty="0"/>
              <a:t>폴더의 </a:t>
            </a:r>
            <a:r>
              <a:rPr lang="en-US" altLang="ko-KR" dirty="0"/>
              <a:t>animal.jpg </a:t>
            </a:r>
            <a:r>
              <a:rPr lang="ko-KR" altLang="en-US" dirty="0"/>
              <a:t>파일</a:t>
            </a:r>
          </a:p>
          <a:p>
            <a:pPr marL="720725" lvl="3" indent="0">
              <a:spcAft>
                <a:spcPts val="200"/>
              </a:spcAft>
              <a:buNone/>
            </a:pPr>
            <a:r>
              <a:rPr lang="ko-KR" altLang="en-US" dirty="0" smtClean="0"/>
              <a:t>       </a:t>
            </a:r>
            <a:r>
              <a:rPr lang="en-US" altLang="ko-KR" dirty="0"/>
              <a:t>../animal.jpg - </a:t>
            </a:r>
            <a:r>
              <a:rPr lang="ko-KR" altLang="en-US" dirty="0"/>
              <a:t>웹 페이지가 있는 폴더의 상위 폴더에 있는 </a:t>
            </a:r>
            <a:r>
              <a:rPr lang="en-US" altLang="ko-KR" dirty="0"/>
              <a:t>animal.jpg </a:t>
            </a:r>
            <a:r>
              <a:rPr lang="ko-KR" altLang="en-US" dirty="0"/>
              <a:t>파일</a:t>
            </a:r>
            <a:endParaRPr lang="en-US" altLang="ko-KR" dirty="0" smtClean="0"/>
          </a:p>
          <a:p>
            <a:pPr lvl="3">
              <a:spcAft>
                <a:spcPts val="200"/>
              </a:spcAft>
            </a:pPr>
            <a:r>
              <a:rPr lang="ko-KR" altLang="en-US" dirty="0"/>
              <a:t>❸ 아이디 </a:t>
            </a:r>
            <a:r>
              <a:rPr lang="ko-KR" altLang="en-US" dirty="0" smtClean="0"/>
              <a:t>경로</a:t>
            </a:r>
            <a:endParaRPr lang="en-US" altLang="ko-KR" dirty="0" smtClean="0"/>
          </a:p>
          <a:p>
            <a:pPr marL="720725" lvl="3" indent="0">
              <a:spcAft>
                <a:spcPts val="200"/>
              </a:spcAft>
              <a:buNone/>
            </a:pPr>
            <a:r>
              <a:rPr lang="en-US" altLang="ko-KR" dirty="0" smtClean="0"/>
              <a:t>       #</a:t>
            </a:r>
            <a:r>
              <a:rPr lang="en-US" altLang="ko-KR" dirty="0"/>
              <a:t>name - id </a:t>
            </a:r>
            <a:r>
              <a:rPr lang="ko-KR" altLang="en-US" dirty="0"/>
              <a:t>속성이 </a:t>
            </a:r>
            <a:r>
              <a:rPr lang="en-US" altLang="ko-KR" dirty="0"/>
              <a:t>name</a:t>
            </a:r>
            <a:r>
              <a:rPr lang="ko-KR" altLang="en-US" dirty="0"/>
              <a:t>인 태그의 위치로 이동</a:t>
            </a:r>
            <a:endParaRPr lang="en-US" altLang="ko-KR" dirty="0" smtClean="0"/>
          </a:p>
          <a:p>
            <a:pPr lvl="3">
              <a:spcAft>
                <a:spcPts val="200"/>
              </a:spcAft>
            </a:pPr>
            <a:r>
              <a:rPr lang="ko-KR" altLang="en-US" dirty="0"/>
              <a:t>❹ 메일 </a:t>
            </a:r>
            <a:r>
              <a:rPr lang="ko-KR" altLang="en-US" dirty="0" smtClean="0"/>
              <a:t>경로</a:t>
            </a:r>
            <a:endParaRPr lang="en-US" altLang="ko-KR" dirty="0" smtClean="0"/>
          </a:p>
          <a:p>
            <a:pPr marL="720725" lvl="3" indent="0">
              <a:spcAft>
                <a:spcPts val="200"/>
              </a:spcAft>
              <a:buNone/>
            </a:pPr>
            <a:r>
              <a:rPr lang="en-US" altLang="ko-KR" dirty="0" smtClean="0"/>
              <a:t>       mailto </a:t>
            </a:r>
            <a:r>
              <a:rPr lang="en-US" altLang="ko-KR" dirty="0"/>
              <a:t>: hanb@hanbit.co.kr – </a:t>
            </a:r>
            <a:r>
              <a:rPr lang="ko-KR" altLang="en-US" dirty="0"/>
              <a:t>해당 주소로 메일 전송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/>
              <a:t> 글자 태그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537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3-4] </a:t>
            </a:r>
            <a:r>
              <a:rPr lang="ko-KR" altLang="en-US" dirty="0"/>
              <a:t>하이퍼링크 </a:t>
            </a:r>
            <a:r>
              <a:rPr lang="ko-KR" altLang="en-US" dirty="0" smtClean="0"/>
              <a:t>설정 </a:t>
            </a:r>
            <a:r>
              <a:rPr lang="en-US" altLang="ko-KR" dirty="0" smtClean="0"/>
              <a:t>- </a:t>
            </a:r>
            <a:r>
              <a:rPr lang="ko-KR" altLang="en-US" dirty="0"/>
              <a:t>특정 웹 </a:t>
            </a:r>
            <a:r>
              <a:rPr lang="ko-KR" altLang="en-US" dirty="0" smtClean="0"/>
              <a:t>페이지 연결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/>
              <a:t> 글자 태그</a:t>
            </a:r>
            <a:endParaRPr lang="ko-KR" altLang="en-US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198" y="1404907"/>
            <a:ext cx="7560840" cy="3393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023" y="4194962"/>
            <a:ext cx="3903645" cy="2453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418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/>
              <a:t>하이퍼링크 설정 </a:t>
            </a:r>
            <a:r>
              <a:rPr lang="en-US" altLang="ko-KR" dirty="0"/>
              <a:t>- </a:t>
            </a:r>
            <a:r>
              <a:rPr lang="ko-KR" altLang="en-US" dirty="0" smtClean="0"/>
              <a:t>웹 </a:t>
            </a:r>
            <a:r>
              <a:rPr lang="ko-KR" altLang="en-US" dirty="0"/>
              <a:t>페이지 내부에 연결하기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/>
              <a:t> 글자 태그</a:t>
            </a:r>
            <a:endParaRPr lang="ko-KR" altLang="en-US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34398"/>
            <a:ext cx="6542310" cy="4395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731" y="5156496"/>
            <a:ext cx="4166046" cy="1681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793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/>
              <a:t>글자 모양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 smtClean="0"/>
              <a:t>글자 </a:t>
            </a:r>
            <a:r>
              <a:rPr lang="ko-KR" altLang="en-US" dirty="0"/>
              <a:t>모양 태그 내부에 제목 글자 태그와 본문 글자 태그는 넣을 수 </a:t>
            </a:r>
            <a:r>
              <a:rPr lang="ko-KR" altLang="en-US" dirty="0" smtClean="0"/>
              <a:t>없음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/>
              <a:t> 글자 태그</a:t>
            </a:r>
            <a:endParaRPr lang="ko-KR" altLang="en-US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324" y="1451965"/>
            <a:ext cx="4621311" cy="288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960235"/>
            <a:ext cx="3194608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839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3-5] </a:t>
            </a:r>
            <a:r>
              <a:rPr lang="ko-KR" altLang="en-US" dirty="0"/>
              <a:t>글자 모양 태그 활용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/>
              <a:t> 글자 태그</a:t>
            </a:r>
            <a:endParaRPr lang="ko-KR" altLang="en-US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85" y="1443853"/>
            <a:ext cx="6348915" cy="1383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710" y="2835792"/>
            <a:ext cx="6348915" cy="386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181" y="1988840"/>
            <a:ext cx="3305238" cy="4104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266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 err="1" smtClean="0"/>
              <a:t>내비게이션</a:t>
            </a:r>
            <a:r>
              <a:rPr lang="ko-KR" altLang="en-US" dirty="0" smtClean="0"/>
              <a:t> 메뉴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웹 </a:t>
            </a:r>
            <a:r>
              <a:rPr lang="ko-KR" altLang="en-US" dirty="0"/>
              <a:t>사이트의 다른 웹 페이지로 이동할 수 있는 </a:t>
            </a:r>
            <a:r>
              <a:rPr lang="ko-KR" altLang="en-US" dirty="0" smtClean="0"/>
              <a:t>버튼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목록 태그</a:t>
            </a:r>
            <a:endParaRPr lang="ko-KR" altLang="en-US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3" y="1412776"/>
            <a:ext cx="7078364" cy="1388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015" y="3179560"/>
            <a:ext cx="4267200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3" y="4869160"/>
            <a:ext cx="4238625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039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3-6] </a:t>
            </a:r>
            <a:r>
              <a:rPr lang="ko-KR" altLang="en-US" dirty="0"/>
              <a:t>목록 태그 </a:t>
            </a:r>
            <a:r>
              <a:rPr lang="ko-KR" altLang="en-US" dirty="0" smtClean="0"/>
              <a:t>활용 </a:t>
            </a:r>
            <a:r>
              <a:rPr lang="en-US" altLang="ko-KR" dirty="0"/>
              <a:t>- </a:t>
            </a:r>
            <a:r>
              <a:rPr lang="ko-KR" altLang="en-US" dirty="0" smtClean="0"/>
              <a:t>글머리 </a:t>
            </a:r>
            <a:r>
              <a:rPr lang="ko-KR" altLang="en-US" dirty="0"/>
              <a:t>기호 목록 </a:t>
            </a:r>
            <a:r>
              <a:rPr lang="ko-KR" altLang="en-US" dirty="0" smtClean="0"/>
              <a:t>만들기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 smtClean="0"/>
              <a:t>목록 태그 활용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순서 </a:t>
            </a:r>
            <a:r>
              <a:rPr lang="ko-KR" altLang="en-US" dirty="0"/>
              <a:t>번호 목록 만들기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목록 태그</a:t>
            </a:r>
            <a:endParaRPr lang="ko-KR" altLang="en-US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3" y="1432532"/>
            <a:ext cx="7089603" cy="2198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3" y="4327208"/>
            <a:ext cx="7089603" cy="2205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988840"/>
            <a:ext cx="148590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869160"/>
            <a:ext cx="154305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267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 </a:t>
            </a:r>
            <a:r>
              <a:rPr lang="ko-KR" altLang="en-US" dirty="0"/>
              <a:t>테이블 </a:t>
            </a:r>
            <a:r>
              <a:rPr lang="ko-KR" altLang="en-US" dirty="0" smtClean="0"/>
              <a:t>태그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테이블 태그</a:t>
            </a: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647" y="1589611"/>
            <a:ext cx="5210175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316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/>
              <a:t>테이블 태그는 </a:t>
            </a:r>
            <a:r>
              <a:rPr lang="ko-KR" altLang="en-US" dirty="0" smtClean="0"/>
              <a:t>계층 </a:t>
            </a:r>
            <a:r>
              <a:rPr lang="ko-KR" altLang="en-US" dirty="0"/>
              <a:t>구조로 </a:t>
            </a:r>
            <a:r>
              <a:rPr lang="ko-KR" altLang="en-US" dirty="0" smtClean="0"/>
              <a:t>작성함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 </a:t>
            </a:r>
            <a:r>
              <a:rPr lang="ko-KR" altLang="en-US" dirty="0"/>
              <a:t>테이블 </a:t>
            </a:r>
            <a:r>
              <a:rPr lang="ko-KR" altLang="en-US" dirty="0" smtClean="0"/>
              <a:t>태그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88516"/>
            <a:ext cx="6177397" cy="4655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89" y="6018856"/>
            <a:ext cx="6192688" cy="779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725145"/>
            <a:ext cx="3168352" cy="1713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858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3-7] </a:t>
            </a:r>
            <a:r>
              <a:rPr lang="ko-KR" altLang="en-US" dirty="0"/>
              <a:t>표 만들기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 </a:t>
            </a:r>
            <a:r>
              <a:rPr lang="ko-KR" altLang="en-US" dirty="0"/>
              <a:t>테이블 </a:t>
            </a:r>
            <a:r>
              <a:rPr lang="ko-KR" altLang="en-US" dirty="0" smtClean="0"/>
              <a:t>태그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65" y="1399713"/>
            <a:ext cx="6816325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220297"/>
            <a:ext cx="3117306" cy="2462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909" y="1667988"/>
            <a:ext cx="2657648" cy="92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76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내용 개체 틀 2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학습목표</a:t>
            </a:r>
            <a:endParaRPr lang="en-US" altLang="ko-KR" dirty="0" smtClean="0"/>
          </a:p>
          <a:p>
            <a:pPr lvl="1"/>
            <a:r>
              <a:rPr lang="en-US" altLang="ko-KR" dirty="0"/>
              <a:t>HTML5</a:t>
            </a:r>
            <a:r>
              <a:rPr lang="ko-KR" altLang="en-US" dirty="0"/>
              <a:t>에서 지원하는 기본 태그를 사용할 수 있습니다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공간 분할 태그와 </a:t>
            </a:r>
            <a:r>
              <a:rPr lang="ko-KR" altLang="en-US" dirty="0" err="1"/>
              <a:t>시맨틱</a:t>
            </a:r>
            <a:r>
              <a:rPr lang="ko-KR" altLang="en-US" dirty="0"/>
              <a:t> 태그의 용도를 이해하고 사용할 수 있습니다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내용 </a:t>
            </a:r>
            <a:endParaRPr lang="en-US" altLang="ko-KR" dirty="0" smtClean="0"/>
          </a:p>
          <a:p>
            <a:pPr lvl="1"/>
            <a:r>
              <a:rPr lang="ko-KR" altLang="en-US" dirty="0"/>
              <a:t>글자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pPr lvl="1"/>
            <a:r>
              <a:rPr lang="ko-KR" altLang="en-US" dirty="0"/>
              <a:t>목록 </a:t>
            </a:r>
            <a:r>
              <a:rPr lang="ko-KR" altLang="en-US" dirty="0" smtClean="0"/>
              <a:t>태그</a:t>
            </a:r>
            <a:endParaRPr lang="en-US" altLang="ko-KR" dirty="0"/>
          </a:p>
          <a:p>
            <a:pPr lvl="1"/>
            <a:r>
              <a:rPr lang="ko-KR" altLang="en-US" dirty="0" smtClean="0"/>
              <a:t>테이블 태그 </a:t>
            </a:r>
            <a:endParaRPr lang="en-US" altLang="ko-KR" dirty="0"/>
          </a:p>
          <a:p>
            <a:pPr lvl="1"/>
            <a:r>
              <a:rPr lang="ko-KR" altLang="en-US" dirty="0" smtClean="0"/>
              <a:t>이미지 태그</a:t>
            </a:r>
            <a:endParaRPr lang="en-US" altLang="ko-KR" dirty="0"/>
          </a:p>
          <a:p>
            <a:pPr lvl="1"/>
            <a:r>
              <a:rPr lang="ko-KR" altLang="en-US" dirty="0" smtClean="0"/>
              <a:t>공간 </a:t>
            </a:r>
            <a:r>
              <a:rPr lang="ko-KR" altLang="en-US" dirty="0"/>
              <a:t>분할 </a:t>
            </a:r>
            <a:r>
              <a:rPr lang="ko-KR" altLang="en-US" dirty="0" smtClean="0"/>
              <a:t>태그</a:t>
            </a:r>
          </a:p>
        </p:txBody>
      </p:sp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err="1"/>
              <a:t>th</a:t>
            </a:r>
            <a:r>
              <a:rPr lang="en-US" altLang="ko-KR" dirty="0"/>
              <a:t> </a:t>
            </a:r>
            <a:r>
              <a:rPr lang="ko-KR" altLang="en-US" dirty="0"/>
              <a:t>태그와 </a:t>
            </a:r>
            <a:r>
              <a:rPr lang="en-US" altLang="ko-KR" dirty="0"/>
              <a:t>td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3-8] </a:t>
            </a:r>
            <a:r>
              <a:rPr lang="ko-KR" altLang="en-US" dirty="0"/>
              <a:t>행</a:t>
            </a:r>
            <a:r>
              <a:rPr lang="en-US" altLang="ko-KR" dirty="0"/>
              <a:t>·</a:t>
            </a:r>
            <a:r>
              <a:rPr lang="ko-KR" altLang="en-US" dirty="0"/>
              <a:t>열 합침 표 생성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 </a:t>
            </a:r>
            <a:r>
              <a:rPr lang="ko-KR" altLang="en-US" dirty="0"/>
              <a:t>테이블 </a:t>
            </a:r>
            <a:r>
              <a:rPr lang="ko-KR" altLang="en-US" dirty="0" smtClean="0"/>
              <a:t>태그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66" y="1451965"/>
            <a:ext cx="410527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262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3-8] </a:t>
            </a:r>
            <a:r>
              <a:rPr lang="ko-KR" altLang="en-US" dirty="0"/>
              <a:t>행</a:t>
            </a:r>
            <a:r>
              <a:rPr lang="en-US" altLang="ko-KR" dirty="0"/>
              <a:t>·</a:t>
            </a:r>
            <a:r>
              <a:rPr lang="ko-KR" altLang="en-US" dirty="0"/>
              <a:t>열 합침 표 생성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 </a:t>
            </a:r>
            <a:r>
              <a:rPr lang="ko-KR" altLang="en-US" dirty="0"/>
              <a:t>테이블 </a:t>
            </a:r>
            <a:r>
              <a:rPr lang="ko-KR" altLang="en-US" dirty="0" smtClean="0"/>
              <a:t>태그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91" y="1399349"/>
            <a:ext cx="7200800" cy="5295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571" y="4046960"/>
            <a:ext cx="2478520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682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err="1"/>
              <a:t>img</a:t>
            </a:r>
            <a:r>
              <a:rPr lang="en-US" altLang="ko-KR" dirty="0"/>
              <a:t> </a:t>
            </a:r>
            <a:r>
              <a:rPr lang="ko-KR" altLang="en-US" dirty="0"/>
              <a:t>태그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이미지 태그</a:t>
            </a:r>
            <a:endParaRPr lang="ko-KR" alt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84784"/>
            <a:ext cx="1800225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844" y="2924944"/>
            <a:ext cx="4829175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033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3-9] </a:t>
            </a:r>
            <a:r>
              <a:rPr lang="ko-KR" altLang="en-US" dirty="0"/>
              <a:t>이미지 </a:t>
            </a:r>
            <a:r>
              <a:rPr lang="ko-KR" altLang="en-US" dirty="0" smtClean="0"/>
              <a:t>삽입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en-US" altLang="ko-KR" dirty="0" smtClean="0"/>
              <a:t>1. </a:t>
            </a:r>
            <a:r>
              <a:rPr lang="ko-KR" altLang="en-US" dirty="0"/>
              <a:t>이미지 파일 </a:t>
            </a:r>
            <a:r>
              <a:rPr lang="ko-KR" altLang="en-US" dirty="0" smtClean="0"/>
              <a:t>준비 </a:t>
            </a:r>
            <a:r>
              <a:rPr lang="en-US" altLang="ko-KR" dirty="0" smtClean="0"/>
              <a:t>: </a:t>
            </a:r>
            <a:r>
              <a:rPr lang="ko-KR" altLang="en-US" dirty="0"/>
              <a:t>준비 파일을 </a:t>
            </a:r>
            <a:r>
              <a:rPr lang="en-US" altLang="ko-KR" dirty="0"/>
              <a:t>HTML </a:t>
            </a:r>
            <a:r>
              <a:rPr lang="ko-KR" altLang="en-US" dirty="0"/>
              <a:t>페이지와 같은 </a:t>
            </a:r>
            <a:r>
              <a:rPr lang="ko-KR" altLang="en-US" dirty="0" smtClean="0"/>
              <a:t>폴더에 넣음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en-US" altLang="ko-KR" dirty="0" smtClean="0"/>
              <a:t>2. </a:t>
            </a:r>
            <a:r>
              <a:rPr lang="ko-KR" altLang="en-US" dirty="0" smtClean="0"/>
              <a:t>코드 작성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3">
              <a:spcAft>
                <a:spcPts val="200"/>
              </a:spcAft>
            </a:pPr>
            <a:r>
              <a:rPr lang="en-US" altLang="ko-KR" dirty="0" err="1"/>
              <a:t>src</a:t>
            </a:r>
            <a:r>
              <a:rPr lang="en-US" altLang="ko-KR" dirty="0"/>
              <a:t> </a:t>
            </a:r>
            <a:r>
              <a:rPr lang="ko-KR" altLang="en-US" dirty="0" smtClean="0"/>
              <a:t>속성에는 </a:t>
            </a:r>
            <a:r>
              <a:rPr lang="ko-KR" altLang="en-US" dirty="0"/>
              <a:t>웹에 있는 이미지의 경로를 </a:t>
            </a:r>
            <a:r>
              <a:rPr lang="ko-KR" altLang="en-US" dirty="0" err="1" smtClean="0"/>
              <a:t>넣어도됨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이미지 태그</a:t>
            </a:r>
            <a:endParaRPr lang="ko-KR" alt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671" y="2100361"/>
            <a:ext cx="7680853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291" y="3311110"/>
            <a:ext cx="4448187" cy="1686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671" y="5733256"/>
            <a:ext cx="7680853" cy="66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832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 smtClean="0"/>
              <a:t>공간 분할 이유 </a:t>
            </a:r>
            <a:r>
              <a:rPr lang="en-US" altLang="ko-KR" dirty="0"/>
              <a:t>: CSS</a:t>
            </a:r>
            <a:r>
              <a:rPr lang="ko-KR" altLang="en-US" dirty="0"/>
              <a:t>로 원하는 레이아웃을 </a:t>
            </a:r>
            <a:r>
              <a:rPr lang="ko-KR" altLang="en-US" dirty="0" smtClean="0"/>
              <a:t>구성하기 위해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en-US" altLang="ko-KR" dirty="0" err="1" smtClean="0"/>
              <a:t>Div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대표적인 분할 태그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</a:t>
            </a:r>
            <a:r>
              <a:rPr lang="ko-KR" altLang="en-US" dirty="0"/>
              <a:t> 공간 분할 태그</a:t>
            </a:r>
            <a:endParaRPr lang="ko-KR" alt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571" y="1805635"/>
            <a:ext cx="7416824" cy="3464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582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/>
              <a:t>기본 공간 분할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3-10] </a:t>
            </a:r>
            <a:r>
              <a:rPr lang="ko-KR" altLang="en-US" dirty="0"/>
              <a:t>공간 분할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 smtClean="0"/>
              <a:t>블록 형식 </a:t>
            </a:r>
            <a:r>
              <a:rPr lang="ko-KR" altLang="en-US" dirty="0"/>
              <a:t>공간 </a:t>
            </a:r>
            <a:r>
              <a:rPr lang="ko-KR" altLang="en-US" dirty="0" smtClean="0"/>
              <a:t>분할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</a:t>
            </a:r>
            <a:r>
              <a:rPr lang="ko-KR" altLang="en-US" dirty="0"/>
              <a:t> 공간 분할 태그</a:t>
            </a:r>
            <a:endParaRPr lang="ko-KR" alt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961295"/>
            <a:ext cx="4248472" cy="1354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301" y="2994311"/>
            <a:ext cx="7272808" cy="227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196" y="4895609"/>
            <a:ext cx="4584913" cy="1735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267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spcAft>
                <a:spcPts val="200"/>
              </a:spcAft>
            </a:pPr>
            <a:r>
              <a:rPr lang="ko-KR" altLang="en-US" dirty="0" err="1"/>
              <a:t>인라인</a:t>
            </a:r>
            <a:r>
              <a:rPr lang="ko-KR" altLang="en-US" dirty="0"/>
              <a:t> </a:t>
            </a:r>
            <a:r>
              <a:rPr lang="ko-KR" altLang="en-US" dirty="0" smtClean="0"/>
              <a:t>형식 </a:t>
            </a:r>
            <a:r>
              <a:rPr lang="ko-KR" altLang="en-US" dirty="0"/>
              <a:t>공간 </a:t>
            </a:r>
            <a:r>
              <a:rPr lang="ko-KR" altLang="en-US" dirty="0" smtClean="0"/>
              <a:t>분할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</a:t>
            </a:r>
            <a:r>
              <a:rPr lang="ko-KR" altLang="en-US" dirty="0"/>
              <a:t> 공간 분할 태그</a:t>
            </a:r>
            <a:endParaRPr lang="ko-KR" alt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490" y="1406406"/>
            <a:ext cx="7087517" cy="2217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340" y="3717032"/>
            <a:ext cx="4516536" cy="1686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059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spcAft>
                <a:spcPts val="200"/>
              </a:spcAft>
            </a:pPr>
            <a:r>
              <a:rPr lang="ko-KR" altLang="en-US" dirty="0" smtClean="0"/>
              <a:t>블록 </a:t>
            </a:r>
            <a:r>
              <a:rPr lang="ko-KR" altLang="en-US" dirty="0"/>
              <a:t>형식과 </a:t>
            </a:r>
            <a:r>
              <a:rPr lang="ko-KR" altLang="en-US" dirty="0" err="1"/>
              <a:t>인라인</a:t>
            </a:r>
            <a:r>
              <a:rPr lang="ko-KR" altLang="en-US" dirty="0"/>
              <a:t> 형식은 일반 태그에도 </a:t>
            </a:r>
            <a:r>
              <a:rPr lang="ko-KR" altLang="en-US" dirty="0" smtClean="0"/>
              <a:t>적용됨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</a:t>
            </a:r>
            <a:r>
              <a:rPr lang="ko-KR" altLang="en-US" dirty="0"/>
              <a:t> 공간 분할 태그</a:t>
            </a:r>
            <a:endParaRPr lang="ko-KR" alt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340768"/>
            <a:ext cx="7200800" cy="202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026" y="1419146"/>
            <a:ext cx="2157570" cy="1883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3690583"/>
            <a:ext cx="4248472" cy="2693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76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 err="1"/>
              <a:t>시맨틱</a:t>
            </a:r>
            <a:r>
              <a:rPr lang="ko-KR" altLang="en-US" dirty="0"/>
              <a:t>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 err="1" smtClean="0"/>
              <a:t>시맨틱</a:t>
            </a:r>
            <a:r>
              <a:rPr lang="ko-KR" altLang="en-US" dirty="0" smtClean="0"/>
              <a:t> 웹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특정 </a:t>
            </a:r>
            <a:r>
              <a:rPr lang="ko-KR" altLang="en-US" dirty="0"/>
              <a:t>태그에 의미를 </a:t>
            </a:r>
            <a:r>
              <a:rPr lang="ko-KR" altLang="en-US" dirty="0" smtClean="0"/>
              <a:t>부여한 웹</a:t>
            </a:r>
            <a:endParaRPr lang="en-US" altLang="ko-KR" dirty="0" smtClean="0"/>
          </a:p>
          <a:p>
            <a:pPr marL="357187" lvl="1" indent="0">
              <a:spcAft>
                <a:spcPts val="200"/>
              </a:spcAft>
              <a:buNone/>
            </a:pPr>
            <a:r>
              <a:rPr lang="ko-KR" altLang="en-US" dirty="0"/>
              <a:t> </a:t>
            </a:r>
            <a:r>
              <a:rPr lang="ko-KR" altLang="en-US" dirty="0" smtClean="0"/>
              <a:t>                프로그램이 코드를 </a:t>
            </a:r>
            <a:r>
              <a:rPr lang="ko-KR" altLang="en-US" dirty="0"/>
              <a:t>읽고 의미를 인식할 수 있는 지능형 </a:t>
            </a:r>
            <a:r>
              <a:rPr lang="ko-KR" altLang="en-US" dirty="0" smtClean="0"/>
              <a:t>웹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</a:t>
            </a:r>
            <a:r>
              <a:rPr lang="ko-KR" altLang="en-US" dirty="0"/>
              <a:t> 공간 분할 태그</a:t>
            </a:r>
            <a:endParaRPr lang="ko-KR" altLang="en-US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20888"/>
            <a:ext cx="6511056" cy="3559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179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</a:t>
            </a:r>
            <a:r>
              <a:rPr lang="ko-KR" altLang="en-US" dirty="0"/>
              <a:t> 공간 분할 태그</a:t>
            </a:r>
            <a:endParaRPr lang="ko-KR" altLang="en-US" dirty="0" smtClean="0"/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08720"/>
            <a:ext cx="5760640" cy="3352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437110"/>
            <a:ext cx="4032448" cy="2252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173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/>
              <a:t>웹 페이지에서는 글자 태그가 </a:t>
            </a:r>
            <a:r>
              <a:rPr lang="ko-KR" altLang="en-US" dirty="0" smtClean="0"/>
              <a:t>비중이 큼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/>
              <a:t> 글자 태그</a:t>
            </a:r>
            <a:endParaRPr lang="ko-KR" alt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437" y="1550422"/>
            <a:ext cx="7239000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046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/>
              <a:t>div </a:t>
            </a:r>
            <a:r>
              <a:rPr lang="ko-KR" altLang="en-US" dirty="0" smtClean="0"/>
              <a:t>태그를 사용한 일반 웹 페이지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</a:t>
            </a:r>
            <a:r>
              <a:rPr lang="ko-KR" altLang="en-US" dirty="0"/>
              <a:t> 공간 분할 태그</a:t>
            </a:r>
            <a:endParaRPr lang="ko-KR" altLang="en-US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357" y="1340768"/>
            <a:ext cx="6214638" cy="430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694" y="5674984"/>
            <a:ext cx="6200301" cy="967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221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 err="1"/>
              <a:t>시맨틱</a:t>
            </a:r>
            <a:r>
              <a:rPr lang="ko-KR" altLang="en-US" dirty="0"/>
              <a:t> 웹 페이지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</a:t>
            </a:r>
            <a:r>
              <a:rPr lang="ko-KR" altLang="en-US" dirty="0"/>
              <a:t> 공간 분할 태그</a:t>
            </a:r>
            <a:endParaRPr lang="ko-KR" altLang="en-US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899" y="1314641"/>
            <a:ext cx="6263681" cy="4327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90" y="5695837"/>
            <a:ext cx="6249232" cy="9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322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</a:t>
            </a:r>
            <a:r>
              <a:rPr lang="ko-KR" altLang="en-US" dirty="0"/>
              <a:t> 공간 분할 태그</a:t>
            </a:r>
            <a:endParaRPr lang="ko-KR" altLang="en-US" dirty="0" smtClean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052736"/>
            <a:ext cx="7632848" cy="3468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913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/>
              <a:t>제목 글자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/>
              <a:t>문서의 제목을 표현할 때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en-US" altLang="ko-KR" dirty="0"/>
              <a:t>h</a:t>
            </a:r>
            <a:r>
              <a:rPr lang="ko-KR" altLang="en-US" dirty="0"/>
              <a:t>는 </a:t>
            </a:r>
            <a:r>
              <a:rPr lang="en-US" altLang="ko-KR" dirty="0"/>
              <a:t>Heading</a:t>
            </a:r>
            <a:r>
              <a:rPr lang="ko-KR" altLang="en-US" dirty="0"/>
              <a:t>을 </a:t>
            </a:r>
            <a:r>
              <a:rPr lang="ko-KR" altLang="en-US" dirty="0" smtClean="0"/>
              <a:t>의미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/>
              <a:t> 글자 태그</a:t>
            </a:r>
            <a:endParaRPr lang="ko-KR" alt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61943"/>
            <a:ext cx="5219700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716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>
          <a:xfrm>
            <a:off x="151399" y="980728"/>
            <a:ext cx="8686800" cy="5715000"/>
          </a:xfrm>
        </p:spPr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3-1] </a:t>
            </a:r>
            <a:r>
              <a:rPr lang="ko-KR" altLang="en-US" dirty="0"/>
              <a:t>기본 제목 글자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/>
              <a:t> 글자 태그</a:t>
            </a:r>
            <a:endParaRPr lang="ko-KR" alt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84784"/>
            <a:ext cx="7452320" cy="4036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563" y="3075329"/>
            <a:ext cx="3270514" cy="3373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39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/>
              <a:t>본문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/>
              <a:t>제목 다음에 나오는 </a:t>
            </a:r>
            <a:r>
              <a:rPr lang="ko-KR" altLang="en-US" dirty="0" smtClean="0"/>
              <a:t>본문</a:t>
            </a:r>
            <a:r>
              <a:rPr lang="en-US" altLang="ko-KR" dirty="0"/>
              <a:t>, p </a:t>
            </a:r>
            <a:r>
              <a:rPr lang="ko-KR" altLang="en-US" dirty="0"/>
              <a:t>태그는 </a:t>
            </a:r>
            <a:r>
              <a:rPr lang="en-US" altLang="ko-KR" dirty="0" smtClean="0"/>
              <a:t>Paragraph</a:t>
            </a:r>
            <a:r>
              <a:rPr lang="ko-KR" altLang="en-US" dirty="0" smtClean="0"/>
              <a:t>를 </a:t>
            </a:r>
            <a:r>
              <a:rPr lang="ko-KR" altLang="en-US" dirty="0"/>
              <a:t>의미하며 문단 하나를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3-2] </a:t>
            </a:r>
            <a:r>
              <a:rPr lang="ko-KR" altLang="en-US" dirty="0"/>
              <a:t>기본 본문 태그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/>
              <a:t> 글자 태그</a:t>
            </a:r>
            <a:endParaRPr lang="ko-KR" alt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978" y="1818697"/>
            <a:ext cx="3635389" cy="1125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403" y="3558984"/>
            <a:ext cx="7167593" cy="2050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963" y="5615659"/>
            <a:ext cx="7160111" cy="1092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239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 smtClean="0"/>
              <a:t>본문 </a:t>
            </a:r>
            <a:r>
              <a:rPr lang="ko-KR" altLang="en-US" dirty="0"/>
              <a:t>태그 </a:t>
            </a:r>
            <a:r>
              <a:rPr lang="en-US" altLang="ko-KR" dirty="0"/>
              <a:t>- </a:t>
            </a:r>
            <a:r>
              <a:rPr lang="en-US" altLang="ko-KR" dirty="0" err="1"/>
              <a:t>br</a:t>
            </a:r>
            <a:r>
              <a:rPr lang="en-US" altLang="ko-KR" dirty="0"/>
              <a:t> </a:t>
            </a:r>
            <a:r>
              <a:rPr lang="ko-KR" altLang="en-US" dirty="0"/>
              <a:t>태그와 </a:t>
            </a:r>
            <a:r>
              <a:rPr lang="en-US" altLang="ko-KR" dirty="0" err="1"/>
              <a:t>hr</a:t>
            </a:r>
            <a:r>
              <a:rPr lang="en-US" altLang="ko-KR" dirty="0"/>
              <a:t>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en-US" altLang="ko-KR" dirty="0" err="1"/>
              <a:t>br</a:t>
            </a:r>
            <a:r>
              <a:rPr lang="en-US" altLang="ko-KR" dirty="0"/>
              <a:t> </a:t>
            </a:r>
            <a:r>
              <a:rPr lang="ko-KR" altLang="en-US" dirty="0"/>
              <a:t>태그는 다른 글자 태그 내부에 </a:t>
            </a:r>
            <a:r>
              <a:rPr lang="ko-KR" altLang="en-US" dirty="0" smtClean="0"/>
              <a:t>삽입가능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 </a:t>
            </a:r>
            <a:r>
              <a:rPr lang="en-US" altLang="ko-KR" dirty="0" err="1"/>
              <a:t>hr</a:t>
            </a:r>
            <a:r>
              <a:rPr lang="en-US" altLang="ko-KR" dirty="0"/>
              <a:t> </a:t>
            </a:r>
            <a:r>
              <a:rPr lang="ko-KR" altLang="en-US" dirty="0"/>
              <a:t>태그는 </a:t>
            </a:r>
            <a:r>
              <a:rPr lang="ko-KR" altLang="en-US" dirty="0" smtClean="0"/>
              <a:t>불가</a:t>
            </a:r>
            <a:r>
              <a:rPr lang="ko-KR" altLang="en-US" dirty="0"/>
              <a:t>능</a:t>
            </a:r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/>
              <a:t> 글자 태그</a:t>
            </a:r>
            <a:endParaRPr lang="ko-KR" alt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019175"/>
            <a:ext cx="5870798" cy="194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080" y="4522183"/>
            <a:ext cx="3547110" cy="1486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37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3-3] </a:t>
            </a:r>
            <a:r>
              <a:rPr lang="ko-KR" altLang="en-US" dirty="0"/>
              <a:t>본문 태그 활용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/>
              <a:t> 글자 태그</a:t>
            </a:r>
            <a:endParaRPr lang="ko-KR" alt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7" y="1445595"/>
            <a:ext cx="6920200" cy="486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962" y="1157563"/>
            <a:ext cx="3748816" cy="2280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3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/>
              <a:t>하이퍼링크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 smtClean="0"/>
              <a:t>하이퍼텍스트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사용자의 선택에 </a:t>
            </a:r>
            <a:r>
              <a:rPr lang="ko-KR" altLang="en-US" dirty="0" smtClean="0"/>
              <a:t>따라 특정 </a:t>
            </a:r>
            <a:r>
              <a:rPr lang="ko-KR" altLang="en-US" dirty="0"/>
              <a:t>정보로 </a:t>
            </a:r>
            <a:r>
              <a:rPr lang="ko-KR" altLang="en-US" dirty="0" smtClean="0"/>
              <a:t>이동하는 조직된 문서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en-US" altLang="ko-KR" dirty="0"/>
              <a:t>a </a:t>
            </a:r>
            <a:r>
              <a:rPr lang="ko-KR" altLang="en-US" dirty="0" smtClean="0"/>
              <a:t>태그</a:t>
            </a:r>
            <a:r>
              <a:rPr lang="en-US" altLang="ko-KR" dirty="0" smtClean="0"/>
              <a:t>(Anchor) : </a:t>
            </a:r>
            <a:r>
              <a:rPr lang="ko-KR" altLang="en-US" dirty="0"/>
              <a:t>다른 웹 페이지나 웹 페이지 내부의 특정 위치로 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en-US" altLang="ko-KR" dirty="0" err="1" smtClean="0"/>
              <a:t>Href</a:t>
            </a:r>
            <a:r>
              <a:rPr lang="en-US" altLang="ko-KR" dirty="0" smtClean="0"/>
              <a:t> :</a:t>
            </a:r>
            <a:r>
              <a:rPr lang="ko-KR" altLang="en-US" dirty="0" smtClean="0"/>
              <a:t> </a:t>
            </a:r>
            <a:r>
              <a:rPr lang="en-US" altLang="ko-KR" dirty="0"/>
              <a:t>Hyper Reference</a:t>
            </a:r>
            <a:r>
              <a:rPr lang="ko-KR" altLang="en-US" dirty="0"/>
              <a:t>를 </a:t>
            </a:r>
            <a:r>
              <a:rPr lang="ko-KR" altLang="en-US" dirty="0" smtClean="0"/>
              <a:t>의미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/>
              <a:t> 글자 태그</a:t>
            </a:r>
            <a:endParaRPr lang="ko-KR" altLang="en-US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3" y="2714476"/>
            <a:ext cx="37433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3" y="4221088"/>
            <a:ext cx="6657555" cy="127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87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1711</TotalTime>
  <Words>575</Words>
  <Application>Microsoft Office PowerPoint</Application>
  <PresentationFormat>화면 슬라이드 쇼(4:3)</PresentationFormat>
  <Paragraphs>151</Paragraphs>
  <Slides>33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1_마스터</vt:lpstr>
      <vt:lpstr>HTML5 기본 태그</vt:lpstr>
      <vt:lpstr>PowerPoint 프레젠테이션</vt:lpstr>
      <vt:lpstr>1. 글자 태그</vt:lpstr>
      <vt:lpstr>1. 글자 태그</vt:lpstr>
      <vt:lpstr>1. 글자 태그</vt:lpstr>
      <vt:lpstr>1. 글자 태그</vt:lpstr>
      <vt:lpstr>1. 글자 태그</vt:lpstr>
      <vt:lpstr>1. 글자 태그</vt:lpstr>
      <vt:lpstr>1. 글자 태그</vt:lpstr>
      <vt:lpstr>1. 글자 태그</vt:lpstr>
      <vt:lpstr>1. 글자 태그</vt:lpstr>
      <vt:lpstr>1. 글자 태그</vt:lpstr>
      <vt:lpstr>1. 글자 태그</vt:lpstr>
      <vt:lpstr>1. 글자 태그</vt:lpstr>
      <vt:lpstr>2. 목록 태그</vt:lpstr>
      <vt:lpstr>2. 목록 태그</vt:lpstr>
      <vt:lpstr>3. 테이블 태그</vt:lpstr>
      <vt:lpstr>3. 테이블 태그</vt:lpstr>
      <vt:lpstr>3. 테이블 태그</vt:lpstr>
      <vt:lpstr>3. 테이블 태그</vt:lpstr>
      <vt:lpstr>3. 테이블 태그</vt:lpstr>
      <vt:lpstr>4. 이미지 태그</vt:lpstr>
      <vt:lpstr>4. 이미지 태그</vt:lpstr>
      <vt:lpstr>5. 공간 분할 태그</vt:lpstr>
      <vt:lpstr>5. 공간 분할 태그</vt:lpstr>
      <vt:lpstr>5. 공간 분할 태그</vt:lpstr>
      <vt:lpstr>5. 공간 분할 태그</vt:lpstr>
      <vt:lpstr>5. 공간 분할 태그</vt:lpstr>
      <vt:lpstr>5. 공간 분할 태그</vt:lpstr>
      <vt:lpstr>5. 공간 분할 태그</vt:lpstr>
      <vt:lpstr>5. 공간 분할 태그</vt:lpstr>
      <vt:lpstr>5. 공간 분할 태그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student</cp:lastModifiedBy>
  <cp:revision>257</cp:revision>
  <dcterms:created xsi:type="dcterms:W3CDTF">2011-01-05T15:14:06Z</dcterms:created>
  <dcterms:modified xsi:type="dcterms:W3CDTF">2018-01-25T06:22:07Z</dcterms:modified>
</cp:coreProperties>
</file>