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7"/>
  </p:notesMasterIdLst>
  <p:handoutMasterIdLst>
    <p:handoutMasterId r:id="rId88"/>
  </p:handoutMasterIdLst>
  <p:sldIdLst>
    <p:sldId id="377" r:id="rId2"/>
    <p:sldId id="400" r:id="rId3"/>
    <p:sldId id="401" r:id="rId4"/>
    <p:sldId id="415" r:id="rId5"/>
    <p:sldId id="416" r:id="rId6"/>
    <p:sldId id="417" r:id="rId7"/>
    <p:sldId id="419" r:id="rId8"/>
    <p:sldId id="402" r:id="rId9"/>
    <p:sldId id="403" r:id="rId10"/>
    <p:sldId id="418" r:id="rId11"/>
    <p:sldId id="420" r:id="rId12"/>
    <p:sldId id="404" r:id="rId13"/>
    <p:sldId id="421" r:id="rId14"/>
    <p:sldId id="422" r:id="rId15"/>
    <p:sldId id="405" r:id="rId16"/>
    <p:sldId id="406" r:id="rId17"/>
    <p:sldId id="407" r:id="rId18"/>
    <p:sldId id="408" r:id="rId19"/>
    <p:sldId id="410" r:id="rId20"/>
    <p:sldId id="411" r:id="rId21"/>
    <p:sldId id="412" r:id="rId22"/>
    <p:sldId id="413" r:id="rId23"/>
    <p:sldId id="424" r:id="rId24"/>
    <p:sldId id="423" r:id="rId25"/>
    <p:sldId id="425" r:id="rId26"/>
    <p:sldId id="426" r:id="rId27"/>
    <p:sldId id="427" r:id="rId28"/>
    <p:sldId id="428" r:id="rId29"/>
    <p:sldId id="429" r:id="rId30"/>
    <p:sldId id="414" r:id="rId31"/>
    <p:sldId id="475" r:id="rId32"/>
    <p:sldId id="476" r:id="rId33"/>
    <p:sldId id="431" r:id="rId34"/>
    <p:sldId id="432" r:id="rId35"/>
    <p:sldId id="433" r:id="rId36"/>
    <p:sldId id="479" r:id="rId37"/>
    <p:sldId id="480" r:id="rId38"/>
    <p:sldId id="481" r:id="rId39"/>
    <p:sldId id="482" r:id="rId40"/>
    <p:sldId id="483" r:id="rId41"/>
    <p:sldId id="484" r:id="rId42"/>
    <p:sldId id="434" r:id="rId43"/>
    <p:sldId id="477" r:id="rId44"/>
    <p:sldId id="435" r:id="rId45"/>
    <p:sldId id="436" r:id="rId46"/>
    <p:sldId id="447" r:id="rId47"/>
    <p:sldId id="448" r:id="rId48"/>
    <p:sldId id="449" r:id="rId49"/>
    <p:sldId id="478" r:id="rId50"/>
    <p:sldId id="485" r:id="rId51"/>
    <p:sldId id="486" r:id="rId52"/>
    <p:sldId id="487" r:id="rId53"/>
    <p:sldId id="488" r:id="rId54"/>
    <p:sldId id="489" r:id="rId55"/>
    <p:sldId id="450" r:id="rId56"/>
    <p:sldId id="490" r:id="rId57"/>
    <p:sldId id="491" r:id="rId58"/>
    <p:sldId id="492" r:id="rId59"/>
    <p:sldId id="451" r:id="rId60"/>
    <p:sldId id="452" r:id="rId61"/>
    <p:sldId id="453" r:id="rId62"/>
    <p:sldId id="454" r:id="rId63"/>
    <p:sldId id="455" r:id="rId64"/>
    <p:sldId id="456" r:id="rId65"/>
    <p:sldId id="493" r:id="rId66"/>
    <p:sldId id="494" r:id="rId67"/>
    <p:sldId id="460" r:id="rId68"/>
    <p:sldId id="461" r:id="rId69"/>
    <p:sldId id="462" r:id="rId70"/>
    <p:sldId id="463" r:id="rId71"/>
    <p:sldId id="495" r:id="rId72"/>
    <p:sldId id="464" r:id="rId73"/>
    <p:sldId id="496" r:id="rId74"/>
    <p:sldId id="465" r:id="rId75"/>
    <p:sldId id="466" r:id="rId76"/>
    <p:sldId id="467" r:id="rId77"/>
    <p:sldId id="468" r:id="rId78"/>
    <p:sldId id="469" r:id="rId79"/>
    <p:sldId id="470" r:id="rId80"/>
    <p:sldId id="497" r:id="rId81"/>
    <p:sldId id="498" r:id="rId82"/>
    <p:sldId id="471" r:id="rId83"/>
    <p:sldId id="499" r:id="rId84"/>
    <p:sldId id="500" r:id="rId85"/>
    <p:sldId id="501" r:id="rId8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0899" autoAdjust="0"/>
  </p:normalViewPr>
  <p:slideViewPr>
    <p:cSldViewPr>
      <p:cViewPr>
        <p:scale>
          <a:sx n="107" d="100"/>
          <a:sy n="107" d="100"/>
        </p:scale>
        <p:origin x="-13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3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4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급여를 지불하기 위해서 사용자로부터 근로시간과 시간당 임금을 </a:t>
            </a:r>
            <a:r>
              <a:rPr lang="ko-KR" altLang="en-US" dirty="0" err="1"/>
              <a:t>입력받아</a:t>
            </a:r>
            <a:r>
              <a:rPr lang="ko-KR" altLang="en-US" dirty="0"/>
              <a:t> 급여를 출력하는 프로그램을 완성하시오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사용자로부터 섭씨온도를 입력 받아 화씨온도로 변환하여 온도를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6545" y="1808820"/>
            <a:ext cx="4572000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time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몇시간 일하셧습니까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당신의 시간당 임근은 얼마 입니까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당신의 급여는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%d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입니다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 (time * amount))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6545" y="4644135"/>
            <a:ext cx="416695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c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float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섭씨온도는 얼마 입니까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화씨온도는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%0.1f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입니다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 (c*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9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/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5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32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5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1B1F1C-5F3F-4EB4-8852-284A9B5B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323655"/>
            <a:ext cx="7785100" cy="474662"/>
          </a:xfrm>
        </p:spPr>
        <p:txBody>
          <a:bodyPr/>
          <a:lstStyle/>
          <a:p>
            <a:r>
              <a:rPr lang="ko-KR" altLang="en-US" dirty="0"/>
              <a:t>문자열 좌</a:t>
            </a:r>
            <a:r>
              <a:rPr lang="en-US" altLang="ko-KR" dirty="0"/>
              <a:t>/</a:t>
            </a:r>
            <a:r>
              <a:rPr lang="ko-KR" altLang="en-US" dirty="0"/>
              <a:t>우 공백 제거하기</a:t>
            </a:r>
            <a:r>
              <a:rPr lang="en-US" altLang="ko-KR" dirty="0"/>
              <a:t>, </a:t>
            </a:r>
            <a:r>
              <a:rPr lang="ko-KR" altLang="en-US" dirty="0"/>
              <a:t>내용 바꾸기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lstrip</a:t>
            </a:r>
            <a:r>
              <a:rPr lang="en-US" altLang="ko-KR" dirty="0"/>
              <a:t>(), </a:t>
            </a:r>
            <a:r>
              <a:rPr lang="en-US" altLang="ko-KR" dirty="0" err="1"/>
              <a:t>rstrip</a:t>
            </a:r>
            <a:r>
              <a:rPr lang="en-US" altLang="ko-KR" dirty="0"/>
              <a:t>(),strip()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3 일차\그림 19.png">
            <a:extLst>
              <a:ext uri="{FF2B5EF4-FFF2-40B4-BE49-F238E27FC236}">
                <a16:creationId xmlns:a16="http://schemas.microsoft.com/office/drawing/2014/main" xmlns="" id="{05877A87-2D36-4AED-BC41-1D71D4398B5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64"/>
          <a:stretch/>
        </p:blipFill>
        <p:spPr bwMode="auto">
          <a:xfrm>
            <a:off x="521550" y="1088739"/>
            <a:ext cx="8235915" cy="4725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3558BD-A71D-4F3A-A694-069751E5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내용 바꾸기 </a:t>
            </a:r>
            <a:r>
              <a:rPr lang="en-US" altLang="ko-KR" dirty="0"/>
              <a:t>– replace( 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3 일차\그림 20.png">
            <a:extLst>
              <a:ext uri="{FF2B5EF4-FFF2-40B4-BE49-F238E27FC236}">
                <a16:creationId xmlns:a16="http://schemas.microsoft.com/office/drawing/2014/main" xmlns="" id="{B8CEB924-FE13-4E6E-8BDD-A755B8A96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9"/>
          <a:stretch/>
        </p:blipFill>
        <p:spPr bwMode="auto">
          <a:xfrm>
            <a:off x="388120" y="638690"/>
            <a:ext cx="8311805" cy="23402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cuments\강의관련\특강준비\왕초보파이썬교재용그림모음\3 일차\그림 21.png">
            <a:extLst>
              <a:ext uri="{FF2B5EF4-FFF2-40B4-BE49-F238E27FC236}">
                <a16:creationId xmlns:a16="http://schemas.microsoft.com/office/drawing/2014/main" xmlns="" id="{259505A1-BB3A-4DD1-9F9F-7B13B87D1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80"/>
          <a:stretch/>
        </p:blipFill>
        <p:spPr bwMode="auto">
          <a:xfrm>
            <a:off x="381577" y="3561191"/>
            <a:ext cx="8380846" cy="3228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BAEA83-26E1-42F8-830C-D4E81832DA06}"/>
              </a:ext>
            </a:extLst>
          </p:cNvPr>
          <p:cNvSpPr txBox="1"/>
          <p:nvPr/>
        </p:nvSpPr>
        <p:spPr>
          <a:xfrm>
            <a:off x="381577" y="3145692"/>
            <a:ext cx="838533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ko-KR" altLang="en-US" sz="2400">
                <a:solidFill>
                  <a:srgbClr val="FF0000"/>
                </a:solidFill>
              </a:rPr>
              <a:t> </a:t>
            </a:r>
            <a:r>
              <a:rPr lang="en-US" altLang="ko-KR" sz="2400">
                <a:solidFill>
                  <a:srgbClr val="FF0000"/>
                </a:solidFill>
              </a:rPr>
              <a:t>str.replace(old, new[, max])</a:t>
            </a:r>
          </a:p>
          <a:p>
            <a:pPr marL="342900" indent="-342900">
              <a:buFont typeface="Symbol"/>
              <a:buChar char="Þ"/>
            </a:pPr>
            <a:r>
              <a:rPr lang="en-US" altLang="ko-KR" sz="2400">
                <a:solidFill>
                  <a:srgbClr val="FF0000"/>
                </a:solidFill>
              </a:rPr>
              <a:t> max</a:t>
            </a:r>
            <a:r>
              <a:rPr lang="ko-KR" altLang="en-US" sz="2400">
                <a:solidFill>
                  <a:srgbClr val="FF0000"/>
                </a:solidFill>
              </a:rPr>
              <a:t>는 최대 개수를 지정</a:t>
            </a:r>
          </a:p>
        </p:txBody>
      </p:sp>
    </p:spTree>
    <p:extLst>
      <p:ext uri="{BB962C8B-B14F-4D97-AF65-F5344CB8AC3E}">
        <p14:creationId xmlns:p14="http://schemas.microsoft.com/office/powerpoint/2010/main" val="240220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제거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변경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replace()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단 문자열 중간의 공백은 제거되지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8" y="1830905"/>
            <a:ext cx="7368914" cy="22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4" y="4329099"/>
            <a:ext cx="7401057" cy="201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공백 제거 추가 변경</a:t>
            </a:r>
          </a:p>
        </p:txBody>
      </p:sp>
    </p:spTree>
    <p:extLst>
      <p:ext uri="{BB962C8B-B14F-4D97-AF65-F5344CB8AC3E}">
        <p14:creationId xmlns:p14="http://schemas.microsoft.com/office/powerpoint/2010/main" val="184559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344E85-E5D9-4AF5-B6E3-79727286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나누기 </a:t>
            </a:r>
            <a:r>
              <a:rPr lang="en-US" altLang="ko-KR" dirty="0"/>
              <a:t>– split( 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3 일차\그림 22.png">
            <a:extLst>
              <a:ext uri="{FF2B5EF4-FFF2-40B4-BE49-F238E27FC236}">
                <a16:creationId xmlns:a16="http://schemas.microsoft.com/office/drawing/2014/main" xmlns="" id="{75FFFA49-FD46-4B6C-B0AC-8D4C56675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51"/>
          <a:stretch/>
        </p:blipFill>
        <p:spPr bwMode="auto">
          <a:xfrm>
            <a:off x="341530" y="955558"/>
            <a:ext cx="8460940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89B686-BB49-48AC-A7F8-B25978AD6F9C}"/>
              </a:ext>
            </a:extLst>
          </p:cNvPr>
          <p:cNvSpPr txBox="1"/>
          <p:nvPr/>
        </p:nvSpPr>
        <p:spPr>
          <a:xfrm>
            <a:off x="341530" y="4700794"/>
            <a:ext cx="8460940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ko-KR" altLang="en-US" sz="2800">
                <a:solidFill>
                  <a:srgbClr val="FF0000"/>
                </a:solidFill>
              </a:rPr>
              <a:t> </a:t>
            </a:r>
            <a:r>
              <a:rPr lang="en-US" altLang="ko-KR" sz="2800">
                <a:solidFill>
                  <a:srgbClr val="FF0000"/>
                </a:solidFill>
              </a:rPr>
              <a:t>str.split(str=“”, num=string.count(str))</a:t>
            </a:r>
          </a:p>
          <a:p>
            <a:pPr marL="342900" indent="-342900">
              <a:buFont typeface="Symbol"/>
              <a:buChar char="Þ"/>
            </a:pPr>
            <a:r>
              <a:rPr lang="en-US" altLang="ko-KR" sz="2800">
                <a:solidFill>
                  <a:srgbClr val="FF0000"/>
                </a:solidFill>
              </a:rPr>
              <a:t> str</a:t>
            </a:r>
            <a:r>
              <a:rPr lang="ko-KR" altLang="en-US" sz="2800">
                <a:solidFill>
                  <a:srgbClr val="FF0000"/>
                </a:solidFill>
              </a:rPr>
              <a:t>부분에는 구분할 기준문자지정</a:t>
            </a:r>
            <a:r>
              <a:rPr lang="en-US" altLang="ko-KR" sz="280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Symbol"/>
              <a:buChar char="Þ"/>
            </a:pPr>
            <a:r>
              <a:rPr lang="en-US" altLang="ko-KR" sz="2800">
                <a:solidFill>
                  <a:srgbClr val="FF0000"/>
                </a:solidFill>
              </a:rPr>
              <a:t> num</a:t>
            </a:r>
            <a:r>
              <a:rPr lang="ko-KR" altLang="en-US" sz="2800">
                <a:solidFill>
                  <a:srgbClr val="FF0000"/>
                </a:solidFill>
              </a:rPr>
              <a:t>부분에 나눌 개수</a:t>
            </a:r>
          </a:p>
        </p:txBody>
      </p:sp>
    </p:spTree>
    <p:extLst>
      <p:ext uri="{BB962C8B-B14F-4D97-AF65-F5344CB8AC3E}">
        <p14:creationId xmlns:p14="http://schemas.microsoft.com/office/powerpoint/2010/main" val="108771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3FBD53-87F7-4177-9BDA-4AB1360C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길이 확인하기 </a:t>
            </a:r>
            <a:r>
              <a:rPr lang="en-US" altLang="ko-KR" dirty="0"/>
              <a:t>– </a:t>
            </a:r>
            <a:r>
              <a:rPr lang="en-US" altLang="ko-KR" dirty="0" err="1"/>
              <a:t>len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3 일차\그림 22_1.png">
            <a:extLst>
              <a:ext uri="{FF2B5EF4-FFF2-40B4-BE49-F238E27FC236}">
                <a16:creationId xmlns:a16="http://schemas.microsoft.com/office/drawing/2014/main" xmlns="" id="{4C37FA03-B02F-4DA5-85C2-F06C2E01C62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4"/>
          <a:stretch/>
        </p:blipFill>
        <p:spPr bwMode="auto">
          <a:xfrm>
            <a:off x="790967" y="1088740"/>
            <a:ext cx="7471443" cy="3645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1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1"/>
          <a:stretch/>
        </p:blipFill>
        <p:spPr bwMode="auto">
          <a:xfrm>
            <a:off x="558605" y="773705"/>
            <a:ext cx="8026789" cy="458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중간에 나온 공백까지 제거하는 코드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545" y="5409220"/>
            <a:ext cx="82654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)</a:t>
            </a:r>
            <a:r>
              <a:rPr lang="ko-KR" altLang="en-US" dirty="0"/>
              <a:t>위 프로그램을 </a:t>
            </a:r>
            <a:r>
              <a:rPr lang="en-US" altLang="ko-KR" dirty="0"/>
              <a:t>&lt;&lt;&lt;</a:t>
            </a:r>
            <a:r>
              <a:rPr lang="ko-KR" altLang="en-US" dirty="0"/>
              <a:t>파</a:t>
            </a:r>
            <a:r>
              <a:rPr lang="en-US" altLang="ko-KR" dirty="0"/>
              <a:t>&lt;&lt;</a:t>
            </a:r>
            <a:r>
              <a:rPr lang="ko-KR" altLang="en-US" dirty="0"/>
              <a:t>이</a:t>
            </a:r>
            <a:r>
              <a:rPr lang="en-US" altLang="ko-KR" dirty="0"/>
              <a:t>&gt;&gt;</a:t>
            </a:r>
            <a:r>
              <a:rPr lang="ko-KR" altLang="en-US" dirty="0"/>
              <a:t>썬</a:t>
            </a:r>
            <a:r>
              <a:rPr lang="en-US" altLang="ko-KR" dirty="0"/>
              <a:t>&gt;&gt;&gt;</a:t>
            </a:r>
            <a:r>
              <a:rPr lang="ko-KR" altLang="en-US" dirty="0"/>
              <a:t>이 </a:t>
            </a:r>
            <a:r>
              <a:rPr lang="ko-KR" altLang="en-US" dirty="0" err="1"/>
              <a:t>파이썬으로</a:t>
            </a:r>
            <a:r>
              <a:rPr lang="ko-KR" altLang="en-US" dirty="0"/>
              <a:t> 출력되게 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38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문자열을 입력 받아  ‘</a:t>
            </a:r>
            <a:r>
              <a:rPr lang="en-US" altLang="ko-KR" sz="2000" dirty="0"/>
              <a:t>o’</a:t>
            </a:r>
            <a:r>
              <a:rPr lang="ko-KR" altLang="en-US" sz="2000" dirty="0"/>
              <a:t>를 ‘</a:t>
            </a:r>
            <a:r>
              <a:rPr lang="en-US" altLang="ko-KR" sz="2000" dirty="0"/>
              <a:t>$’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/>
          <a:stretch/>
        </p:blipFill>
        <p:spPr bwMode="auto">
          <a:xfrm>
            <a:off x="724072" y="1654138"/>
            <a:ext cx="7695855" cy="390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4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773705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/>
              <a:t>결합</a:t>
            </a:r>
            <a:endParaRPr lang="en-US" altLang="ko-KR" dirty="0"/>
          </a:p>
          <a:p>
            <a:pPr lvl="1"/>
            <a:r>
              <a:rPr lang="en-US" altLang="ko-KR" dirty="0"/>
              <a:t>split() : </a:t>
            </a:r>
            <a:r>
              <a:rPr lang="ko-KR" altLang="en-US" dirty="0"/>
              <a:t>문자열을 공백이나 다른 문자로 분리해서 리스트를 반환</a:t>
            </a:r>
            <a:endParaRPr lang="en-US" altLang="ko-KR" dirty="0"/>
          </a:p>
          <a:p>
            <a:pPr lvl="1"/>
            <a:r>
              <a:rPr lang="en-US" altLang="ko-KR" dirty="0" err="1"/>
              <a:t>splitlines</a:t>
            </a:r>
            <a:r>
              <a:rPr lang="en-US" altLang="ko-KR" dirty="0"/>
              <a:t>() :  </a:t>
            </a:r>
            <a:r>
              <a:rPr lang="ko-KR" altLang="en-US" dirty="0"/>
              <a:t>행 단위로 분리</a:t>
            </a:r>
            <a:endParaRPr lang="en-US" altLang="ko-KR" dirty="0"/>
          </a:p>
          <a:p>
            <a:pPr lvl="1"/>
            <a:r>
              <a:rPr lang="en-US" altLang="ko-KR" dirty="0"/>
              <a:t>join() : </a:t>
            </a:r>
            <a:r>
              <a:rPr lang="ko-KR" altLang="en-US" dirty="0"/>
              <a:t>문자열을 합해줌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6" y="2552135"/>
            <a:ext cx="7605845" cy="376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5"/>
          <a:stretch/>
        </p:blipFill>
        <p:spPr bwMode="auto">
          <a:xfrm>
            <a:off x="746574" y="1223755"/>
            <a:ext cx="787587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80006" y="510406"/>
            <a:ext cx="8963994" cy="5669958"/>
          </a:xfrm>
        </p:spPr>
        <p:txBody>
          <a:bodyPr/>
          <a:lstStyle/>
          <a:p>
            <a:pPr lvl="1"/>
            <a:r>
              <a:rPr lang="ko-KR" altLang="en-US" sz="2400" dirty="0"/>
              <a:t>문자열 정렬 및 채우기</a:t>
            </a:r>
          </a:p>
          <a:p>
            <a:pPr lvl="1"/>
            <a:r>
              <a:rPr lang="en-US" altLang="ko-KR" dirty="0"/>
              <a:t>center( ) : </a:t>
            </a:r>
            <a:r>
              <a:rPr lang="ko-KR" altLang="en-US" dirty="0"/>
              <a:t>숫자만큼 전체 자릿수를 잡은 후 문자열을 가운데 배치</a:t>
            </a:r>
          </a:p>
          <a:p>
            <a:pPr lvl="1"/>
            <a:r>
              <a:rPr lang="en-US" altLang="ko-KR" dirty="0" err="1"/>
              <a:t>ljust</a:t>
            </a:r>
            <a:r>
              <a:rPr lang="en-US" altLang="ko-KR" dirty="0"/>
              <a:t>( ) : </a:t>
            </a:r>
            <a:r>
              <a:rPr lang="ko-KR" altLang="en-US" dirty="0"/>
              <a:t>왼쪽에 붙여 출력</a:t>
            </a:r>
          </a:p>
          <a:p>
            <a:pPr lvl="1"/>
            <a:r>
              <a:rPr lang="en-US" altLang="ko-KR" dirty="0" err="1"/>
              <a:t>rjust</a:t>
            </a:r>
            <a:r>
              <a:rPr lang="en-US" altLang="ko-KR" dirty="0"/>
              <a:t>( ) : </a:t>
            </a:r>
            <a:r>
              <a:rPr lang="ko-KR" altLang="en-US" dirty="0"/>
              <a:t>오른쪽에 붙여 출력</a:t>
            </a:r>
          </a:p>
          <a:p>
            <a:pPr lvl="1"/>
            <a:r>
              <a:rPr lang="en-US" altLang="ko-KR" dirty="0" err="1"/>
              <a:t>zfill</a:t>
            </a:r>
            <a:r>
              <a:rPr lang="en-US" altLang="ko-KR" dirty="0"/>
              <a:t>( ) : </a:t>
            </a:r>
            <a:r>
              <a:rPr lang="ko-KR" altLang="en-US" dirty="0"/>
              <a:t>오른쪽으로 붙여 쓰고 왼쪽 빈 공간은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</a:p>
          <a:p>
            <a:pPr lvl="1"/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947593"/>
            <a:ext cx="7785865" cy="342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</p:spTree>
    <p:extLst>
      <p:ext uri="{BB962C8B-B14F-4D97-AF65-F5344CB8AC3E}">
        <p14:creationId xmlns:p14="http://schemas.microsoft.com/office/powerpoint/2010/main" val="140348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D9F51A-4AD5-41B0-AAFF-E1CDF4E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입력된 문자를 대문자</a:t>
            </a:r>
            <a:r>
              <a:rPr lang="en-US" altLang="ko-KR" dirty="0"/>
              <a:t>/</a:t>
            </a:r>
            <a:r>
              <a:rPr lang="ko-KR" altLang="en-US" dirty="0"/>
              <a:t>소문자로 바꾸기</a:t>
            </a:r>
          </a:p>
        </p:txBody>
      </p:sp>
      <p:pic>
        <p:nvPicPr>
          <p:cNvPr id="4" name="Picture 3" descr="C:\Users\Administrator\Documents\강의관련\특강준비\왕초보파이썬교재용그림모음\3 일차\그림 13.png">
            <a:extLst>
              <a:ext uri="{FF2B5EF4-FFF2-40B4-BE49-F238E27FC236}">
                <a16:creationId xmlns:a16="http://schemas.microsoft.com/office/drawing/2014/main" xmlns="" id="{5DC009F0-7713-4D9E-81C7-07EC2F2132B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/>
          <a:stretch/>
        </p:blipFill>
        <p:spPr bwMode="auto">
          <a:xfrm>
            <a:off x="521550" y="2213865"/>
            <a:ext cx="8100900" cy="36904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06B2A0-828D-4442-9B0F-2A8BE8CB492E}"/>
              </a:ext>
            </a:extLst>
          </p:cNvPr>
          <p:cNvSpPr txBox="1"/>
          <p:nvPr/>
        </p:nvSpPr>
        <p:spPr>
          <a:xfrm>
            <a:off x="521550" y="1043735"/>
            <a:ext cx="328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문자열 관련 함수 사용</a:t>
            </a:r>
            <a:endParaRPr lang="en-US" altLang="ko-KR" sz="2400" b="1" dirty="0"/>
          </a:p>
          <a:p>
            <a:r>
              <a:rPr lang="ko-KR" altLang="en-US" sz="2400" b="1" dirty="0"/>
              <a:t>변수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752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67811" y="649696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 err="1"/>
              <a:t>isdigit</a:t>
            </a:r>
            <a:r>
              <a:rPr lang="en-US" altLang="ko-KR" sz="1800" dirty="0"/>
              <a:t>( ) : </a:t>
            </a:r>
            <a:r>
              <a:rPr lang="ko-KR" altLang="en-US" sz="1800" dirty="0"/>
              <a:t>전체가 숫자로만 구성되어 있는가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isalpha</a:t>
            </a:r>
            <a:r>
              <a:rPr lang="en-US" altLang="ko-KR" sz="1800" dirty="0"/>
              <a:t>( ) : </a:t>
            </a:r>
            <a:r>
              <a:rPr lang="ko-KR" altLang="en-US" sz="1800" dirty="0"/>
              <a:t>전체가 글자</a:t>
            </a:r>
            <a:r>
              <a:rPr lang="en-US" altLang="ko-KR" sz="1800" dirty="0"/>
              <a:t>(</a:t>
            </a:r>
            <a:r>
              <a:rPr lang="ko-KR" altLang="en-US" sz="1800" dirty="0"/>
              <a:t>한글</a:t>
            </a:r>
            <a:r>
              <a:rPr lang="en-US" altLang="ko-KR" sz="1800" dirty="0"/>
              <a:t>/</a:t>
            </a:r>
            <a:r>
              <a:rPr lang="ko-KR" altLang="en-US" sz="1800" dirty="0"/>
              <a:t>영어</a:t>
            </a:r>
            <a:r>
              <a:rPr lang="en-US" altLang="ko-KR" sz="1800" dirty="0"/>
              <a:t>)</a:t>
            </a:r>
            <a:r>
              <a:rPr lang="ko-KR" altLang="en-US" sz="1800" dirty="0"/>
              <a:t>로만 구성되어 있는가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isalnum</a:t>
            </a:r>
            <a:r>
              <a:rPr lang="en-US" altLang="ko-KR" sz="1800" dirty="0"/>
              <a:t>( ) : </a:t>
            </a:r>
            <a:r>
              <a:rPr lang="ko-KR" altLang="en-US" sz="1800" dirty="0"/>
              <a:t>전체가 글자와 숫자가 섞여서 구성되어 있는가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islower</a:t>
            </a:r>
            <a:r>
              <a:rPr lang="en-US" altLang="ko-KR" sz="1800" dirty="0"/>
              <a:t>( ) : </a:t>
            </a:r>
            <a:r>
              <a:rPr lang="ko-KR" altLang="en-US" sz="1800" dirty="0"/>
              <a:t>전체가 소문자로만 구성되어 있는가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isupper</a:t>
            </a:r>
            <a:r>
              <a:rPr lang="en-US" altLang="ko-KR" sz="1800" dirty="0"/>
              <a:t>( ) : </a:t>
            </a:r>
            <a:r>
              <a:rPr lang="ko-KR" altLang="en-US" sz="1800" dirty="0"/>
              <a:t>전체가 대문자로만 구성되어 있는가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isspace</a:t>
            </a:r>
            <a:r>
              <a:rPr lang="en-US" altLang="ko-KR" sz="1800" dirty="0"/>
              <a:t>( ) : </a:t>
            </a:r>
            <a:r>
              <a:rPr lang="ko-KR" altLang="en-US" sz="1800" dirty="0"/>
              <a:t>전체가 공백문자로만 구성되어 있는가</a:t>
            </a:r>
            <a:endParaRPr lang="en-US" altLang="ko-K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3809668"/>
            <a:ext cx="8460940" cy="250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구성 파악 </a:t>
            </a:r>
            <a:r>
              <a:rPr lang="en-US" altLang="ko-KR" dirty="0"/>
              <a:t>: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121878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5"/>
          <a:stretch/>
        </p:blipFill>
        <p:spPr bwMode="auto">
          <a:xfrm>
            <a:off x="755167" y="773705"/>
            <a:ext cx="7580662" cy="540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대소문자 변환 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277216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7</a:t>
            </a:r>
            <a:r>
              <a:rPr lang="ko-KR" altLang="en-US" sz="1800" dirty="0"/>
              <a:t>행</a:t>
            </a:r>
            <a:r>
              <a:rPr lang="en-US" altLang="ko-KR" sz="1800" dirty="0"/>
              <a:t>, 8</a:t>
            </a:r>
            <a:r>
              <a:rPr lang="ko-KR" altLang="en-US" sz="1800" dirty="0"/>
              <a:t>행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문자열을 입력 받고 길이를 구함</a:t>
            </a:r>
            <a:endParaRPr lang="en-US" altLang="ko-KR" sz="1800" dirty="0"/>
          </a:p>
          <a:p>
            <a:pPr lvl="1"/>
            <a:r>
              <a:rPr lang="en-US" altLang="ko-KR" sz="1800" dirty="0"/>
              <a:t>10</a:t>
            </a:r>
            <a:r>
              <a:rPr lang="ko-KR" altLang="en-US" sz="1800" dirty="0"/>
              <a:t>행</a:t>
            </a:r>
            <a:r>
              <a:rPr lang="en-US" altLang="ko-KR" sz="1800" dirty="0"/>
              <a:t>~19</a:t>
            </a:r>
            <a:r>
              <a:rPr lang="ko-KR" altLang="en-US" sz="1800" dirty="0"/>
              <a:t>행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문자열의 길이만큼 반복하고 </a:t>
            </a:r>
            <a:r>
              <a:rPr lang="en-US" altLang="ko-KR" sz="1800" dirty="0"/>
              <a:t>11</a:t>
            </a:r>
            <a:r>
              <a:rPr lang="ko-KR" altLang="en-US" sz="1800" dirty="0"/>
              <a:t>행에서는 문자 하나를 문자열에서 차례대로 추출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ord</a:t>
            </a:r>
            <a:r>
              <a:rPr lang="en-US" altLang="ko-KR" sz="1800" dirty="0"/>
              <a:t>(</a:t>
            </a:r>
            <a:r>
              <a:rPr lang="ko-KR" altLang="en-US" sz="1800" dirty="0"/>
              <a:t>문자</a:t>
            </a:r>
            <a:r>
              <a:rPr lang="en-US" altLang="ko-KR" sz="1800" dirty="0"/>
              <a:t>) </a:t>
            </a:r>
            <a:r>
              <a:rPr lang="ko-KR" altLang="en-US" sz="1800" dirty="0"/>
              <a:t>함수는 문자를 숫자로 변환</a:t>
            </a:r>
            <a:r>
              <a:rPr lang="en-US" altLang="ko-KR" sz="1800" dirty="0"/>
              <a:t>. </a:t>
            </a:r>
            <a:r>
              <a:rPr lang="ko-KR" altLang="en-US" sz="1800" dirty="0"/>
              <a:t>문자가 </a:t>
            </a:r>
            <a:r>
              <a:rPr lang="en-US" altLang="ko-KR" sz="1800" dirty="0"/>
              <a:t>A</a:t>
            </a:r>
            <a:r>
              <a:rPr lang="ko-KR" altLang="en-US" sz="1800" dirty="0"/>
              <a:t>를 숫자로 변환한 값</a:t>
            </a:r>
            <a:r>
              <a:rPr lang="en-US" altLang="ko-KR" sz="1800" dirty="0"/>
              <a:t>(65)</a:t>
            </a:r>
            <a:r>
              <a:rPr lang="ko-KR" altLang="en-US" sz="1800" dirty="0"/>
              <a:t>과 </a:t>
            </a:r>
            <a:r>
              <a:rPr lang="en-US" altLang="ko-KR" sz="1800" dirty="0"/>
              <a:t>Z</a:t>
            </a:r>
            <a:r>
              <a:rPr lang="ko-KR" altLang="en-US" sz="1800" dirty="0"/>
              <a:t>를 숫자로 변환한 값</a:t>
            </a:r>
            <a:r>
              <a:rPr lang="en-US" altLang="ko-KR" sz="1800" dirty="0"/>
              <a:t>(90) </a:t>
            </a:r>
            <a:r>
              <a:rPr lang="ko-KR" altLang="en-US" sz="1800" dirty="0"/>
              <a:t>사이에 있다면 대문자로 인식해서 </a:t>
            </a:r>
            <a:r>
              <a:rPr lang="en-US" altLang="ko-KR" sz="1800" dirty="0"/>
              <a:t>13</a:t>
            </a:r>
            <a:r>
              <a:rPr lang="ko-KR" altLang="en-US" sz="1800" dirty="0"/>
              <a:t>행에서 소문자로 변환</a:t>
            </a:r>
            <a:endParaRPr lang="en-US" altLang="ko-KR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773705"/>
            <a:ext cx="8190910" cy="170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29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70D7A5-2E46-45E8-9678-CD46C17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연산하기</a:t>
            </a:r>
          </a:p>
        </p:txBody>
      </p:sp>
      <p:pic>
        <p:nvPicPr>
          <p:cNvPr id="4" name="Picture 2" descr="C:\Users\Administrator\Documents\강의관련\특강준비\왕초보파이썬교재용그림모음\3 일차\그림 23.png">
            <a:extLst>
              <a:ext uri="{FF2B5EF4-FFF2-40B4-BE49-F238E27FC236}">
                <a16:creationId xmlns:a16="http://schemas.microsoft.com/office/drawing/2014/main" xmlns="" id="{6BD09DC5-C1F2-47FB-8F70-AB2787AC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75"/>
          <a:stretch/>
        </p:blipFill>
        <p:spPr bwMode="auto">
          <a:xfrm>
            <a:off x="454042" y="1133745"/>
            <a:ext cx="8235915" cy="4105275"/>
          </a:xfrm>
          <a:prstGeom prst="rect">
            <a:avLst/>
          </a:prstGeom>
          <a:noFill/>
          <a:ln>
            <a:solidFill>
              <a:srgbClr val="2F2B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8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949805-A0A9-42F1-9748-7E025B60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줄의 문자열 지정하기</a:t>
            </a:r>
          </a:p>
        </p:txBody>
      </p:sp>
      <p:pic>
        <p:nvPicPr>
          <p:cNvPr id="4" name="Picture 2" descr="C:\Users\Administrator\Documents\강의관련\특강준비\왕초보파이썬교재용그림모음\3 일차\그림 23_2.png">
            <a:extLst>
              <a:ext uri="{FF2B5EF4-FFF2-40B4-BE49-F238E27FC236}">
                <a16:creationId xmlns:a16="http://schemas.microsoft.com/office/drawing/2014/main" xmlns="" id="{D3D95B8F-D74F-4DA8-9184-C0AF8907E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51"/>
          <a:stretch/>
        </p:blipFill>
        <p:spPr bwMode="auto">
          <a:xfrm>
            <a:off x="147566" y="1700212"/>
            <a:ext cx="6750750" cy="3457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2">
            <a:extLst>
              <a:ext uri="{FF2B5EF4-FFF2-40B4-BE49-F238E27FC236}">
                <a16:creationId xmlns:a16="http://schemas.microsoft.com/office/drawing/2014/main" xmlns="" id="{1627C324-C1BB-4A9B-83B1-C389030E6208}"/>
              </a:ext>
            </a:extLst>
          </p:cNvPr>
          <p:cNvSpPr/>
          <p:nvPr/>
        </p:nvSpPr>
        <p:spPr>
          <a:xfrm>
            <a:off x="5652120" y="510406"/>
            <a:ext cx="2906815" cy="1701189"/>
          </a:xfrm>
          <a:prstGeom prst="wedgeEllipseCallout">
            <a:avLst>
              <a:gd name="adj1" fmla="val -62309"/>
              <a:gd name="adj2" fmla="val 656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FF0000"/>
                </a:solidFill>
              </a:rPr>
              <a:t>홑따옴표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3</a:t>
            </a:r>
            <a:r>
              <a:rPr lang="ko-KR" altLang="en-US" sz="2000" dirty="0">
                <a:solidFill>
                  <a:srgbClr val="FF0000"/>
                </a:solidFill>
              </a:rPr>
              <a:t>개를 연속으로 사용</a:t>
            </a:r>
          </a:p>
        </p:txBody>
      </p:sp>
    </p:spTree>
    <p:extLst>
      <p:ext uri="{BB962C8B-B14F-4D97-AF65-F5344CB8AC3E}">
        <p14:creationId xmlns:p14="http://schemas.microsoft.com/office/powerpoint/2010/main" val="244414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48B56B-EE97-4AE3-A7F4-A4AE86C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받는 내용을 문자로 지정하기</a:t>
            </a:r>
          </a:p>
        </p:txBody>
      </p:sp>
      <p:pic>
        <p:nvPicPr>
          <p:cNvPr id="4" name="Picture 2" descr="C:\Users\Administrator\Documents\강의관련\특강준비\왕초보파이썬교재용그림모음\3 일차\그림 23_3.png">
            <a:extLst>
              <a:ext uri="{FF2B5EF4-FFF2-40B4-BE49-F238E27FC236}">
                <a16:creationId xmlns:a16="http://schemas.microsoft.com/office/drawing/2014/main" xmlns="" id="{36DC3D06-72EA-48A7-B969-A15C98D7A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9"/>
          <a:stretch/>
        </p:blipFill>
        <p:spPr bwMode="auto">
          <a:xfrm>
            <a:off x="585693" y="1916832"/>
            <a:ext cx="5741502" cy="3743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2">
            <a:extLst>
              <a:ext uri="{FF2B5EF4-FFF2-40B4-BE49-F238E27FC236}">
                <a16:creationId xmlns:a16="http://schemas.microsoft.com/office/drawing/2014/main" xmlns="" id="{7B7F632A-3A02-4F8F-BBE0-2C4BC025A5E5}"/>
              </a:ext>
            </a:extLst>
          </p:cNvPr>
          <p:cNvSpPr/>
          <p:nvPr/>
        </p:nvSpPr>
        <p:spPr>
          <a:xfrm>
            <a:off x="5562110" y="646713"/>
            <a:ext cx="3141350" cy="2376264"/>
          </a:xfrm>
          <a:prstGeom prst="wedgeEllipseCallout">
            <a:avLst>
              <a:gd name="adj1" fmla="val -79774"/>
              <a:gd name="adj2" fmla="val 7688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</a:rPr>
              <a:t>Case 1  : </a:t>
            </a:r>
            <a:r>
              <a:rPr lang="ko-KR" altLang="en-US" sz="2000">
                <a:solidFill>
                  <a:srgbClr val="FF0000"/>
                </a:solidFill>
              </a:rPr>
              <a:t>숫자로 계산</a:t>
            </a:r>
            <a:endParaRPr lang="en-US" altLang="ko-KR" sz="2000">
              <a:solidFill>
                <a:srgbClr val="FF0000"/>
              </a:solidFill>
            </a:endParaRPr>
          </a:p>
          <a:p>
            <a:pPr algn="ctr"/>
            <a:r>
              <a:rPr lang="en-US" altLang="ko-KR" sz="2000">
                <a:solidFill>
                  <a:srgbClr val="FF0000"/>
                </a:solidFill>
              </a:rPr>
              <a:t>Case 2 : </a:t>
            </a:r>
            <a:r>
              <a:rPr lang="ko-KR" altLang="en-US" sz="2000">
                <a:solidFill>
                  <a:srgbClr val="FF0000"/>
                </a:solidFill>
              </a:rPr>
              <a:t>숫자를 문자로 변환해서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C566AF-C07B-46F9-BE66-966B9D675D8E}"/>
              </a:ext>
            </a:extLst>
          </p:cNvPr>
          <p:cNvSpPr txBox="1"/>
          <p:nvPr/>
        </p:nvSpPr>
        <p:spPr>
          <a:xfrm>
            <a:off x="1115616" y="5819345"/>
            <a:ext cx="727280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ko-KR" altLang="en-US" sz="2800">
                <a:solidFill>
                  <a:srgbClr val="FF0000"/>
                </a:solidFill>
              </a:rPr>
              <a:t> 문자라는 것을 지정할 때는 </a:t>
            </a:r>
            <a:r>
              <a:rPr lang="en-US" altLang="ko-KR" sz="2800">
                <a:solidFill>
                  <a:srgbClr val="FF0000"/>
                </a:solidFill>
              </a:rPr>
              <a:t>str() </a:t>
            </a:r>
            <a:r>
              <a:rPr lang="ko-KR" altLang="en-US" sz="2800">
                <a:solidFill>
                  <a:srgbClr val="FF0000"/>
                </a:solidFill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0647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F73CC6-DBDF-4589-8F6D-633B068A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</a:t>
            </a:r>
            <a:r>
              <a:rPr lang="en-US" altLang="ko-KR" dirty="0"/>
              <a:t>(</a:t>
            </a:r>
            <a:r>
              <a:rPr lang="ko-KR" altLang="en-US" dirty="0"/>
              <a:t>교재 </a:t>
            </a:r>
            <a:r>
              <a:rPr lang="en-US" altLang="ko-KR" dirty="0"/>
              <a:t>80</a:t>
            </a:r>
            <a:r>
              <a:rPr lang="ko-KR" altLang="en-US" dirty="0"/>
              <a:t>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DFFA92F-350D-483C-BAED-DA38C68F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133744"/>
            <a:ext cx="8783975" cy="4185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11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8FE881-CF91-4996-B5C5-799844E7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763073C-3CA4-4989-A875-CAF5BC2D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4" y="998730"/>
            <a:ext cx="8067232" cy="4860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53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EE8235-AF28-4142-8BBB-8931537C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D5483A-3343-436A-B53A-D45F41A20DB0}"/>
              </a:ext>
            </a:extLst>
          </p:cNvPr>
          <p:cNvSpPr txBox="1"/>
          <p:nvPr/>
        </p:nvSpPr>
        <p:spPr>
          <a:xfrm>
            <a:off x="453581" y="1051928"/>
            <a:ext cx="672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2F2B20"/>
                </a:solidFill>
                <a:latin typeface="Calibri"/>
              </a:rPr>
              <a:t>str</a:t>
            </a:r>
            <a:r>
              <a:rPr lang="en-US" altLang="ko-KR" sz="2400" dirty="0">
                <a:solidFill>
                  <a:srgbClr val="2F2B20"/>
                </a:solidFill>
                <a:latin typeface="Calibri"/>
              </a:rPr>
              <a:t> </a:t>
            </a:r>
            <a:r>
              <a:rPr lang="ko-KR" altLang="en-US" sz="2400" dirty="0">
                <a:solidFill>
                  <a:srgbClr val="2F2B20"/>
                </a:solidFill>
                <a:latin typeface="Calibri"/>
              </a:rPr>
              <a:t>변수에서 </a:t>
            </a:r>
            <a:r>
              <a:rPr lang="en-US" altLang="ko-KR" sz="2400" dirty="0">
                <a:solidFill>
                  <a:srgbClr val="2F2B20"/>
                </a:solidFill>
                <a:latin typeface="Calibri"/>
              </a:rPr>
              <a:t>/</a:t>
            </a:r>
            <a:r>
              <a:rPr lang="ko-KR" altLang="en-US" sz="2400" dirty="0">
                <a:solidFill>
                  <a:srgbClr val="2F2B20"/>
                </a:solidFill>
                <a:latin typeface="Calibri"/>
              </a:rPr>
              <a:t>기호가 몇 개 나오는지 확인하려면</a:t>
            </a:r>
            <a:r>
              <a:rPr lang="en-US" altLang="ko-KR" sz="2400" dirty="0">
                <a:solidFill>
                  <a:srgbClr val="2F2B20"/>
                </a:solidFill>
                <a:latin typeface="Calibri"/>
              </a:rPr>
              <a:t>?</a:t>
            </a:r>
            <a:endParaRPr lang="ko-KR" altLang="en-US" sz="1600" dirty="0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2CE84E2-1E8A-49FC-A8AC-799D7CFA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6" y="1808820"/>
            <a:ext cx="7630359" cy="3997252"/>
          </a:xfrm>
          <a:prstGeom prst="rect">
            <a:avLst/>
          </a:prstGeom>
          <a:noFill/>
          <a:ln w="9525">
            <a:solidFill>
              <a:srgbClr val="2F2B2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62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E57832-666B-4CCF-A559-8E0F1514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9B1130-70A4-4355-8BE3-F0FD29134C30}"/>
              </a:ext>
            </a:extLst>
          </p:cNvPr>
          <p:cNvSpPr txBox="1"/>
          <p:nvPr/>
        </p:nvSpPr>
        <p:spPr>
          <a:xfrm>
            <a:off x="283975" y="693570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str</a:t>
            </a:r>
            <a:r>
              <a:rPr lang="en-US" altLang="ko-KR" sz="2400" dirty="0"/>
              <a:t> </a:t>
            </a:r>
            <a:r>
              <a:rPr lang="ko-KR" altLang="en-US" sz="2400" dirty="0"/>
              <a:t>변수에서 </a:t>
            </a:r>
            <a:r>
              <a:rPr lang="en-US" altLang="ko-KR" sz="2400" dirty="0"/>
              <a:t>w </a:t>
            </a:r>
            <a:r>
              <a:rPr lang="ko-KR" altLang="en-US" sz="2400" dirty="0"/>
              <a:t>글자가 처음 오는 위치를 확인하려면</a:t>
            </a:r>
            <a:r>
              <a:rPr lang="en-US" altLang="ko-KR" sz="2400" dirty="0"/>
              <a:t>?</a:t>
            </a:r>
            <a:endParaRPr lang="ko-KR" altLang="en-US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2F991BD-04D6-42BE-85F9-BCD00A6F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538790"/>
            <a:ext cx="7801549" cy="333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7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함수 사용하기</a:t>
            </a:r>
            <a:endParaRPr lang="en-US" altLang="ko-KR" dirty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/</a:t>
            </a:r>
            <a:r>
              <a:rPr lang="ko-KR" altLang="en-US" dirty="0"/>
              <a:t>소문자의 변환</a:t>
            </a:r>
            <a:endParaRPr lang="en-US" altLang="ko-KR" dirty="0"/>
          </a:p>
          <a:p>
            <a:pPr lvl="1"/>
            <a:r>
              <a:rPr lang="en-US" altLang="ko-KR" dirty="0"/>
              <a:t>upper(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소문자를 대문자로 변경</a:t>
            </a:r>
            <a:endParaRPr lang="en-US" altLang="ko-KR" dirty="0"/>
          </a:p>
          <a:p>
            <a:pPr lvl="1"/>
            <a:r>
              <a:rPr lang="en-US" altLang="ko-KR" dirty="0"/>
              <a:t>lower(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대문자를 소문자로 변경</a:t>
            </a:r>
            <a:endParaRPr lang="en-US" altLang="ko-KR" dirty="0"/>
          </a:p>
          <a:p>
            <a:pPr lvl="1"/>
            <a:r>
              <a:rPr lang="en-US" altLang="ko-KR" dirty="0" err="1"/>
              <a:t>swapcase</a:t>
            </a:r>
            <a:r>
              <a:rPr lang="en-US" altLang="ko-KR" dirty="0"/>
              <a:t>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대소문자를 상호 변환</a:t>
            </a:r>
          </a:p>
          <a:p>
            <a:pPr lvl="1"/>
            <a:r>
              <a:rPr lang="en-US" altLang="ko-KR" dirty="0"/>
              <a:t>title(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각 단어의 제일 앞 글자만 대문자로 변환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0" y="3474005"/>
            <a:ext cx="6930770" cy="311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xmlns="" id="{FCBE560C-50CE-4B6F-BCD0-5DEA8494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입력된 문자를 대문자</a:t>
            </a:r>
            <a:r>
              <a:rPr lang="en-US" altLang="ko-KR" dirty="0"/>
              <a:t>/</a:t>
            </a:r>
            <a:r>
              <a:rPr lang="ko-KR" altLang="en-US" dirty="0"/>
              <a:t>소문자로 바꾸기</a:t>
            </a:r>
          </a:p>
        </p:txBody>
      </p:sp>
    </p:spTree>
    <p:extLst>
      <p:ext uri="{BB962C8B-B14F-4D97-AF65-F5344CB8AC3E}">
        <p14:creationId xmlns:p14="http://schemas.microsoft.com/office/powerpoint/2010/main" val="622276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 조건의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90003" y="77404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/>
              <a:t>입력한 값이 영어</a:t>
            </a:r>
            <a:r>
              <a:rPr lang="en-US" altLang="ko-KR" sz="1800" dirty="0"/>
              <a:t>/</a:t>
            </a:r>
            <a:r>
              <a:rPr lang="ko-KR" altLang="en-US" sz="1800" dirty="0"/>
              <a:t>한글이면 </a:t>
            </a:r>
            <a:r>
              <a:rPr lang="en-US" altLang="ko-KR" sz="1800" dirty="0"/>
              <a:t>“</a:t>
            </a:r>
            <a:r>
              <a:rPr lang="ko-KR" altLang="en-US" sz="1800" dirty="0"/>
              <a:t>글자입니다</a:t>
            </a:r>
            <a:r>
              <a:rPr lang="en-US" altLang="ko-KR" sz="1800" dirty="0"/>
              <a:t>.”  </a:t>
            </a:r>
            <a:r>
              <a:rPr lang="ko-KR" altLang="en-US" sz="1800" dirty="0"/>
              <a:t>숫자이면 </a:t>
            </a:r>
            <a:r>
              <a:rPr lang="en-US" altLang="ko-KR" sz="1800" dirty="0"/>
              <a:t>“</a:t>
            </a:r>
            <a:r>
              <a:rPr lang="ko-KR" altLang="en-US" sz="1800" dirty="0"/>
              <a:t>숫자입니다</a:t>
            </a:r>
            <a:r>
              <a:rPr lang="en-US" altLang="ko-KR" sz="1800" dirty="0"/>
              <a:t>.” </a:t>
            </a:r>
            <a:r>
              <a:rPr lang="ko-KR" altLang="en-US" sz="1800" dirty="0"/>
              <a:t>섞여 있으면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영숫자</a:t>
            </a:r>
            <a:r>
              <a:rPr lang="ko-KR" altLang="en-US" sz="1800" dirty="0"/>
              <a:t> 입니다</a:t>
            </a:r>
            <a:r>
              <a:rPr lang="en-US" altLang="ko-KR" sz="1800" dirty="0"/>
              <a:t>.”  </a:t>
            </a:r>
            <a:r>
              <a:rPr lang="ko-KR" altLang="en-US" sz="1800" dirty="0"/>
              <a:t>한글</a:t>
            </a:r>
            <a:r>
              <a:rPr lang="en-US" altLang="ko-KR" sz="1800" dirty="0"/>
              <a:t>/</a:t>
            </a:r>
            <a:r>
              <a:rPr lang="ko-KR" altLang="en-US" sz="1800" dirty="0"/>
              <a:t>특수기호 등이면 </a:t>
            </a:r>
            <a:r>
              <a:rPr lang="en-US" altLang="ko-KR" sz="1800" dirty="0"/>
              <a:t>“</a:t>
            </a:r>
            <a:r>
              <a:rPr lang="ko-KR" altLang="en-US" sz="1800" dirty="0"/>
              <a:t>모르겠습니다</a:t>
            </a:r>
            <a:r>
              <a:rPr lang="en-US" altLang="ko-KR" sz="1800" dirty="0"/>
              <a:t>.” </a:t>
            </a:r>
            <a:r>
              <a:rPr lang="ko-KR" altLang="en-US" sz="1800" dirty="0"/>
              <a:t>가 출력되는 프로그램을 작성하시오</a:t>
            </a:r>
            <a:r>
              <a:rPr lang="en-US" altLang="ko-KR" sz="1800" dirty="0"/>
              <a:t>.</a:t>
            </a:r>
          </a:p>
          <a:p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3864"/>
            <a:ext cx="8802477" cy="3645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75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35743"/>
            <a:ext cx="7785100" cy="737961"/>
          </a:xfrm>
        </p:spPr>
        <p:txBody>
          <a:bodyPr/>
          <a:lstStyle/>
          <a:p>
            <a:r>
              <a:rPr lang="ko-KR" altLang="en-US" sz="3600" dirty="0"/>
              <a:t>리스트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D5DFD6-F7AC-45F9-AEE7-F2CE22CFBDCF}"/>
              </a:ext>
            </a:extLst>
          </p:cNvPr>
          <p:cNvSpPr txBox="1"/>
          <p:nvPr/>
        </p:nvSpPr>
        <p:spPr>
          <a:xfrm>
            <a:off x="611560" y="1372126"/>
            <a:ext cx="7123856" cy="7607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>
                <a:solidFill>
                  <a:srgbClr val="2F2B20"/>
                </a:solidFill>
                <a:latin typeface="Calibri"/>
              </a:rPr>
              <a:t>리스트이름 </a:t>
            </a:r>
            <a:r>
              <a:rPr lang="en-US" altLang="ko-KR" sz="2400">
                <a:solidFill>
                  <a:srgbClr val="2F2B20"/>
                </a:solidFill>
                <a:latin typeface="Calibri"/>
              </a:rPr>
              <a:t>= [0</a:t>
            </a:r>
            <a:r>
              <a:rPr lang="ko-KR" altLang="en-US" sz="2400">
                <a:solidFill>
                  <a:srgbClr val="2F2B20"/>
                </a:solidFill>
                <a:latin typeface="Calibri"/>
              </a:rPr>
              <a:t>번요소</a:t>
            </a:r>
            <a:r>
              <a:rPr lang="en-US" altLang="ko-KR" sz="2400">
                <a:solidFill>
                  <a:srgbClr val="2F2B20"/>
                </a:solidFill>
                <a:latin typeface="Calibri"/>
              </a:rPr>
              <a:t>, 1</a:t>
            </a:r>
            <a:r>
              <a:rPr lang="ko-KR" altLang="en-US" sz="2400">
                <a:solidFill>
                  <a:srgbClr val="2F2B20"/>
                </a:solidFill>
                <a:latin typeface="Calibri"/>
              </a:rPr>
              <a:t>번요소</a:t>
            </a:r>
            <a:r>
              <a:rPr lang="en-US" altLang="ko-KR" sz="2400">
                <a:solidFill>
                  <a:srgbClr val="2F2B20"/>
                </a:solidFill>
                <a:latin typeface="Calibri"/>
              </a:rPr>
              <a:t>, 2</a:t>
            </a:r>
            <a:r>
              <a:rPr lang="ko-KR" altLang="en-US" sz="2400">
                <a:solidFill>
                  <a:srgbClr val="2F2B20"/>
                </a:solidFill>
                <a:latin typeface="Calibri"/>
              </a:rPr>
              <a:t>번요소</a:t>
            </a:r>
            <a:r>
              <a:rPr lang="en-US" altLang="ko-KR" sz="2400">
                <a:solidFill>
                  <a:srgbClr val="2F2B20"/>
                </a:solidFill>
                <a:latin typeface="Calibri"/>
              </a:rPr>
              <a:t> …..]</a:t>
            </a:r>
            <a:endParaRPr lang="ko-KR" altLang="en-US" sz="2400">
              <a:solidFill>
                <a:srgbClr val="2F2B20"/>
              </a:solidFill>
              <a:latin typeface="Calibri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A0A7B24-2065-41CE-8C28-EEA08A9EF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86194"/>
              </p:ext>
            </p:extLst>
          </p:nvPr>
        </p:nvGraphicFramePr>
        <p:xfrm>
          <a:off x="611560" y="3429000"/>
          <a:ext cx="7920879" cy="1554480"/>
        </p:xfrm>
        <a:graphic>
          <a:graphicData uri="http://schemas.openxmlformats.org/drawingml/2006/table">
            <a:tbl>
              <a:tblPr firstRow="1" bandRow="1"/>
              <a:tblGrid>
                <a:gridCol w="1684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6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00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안녕하시렵니까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.”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번요소</a:t>
                      </a: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번요소</a:t>
                      </a: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번요소</a:t>
                      </a: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숫자형</a:t>
                      </a: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문자열형</a:t>
                      </a: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숫자형</a:t>
                      </a:r>
                    </a:p>
                  </a:txBody>
                  <a:tcPr>
                    <a:lnL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B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38C651-80F9-4BE4-BEE4-ED4B17D22399}"/>
              </a:ext>
            </a:extLst>
          </p:cNvPr>
          <p:cNvSpPr txBox="1"/>
          <p:nvPr/>
        </p:nvSpPr>
        <p:spPr>
          <a:xfrm>
            <a:off x="611560" y="2348880"/>
            <a:ext cx="7123856" cy="7607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>
                <a:solidFill>
                  <a:srgbClr val="2F2B20"/>
                </a:solidFill>
                <a:latin typeface="Calibri"/>
              </a:rPr>
              <a:t>list1</a:t>
            </a:r>
            <a:r>
              <a:rPr lang="ko-KR" altLang="en-US" sz="2400">
                <a:solidFill>
                  <a:srgbClr val="2F2B20"/>
                </a:solidFill>
                <a:latin typeface="Calibri"/>
              </a:rPr>
              <a:t> </a:t>
            </a:r>
            <a:r>
              <a:rPr lang="en-US" altLang="ko-KR" sz="2400">
                <a:solidFill>
                  <a:srgbClr val="2F2B20"/>
                </a:solidFill>
                <a:latin typeface="Calibri"/>
              </a:rPr>
              <a:t>= [1,  “</a:t>
            </a:r>
            <a:r>
              <a:rPr lang="ko-KR" altLang="en-US" sz="2400">
                <a:solidFill>
                  <a:srgbClr val="2F2B20"/>
                </a:solidFill>
                <a:latin typeface="Calibri"/>
              </a:rPr>
              <a:t>안녕하시렵니까</a:t>
            </a:r>
            <a:r>
              <a:rPr lang="en-US" altLang="ko-KR" sz="2400">
                <a:solidFill>
                  <a:srgbClr val="2F2B20"/>
                </a:solidFill>
                <a:latin typeface="Calibri"/>
              </a:rPr>
              <a:t>.”,  10]</a:t>
            </a:r>
            <a:endParaRPr lang="ko-KR" altLang="en-US" sz="2400">
              <a:solidFill>
                <a:srgbClr val="2F2B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77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92C6E-0909-47D5-AF53-DDE1CBE9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35743"/>
            <a:ext cx="7785100" cy="737961"/>
          </a:xfrm>
        </p:spPr>
        <p:txBody>
          <a:bodyPr/>
          <a:lstStyle/>
          <a:p>
            <a:r>
              <a:rPr lang="ko-KR" altLang="en-US" sz="3600"/>
              <a:t>리스트 유형</a:t>
            </a:r>
          </a:p>
        </p:txBody>
      </p:sp>
      <p:pic>
        <p:nvPicPr>
          <p:cNvPr id="4" name="Picture 2" descr="C:\Users\Administrator\Documents\강의관련\특강준비\왕초보파이썬교재용그림모음\3 일차\그림 26.png">
            <a:extLst>
              <a:ext uri="{FF2B5EF4-FFF2-40B4-BE49-F238E27FC236}">
                <a16:creationId xmlns:a16="http://schemas.microsoft.com/office/drawing/2014/main" xmlns="" id="{69654423-B34D-4992-B4A8-CC178B075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60"/>
          <a:stretch/>
        </p:blipFill>
        <p:spPr bwMode="auto">
          <a:xfrm>
            <a:off x="836584" y="1443037"/>
            <a:ext cx="7515835" cy="397192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8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리스트는 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뒤에 박스 전체의 이름</a:t>
            </a:r>
            <a:r>
              <a:rPr lang="en-US" altLang="ko-KR" dirty="0"/>
              <a:t>(aa)</a:t>
            </a:r>
            <a:r>
              <a:rPr lang="ko-KR" altLang="en-US" dirty="0"/>
              <a:t>을 지정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각각은 </a:t>
            </a:r>
            <a:r>
              <a:rPr lang="en-US" altLang="ko-KR" dirty="0"/>
              <a:t>aa[0], aa[1], aa[2], aa[3]</a:t>
            </a:r>
            <a:r>
              <a:rPr lang="ko-KR" altLang="en-US" dirty="0"/>
              <a:t>과 같이 번호</a:t>
            </a:r>
            <a:r>
              <a:rPr lang="en-US" altLang="ko-KR" dirty="0"/>
              <a:t>(</a:t>
            </a:r>
            <a:r>
              <a:rPr lang="ko-KR" altLang="en-US" dirty="0"/>
              <a:t>첨자</a:t>
            </a:r>
            <a:r>
              <a:rPr lang="en-US" altLang="ko-KR" dirty="0"/>
              <a:t>)</a:t>
            </a:r>
            <a:r>
              <a:rPr lang="ko-KR" altLang="en-US" dirty="0"/>
              <a:t>를 붙여서 사용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슬롯</a:t>
            </a:r>
            <a:r>
              <a:rPr lang="en-US" altLang="ko-KR" dirty="0"/>
              <a:t>(Slot) : </a:t>
            </a:r>
            <a:r>
              <a:rPr lang="ko-KR" altLang="en-US" dirty="0"/>
              <a:t>리스트의 데이터를 삽입할 자리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(</a:t>
            </a:r>
            <a:r>
              <a:rPr lang="ko-KR" altLang="ko-KR" dirty="0" err="1"/>
              <a:t>명함집에</a:t>
            </a:r>
            <a:r>
              <a:rPr lang="ko-KR" altLang="ko-KR" dirty="0"/>
              <a:t> 명함을 </a:t>
            </a:r>
            <a:r>
              <a:rPr lang="ko-KR" altLang="ko-KR" dirty="0" err="1"/>
              <a:t>꽂아넣을</a:t>
            </a:r>
            <a:r>
              <a:rPr lang="ko-KR" altLang="ko-KR" dirty="0"/>
              <a:t> </a:t>
            </a:r>
            <a:r>
              <a:rPr lang="ko-KR" altLang="en-US" dirty="0"/>
              <a:t>자리에 해당</a:t>
            </a:r>
            <a:r>
              <a:rPr lang="en-US" altLang="ko-KR" dirty="0"/>
              <a:t>)</a:t>
            </a:r>
          </a:p>
          <a:p>
            <a:r>
              <a:rPr lang="ko-KR" altLang="ko-KR" dirty="0"/>
              <a:t>요소</a:t>
            </a:r>
            <a:r>
              <a:rPr lang="en-US" altLang="ko-KR" dirty="0"/>
              <a:t>(Element) : </a:t>
            </a:r>
            <a:r>
              <a:rPr lang="ko-KR" altLang="ko-KR" dirty="0"/>
              <a:t>리스트의 각 슬롯에 꽂혀있는 개별 데이터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935901"/>
            <a:ext cx="7830870" cy="271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35743"/>
            <a:ext cx="7785100" cy="737961"/>
          </a:xfrm>
        </p:spPr>
        <p:txBody>
          <a:bodyPr/>
          <a:lstStyle/>
          <a:p>
            <a:r>
              <a:rPr lang="ko-KR" altLang="en-US" sz="3600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2004181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정수형 변수를 선언한 다음 변수에 값을 입력 받고 합계를 출력하는 프로그램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7"/>
          <a:stretch/>
        </p:blipFill>
        <p:spPr bwMode="auto">
          <a:xfrm>
            <a:off x="1151620" y="1853825"/>
            <a:ext cx="7110790" cy="47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197300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1223755"/>
            <a:ext cx="8963994" cy="521990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리스트를 사용하지 않는다면 각각의 변수를 </a:t>
            </a:r>
            <a:r>
              <a:rPr lang="en-US" altLang="ko-KR" dirty="0"/>
              <a:t>a, b, c, d</a:t>
            </a:r>
            <a:r>
              <a:rPr lang="ko-KR" altLang="en-US" dirty="0"/>
              <a:t>와 같이 선언</a:t>
            </a:r>
            <a:r>
              <a:rPr lang="en-US" altLang="ko-KR" dirty="0"/>
              <a:t>(</a:t>
            </a:r>
            <a:r>
              <a:rPr lang="ko-KR" altLang="en-US" dirty="0"/>
              <a:t>아래 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하지만 리스트를 사용하면 첨자를 넣어 </a:t>
            </a:r>
            <a:r>
              <a:rPr lang="en-US" altLang="ko-KR" dirty="0"/>
              <a:t>aa[0], aa[1], aa[2], aa[3]</a:t>
            </a:r>
            <a:r>
              <a:rPr lang="ko-KR" altLang="en-US" dirty="0"/>
              <a:t>과 같이 선언</a:t>
            </a:r>
            <a:r>
              <a:rPr lang="en-US" altLang="ko-KR" dirty="0"/>
              <a:t>(</a:t>
            </a:r>
            <a:r>
              <a:rPr lang="ko-KR" altLang="en-US" dirty="0"/>
              <a:t>아래 ②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이때 항목이 </a:t>
            </a:r>
            <a:r>
              <a:rPr lang="en-US" altLang="ko-KR" dirty="0"/>
              <a:t>4</a:t>
            </a:r>
            <a:r>
              <a:rPr lang="ko-KR" altLang="en-US" dirty="0"/>
              <a:t>개인 리스트를 생성한다면 첨자는 </a:t>
            </a:r>
            <a:r>
              <a:rPr lang="en-US" altLang="ko-KR" dirty="0"/>
              <a:t>1~4</a:t>
            </a:r>
            <a:r>
              <a:rPr lang="ko-KR" altLang="en-US" dirty="0"/>
              <a:t>가 아닌 </a:t>
            </a:r>
            <a:r>
              <a:rPr lang="en-US" altLang="ko-KR" dirty="0"/>
              <a:t>0~3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6" y="640085"/>
            <a:ext cx="7321814" cy="94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58770"/>
            <a:ext cx="7348965" cy="9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61" y="3789040"/>
            <a:ext cx="62198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방법</a:t>
            </a:r>
          </a:p>
        </p:txBody>
      </p:sp>
    </p:spTree>
    <p:extLst>
      <p:ext uri="{BB962C8B-B14F-4D97-AF65-F5344CB8AC3E}">
        <p14:creationId xmlns:p14="http://schemas.microsoft.com/office/powerpoint/2010/main" val="2313211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/>
              <a:t>리스트의 생성과 초기화</a:t>
            </a:r>
            <a:endParaRPr lang="en-US" altLang="ko-KR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673805"/>
            <a:ext cx="7335814" cy="26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45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리스트 값을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리스트이름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+1]’</a:t>
            </a:r>
            <a:r>
              <a:rPr lang="ko-KR" altLang="en-US" dirty="0"/>
              <a:t>로 지정하면 리스트의 모든 값이 나옴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48780"/>
            <a:ext cx="7887868" cy="138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" y="4014064"/>
            <a:ext cx="7740860" cy="19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1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 </a:t>
            </a:r>
            <a:r>
              <a:rPr lang="ko-KR" altLang="en-US" sz="2000" dirty="0"/>
              <a:t>콜론의 앞이나 뒤 숫자의 생략도 가능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리스트끼리 더하기</a:t>
            </a:r>
            <a:r>
              <a:rPr lang="en-US" altLang="ko-KR" sz="2000" dirty="0"/>
              <a:t>, </a:t>
            </a:r>
            <a:r>
              <a:rPr lang="ko-KR" altLang="en-US" sz="2000" dirty="0"/>
              <a:t>곱하기 연산도 가능</a:t>
            </a:r>
            <a:endParaRPr lang="en-US" altLang="ko-KR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1313765"/>
            <a:ext cx="7771609" cy="19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4014066"/>
            <a:ext cx="7830870" cy="23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8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두 번째 위치한 한 개의 값을 변경하는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값인 </a:t>
            </a:r>
            <a:r>
              <a:rPr lang="en-US" altLang="ko-KR" dirty="0"/>
              <a:t>20</a:t>
            </a:r>
            <a:r>
              <a:rPr lang="ko-KR" altLang="en-US" dirty="0"/>
              <a:t>을 </a:t>
            </a:r>
            <a:r>
              <a:rPr lang="en-US" altLang="ko-KR" dirty="0"/>
              <a:t>200</a:t>
            </a:r>
            <a:r>
              <a:rPr lang="ko-KR" altLang="en-US" dirty="0"/>
              <a:t>과 </a:t>
            </a:r>
            <a:r>
              <a:rPr lang="en-US" altLang="ko-KR" dirty="0"/>
              <a:t>201 </a:t>
            </a:r>
            <a:r>
              <a:rPr lang="ko-KR" altLang="en-US" dirty="0"/>
              <a:t>두 개의 값으로 변경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1268760"/>
            <a:ext cx="7639653" cy="196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3" y="3834046"/>
            <a:ext cx="7631385" cy="220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값을 변경하기</a:t>
            </a:r>
          </a:p>
        </p:txBody>
      </p:sp>
    </p:spTree>
    <p:extLst>
      <p:ext uri="{BB962C8B-B14F-4D97-AF65-F5344CB8AC3E}">
        <p14:creationId xmlns:p14="http://schemas.microsoft.com/office/powerpoint/2010/main" val="23230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AC7549-AB35-4AE0-8D0E-C73CDD50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문자열에서 특정 글자의 개수 찾기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count( 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5D028-F8FF-4D19-AEAB-12B9A36A0F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변수</a:t>
            </a:r>
            <a:r>
              <a:rPr lang="en-US" altLang="ko-KR" sz="2400" dirty="0"/>
              <a:t>.count(</a:t>
            </a:r>
            <a:r>
              <a:rPr lang="ko-KR" altLang="en-US" sz="2400" dirty="0"/>
              <a:t>찾을 문자</a:t>
            </a:r>
            <a:r>
              <a:rPr lang="en-US" altLang="ko-KR" sz="2400" dirty="0"/>
              <a:t>, </a:t>
            </a:r>
            <a:r>
              <a:rPr lang="ko-KR" altLang="en-US" sz="2400" dirty="0"/>
              <a:t>시작위치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마지막위치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시작위치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마지막위치는 생략하면 </a:t>
            </a:r>
            <a:r>
              <a:rPr lang="en-US" altLang="ko-KR" sz="2400" dirty="0"/>
              <a:t>0</a:t>
            </a:r>
            <a:r>
              <a:rPr lang="ko-KR" altLang="en-US" sz="2400" dirty="0"/>
              <a:t>부터 마지막 위치까지</a:t>
            </a:r>
          </a:p>
        </p:txBody>
      </p:sp>
      <p:pic>
        <p:nvPicPr>
          <p:cNvPr id="4" name="Picture 2" descr="C:\Users\Administrator\Documents\강의관련\특강준비\왕초보파이썬교재용그림모음\3 일차\그림 15.png">
            <a:extLst>
              <a:ext uri="{FF2B5EF4-FFF2-40B4-BE49-F238E27FC236}">
                <a16:creationId xmlns:a16="http://schemas.microsoft.com/office/drawing/2014/main" xmlns="" id="{2E445510-7FDE-4168-ABA1-392C21B0C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3"/>
          <a:stretch/>
        </p:blipFill>
        <p:spPr bwMode="auto">
          <a:xfrm>
            <a:off x="1016605" y="2753925"/>
            <a:ext cx="6378576" cy="2419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1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510406"/>
            <a:ext cx="8963994" cy="5933257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aa[1:2] </a:t>
            </a:r>
            <a:r>
              <a:rPr lang="ko-KR" altLang="en-US" sz="1800" dirty="0"/>
              <a:t>대신 </a:t>
            </a:r>
            <a:r>
              <a:rPr lang="en-US" altLang="ko-KR" sz="1800" dirty="0"/>
              <a:t>aa[1]</a:t>
            </a:r>
            <a:r>
              <a:rPr lang="ko-KR" altLang="en-US" sz="1800" dirty="0"/>
              <a:t>을 사용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리스트 안에 또 리스트로 추가됨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결과가 틀리지는 않지만 이렇게는 많이 사용하지 않음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>
                <a:sym typeface="Wingdings" panose="05000000000000000000" pitchFamily="2" charset="2"/>
              </a:rPr>
              <a:t>del() </a:t>
            </a:r>
            <a:r>
              <a:rPr lang="ko-KR" altLang="en-US" sz="1800" dirty="0">
                <a:sym typeface="Wingdings" panose="05000000000000000000" pitchFamily="2" charset="2"/>
              </a:rPr>
              <a:t>함수를 사용하여 </a:t>
            </a:r>
            <a:r>
              <a:rPr lang="en-US" altLang="ko-KR" sz="1800" dirty="0">
                <a:sym typeface="Wingdings" panose="05000000000000000000" pitchFamily="2" charset="2"/>
              </a:rPr>
              <a:t>aa[1] </a:t>
            </a:r>
            <a:r>
              <a:rPr lang="ko-KR" altLang="en-US" sz="1800" dirty="0">
                <a:sym typeface="Wingdings" panose="05000000000000000000" pitchFamily="2" charset="2"/>
              </a:rPr>
              <a:t>항목을 삭제하는 방법</a:t>
            </a:r>
            <a:endParaRPr lang="en-US" altLang="ko-KR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" y="1463012"/>
            <a:ext cx="8073434" cy="190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0" y="3843615"/>
            <a:ext cx="8126259" cy="20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8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000" dirty="0"/>
              <a:t>여러 개의 항목을 삭제하려면 ‘</a:t>
            </a:r>
            <a:r>
              <a:rPr lang="en-US" altLang="ko-KR" sz="2000" dirty="0"/>
              <a:t>aa[</a:t>
            </a:r>
            <a:r>
              <a:rPr lang="ko-KR" altLang="en-US" sz="2000" dirty="0"/>
              <a:t>시작</a:t>
            </a:r>
            <a:r>
              <a:rPr lang="en-US" altLang="ko-KR" sz="2000" dirty="0"/>
              <a:t>:</a:t>
            </a:r>
            <a:r>
              <a:rPr lang="ko-KR" altLang="en-US" sz="2000" dirty="0"/>
              <a:t>끝</a:t>
            </a:r>
            <a:r>
              <a:rPr lang="en-US" altLang="ko-KR" sz="2000" dirty="0"/>
              <a:t>+1]=[ ]’ </a:t>
            </a:r>
            <a:r>
              <a:rPr lang="ko-KR" altLang="en-US" sz="2000" dirty="0"/>
              <a:t>문장으로 설정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5" y="1368356"/>
            <a:ext cx="7780687" cy="323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86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4"/>
          <a:stretch/>
        </p:blipFill>
        <p:spPr bwMode="auto">
          <a:xfrm>
            <a:off x="611560" y="1337000"/>
            <a:ext cx="7830870" cy="500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사용해서 수정</a:t>
            </a:r>
          </a:p>
        </p:txBody>
      </p:sp>
    </p:spTree>
    <p:extLst>
      <p:ext uri="{BB962C8B-B14F-4D97-AF65-F5344CB8AC3E}">
        <p14:creationId xmlns:p14="http://schemas.microsoft.com/office/powerpoint/2010/main" val="110906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5F5932-7C9D-4CE8-86D0-C2D67E50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리스트로 데이터 관리하기</a:t>
            </a:r>
          </a:p>
        </p:txBody>
      </p:sp>
      <p:pic>
        <p:nvPicPr>
          <p:cNvPr id="4" name="Picture 2" descr="C:\Users\Administrator\Documents\강의관련\특강준비\왕초보파이썬교재용그림모음\3 일차\그림 27.png">
            <a:extLst>
              <a:ext uri="{FF2B5EF4-FFF2-40B4-BE49-F238E27FC236}">
                <a16:creationId xmlns:a16="http://schemas.microsoft.com/office/drawing/2014/main" xmlns="" id="{CEA12437-264D-4742-B4EF-2F051435E2E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6"/>
          <a:stretch/>
        </p:blipFill>
        <p:spPr bwMode="auto">
          <a:xfrm>
            <a:off x="566555" y="1043735"/>
            <a:ext cx="7965885" cy="321945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D0DC03-6BDB-467E-97FD-C7935E3C645D}"/>
              </a:ext>
            </a:extLst>
          </p:cNvPr>
          <p:cNvSpPr txBox="1"/>
          <p:nvPr/>
        </p:nvSpPr>
        <p:spPr>
          <a:xfrm>
            <a:off x="648449" y="4788485"/>
            <a:ext cx="788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append </a:t>
            </a:r>
            <a:r>
              <a:rPr lang="ko-KR" altLang="en-US" sz="2400" b="1" dirty="0">
                <a:solidFill>
                  <a:srgbClr val="FF0000"/>
                </a:solidFill>
              </a:rPr>
              <a:t>함수  </a:t>
            </a:r>
            <a:r>
              <a:rPr lang="en-US" altLang="ko-KR" sz="2400" b="1" dirty="0">
                <a:solidFill>
                  <a:srgbClr val="FF0000"/>
                </a:solidFill>
              </a:rPr>
              <a:t>=&gt; </a:t>
            </a:r>
            <a:r>
              <a:rPr lang="ko-KR" altLang="en-US" sz="2400" b="1" dirty="0">
                <a:solidFill>
                  <a:srgbClr val="FF0000"/>
                </a:solidFill>
              </a:rPr>
              <a:t>리스트의 가장 마지막 요소에 추가</a:t>
            </a:r>
          </a:p>
        </p:txBody>
      </p:sp>
    </p:spTree>
    <p:extLst>
      <p:ext uri="{BB962C8B-B14F-4D97-AF65-F5344CB8AC3E}">
        <p14:creationId xmlns:p14="http://schemas.microsoft.com/office/powerpoint/2010/main" val="202787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2400" dirty="0"/>
              <a:t>빈 리스트와 리스트의 추가</a:t>
            </a:r>
            <a:endParaRPr lang="en-US" altLang="ko-KR" sz="2400" dirty="0"/>
          </a:p>
          <a:p>
            <a:pPr lvl="2"/>
            <a:r>
              <a:rPr lang="ko-KR" altLang="en-US" sz="2000" dirty="0"/>
              <a:t>비어있는 리스트를 만들고 ‘리스트이름</a:t>
            </a:r>
            <a:r>
              <a:rPr lang="en-US" altLang="ko-KR" sz="2000" dirty="0"/>
              <a:t>.append(</a:t>
            </a:r>
            <a:r>
              <a:rPr lang="ko-KR" altLang="en-US" sz="2000" dirty="0"/>
              <a:t>값</a:t>
            </a:r>
            <a:r>
              <a:rPr lang="en-US" altLang="ko-KR" sz="2000" dirty="0"/>
              <a:t>)’ </a:t>
            </a:r>
            <a:r>
              <a:rPr lang="ko-KR" altLang="en-US" sz="2000" dirty="0"/>
              <a:t>함수로 리스트에 하나씩 추가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2303875"/>
            <a:ext cx="7515835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리스트로 데이터 관리하기</a:t>
            </a:r>
          </a:p>
        </p:txBody>
      </p:sp>
    </p:spTree>
    <p:extLst>
      <p:ext uri="{BB962C8B-B14F-4D97-AF65-F5344CB8AC3E}">
        <p14:creationId xmlns:p14="http://schemas.microsoft.com/office/powerpoint/2010/main" val="1467920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sz="1800" dirty="0"/>
              <a:t>100</a:t>
            </a:r>
            <a:r>
              <a:rPr lang="ko-KR" altLang="en-US" sz="1800" dirty="0"/>
              <a:t>개의 리스트를 만들 경우 </a:t>
            </a:r>
            <a:r>
              <a:rPr lang="en-US" altLang="ko-KR" sz="1800" dirty="0"/>
              <a:t>append()</a:t>
            </a:r>
            <a:r>
              <a:rPr lang="ko-KR" altLang="en-US" sz="1800" dirty="0"/>
              <a:t>와 함께 </a:t>
            </a:r>
            <a:r>
              <a:rPr lang="en-US" altLang="ko-KR" sz="1800" dirty="0"/>
              <a:t>for</a:t>
            </a:r>
            <a:r>
              <a:rPr lang="ko-KR" altLang="en-US" sz="1800" dirty="0"/>
              <a:t>문을 활용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for</a:t>
            </a:r>
            <a:r>
              <a:rPr lang="ko-KR" altLang="en-US" sz="1800" dirty="0"/>
              <a:t>문으로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번</a:t>
            </a:r>
            <a:r>
              <a:rPr lang="en-US" altLang="ko-KR" sz="1800" dirty="0"/>
              <a:t>(0</a:t>
            </a:r>
            <a:r>
              <a:rPr lang="ko-KR" altLang="en-US" sz="1800" dirty="0"/>
              <a:t>부터 </a:t>
            </a:r>
            <a:r>
              <a:rPr lang="en-US" altLang="ko-KR" sz="1800" dirty="0"/>
              <a:t>99</a:t>
            </a:r>
            <a:r>
              <a:rPr lang="ko-KR" altLang="en-US" sz="1800" dirty="0"/>
              <a:t>까지</a:t>
            </a:r>
            <a:r>
              <a:rPr lang="en-US" altLang="ko-KR" sz="1800" dirty="0"/>
              <a:t>)</a:t>
            </a:r>
            <a:r>
              <a:rPr lang="ko-KR" altLang="en-US" sz="1800" dirty="0"/>
              <a:t>을 반복해서 리스트이름</a:t>
            </a:r>
            <a:r>
              <a:rPr lang="en-US" altLang="ko-KR" sz="1800" dirty="0"/>
              <a:t>.append(0)</a:t>
            </a:r>
            <a:r>
              <a:rPr lang="ko-KR" altLang="en-US" sz="1800" dirty="0"/>
              <a:t>로 </a:t>
            </a:r>
            <a:r>
              <a:rPr lang="en-US" altLang="ko-KR" sz="1800" dirty="0"/>
              <a:t>100</a:t>
            </a:r>
            <a:r>
              <a:rPr lang="ko-KR" altLang="en-US" sz="1800" dirty="0"/>
              <a:t>개 크기의 리스트를 만듦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len</a:t>
            </a:r>
            <a:r>
              <a:rPr lang="en-US" altLang="ko-KR" sz="1800" dirty="0"/>
              <a:t> </a:t>
            </a:r>
            <a:r>
              <a:rPr lang="ko-KR" altLang="en-US" sz="1800" dirty="0"/>
              <a:t>함수로 리스트의 개수를 확인</a:t>
            </a:r>
          </a:p>
          <a:p>
            <a:pPr marL="627063" lvl="2" indent="0">
              <a:buNone/>
            </a:pP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1" y="1403775"/>
            <a:ext cx="7875874" cy="24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07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706"/>
            <a:ext cx="9027495" cy="554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</a:p>
        </p:txBody>
      </p:sp>
    </p:spTree>
    <p:extLst>
      <p:ext uri="{BB962C8B-B14F-4D97-AF65-F5344CB8AC3E}">
        <p14:creationId xmlns:p14="http://schemas.microsoft.com/office/powerpoint/2010/main" val="62408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0"/>
          <a:stretch/>
        </p:blipFill>
        <p:spPr bwMode="auto">
          <a:xfrm>
            <a:off x="161511" y="687027"/>
            <a:ext cx="8918989" cy="378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4419110"/>
            <a:ext cx="8820978" cy="20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22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5744"/>
            <a:ext cx="9080498" cy="31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519125"/>
            <a:ext cx="8963993" cy="26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16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24E3A6-E228-4930-8433-42ACE01F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EE59E3-FB0D-41E7-97A8-69658A40A2C9}"/>
              </a:ext>
            </a:extLst>
          </p:cNvPr>
          <p:cNvSpPr txBox="1"/>
          <p:nvPr/>
        </p:nvSpPr>
        <p:spPr>
          <a:xfrm>
            <a:off x="153614" y="4626133"/>
            <a:ext cx="8468835" cy="707886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</a:rPr>
              <a:t>insert </a:t>
            </a:r>
            <a:r>
              <a:rPr lang="ko-KR" altLang="en-US" sz="2000" b="1" dirty="0">
                <a:solidFill>
                  <a:srgbClr val="FF0000"/>
                </a:solidFill>
              </a:rPr>
              <a:t>함수  </a:t>
            </a:r>
            <a:r>
              <a:rPr lang="en-US" altLang="ko-KR" sz="2000" b="1" dirty="0">
                <a:solidFill>
                  <a:srgbClr val="FF0000"/>
                </a:solidFill>
              </a:rPr>
              <a:t>=&gt; </a:t>
            </a:r>
            <a:r>
              <a:rPr lang="ko-KR" altLang="en-US" sz="2000" b="1" dirty="0">
                <a:solidFill>
                  <a:srgbClr val="FF0000"/>
                </a:solidFill>
              </a:rPr>
              <a:t>첫 번째 인자로 추가하고 싶은 위치의 요소번호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4"/>
            <a:r>
              <a:rPr lang="en-US" altLang="ko-KR" sz="2000" b="1" dirty="0">
                <a:solidFill>
                  <a:srgbClr val="FF0000"/>
                </a:solidFill>
              </a:rPr>
              <a:t>     </a:t>
            </a:r>
            <a:r>
              <a:rPr lang="ko-KR" altLang="en-US" sz="2000" b="1" dirty="0">
                <a:solidFill>
                  <a:srgbClr val="FF0000"/>
                </a:solidFill>
              </a:rPr>
              <a:t>그 뒤에 데이터 입력</a:t>
            </a:r>
          </a:p>
        </p:txBody>
      </p:sp>
      <p:pic>
        <p:nvPicPr>
          <p:cNvPr id="5" name="Picture 2" descr="C:\Users\Administrator\Documents\강의관련\특강준비\왕초보파이썬교재용그림모음\3 일차\그림 28.png">
            <a:extLst>
              <a:ext uri="{FF2B5EF4-FFF2-40B4-BE49-F238E27FC236}">
                <a16:creationId xmlns:a16="http://schemas.microsoft.com/office/drawing/2014/main" xmlns="" id="{0C7E0F3D-4783-4817-9378-EE1DCB366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67"/>
          <a:stretch/>
        </p:blipFill>
        <p:spPr bwMode="auto">
          <a:xfrm>
            <a:off x="787079" y="863715"/>
            <a:ext cx="8035897" cy="301942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1D7F7-BA03-47AA-B76D-3FDB67CE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문자열에서 특정 글자의 개수 찾기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count( )</a:t>
            </a:r>
            <a:r>
              <a:rPr lang="ko-KR" altLang="en-US" dirty="0"/>
              <a:t> 함수</a:t>
            </a:r>
          </a:p>
        </p:txBody>
      </p:sp>
      <p:pic>
        <p:nvPicPr>
          <p:cNvPr id="4" name="Picture 2" descr="C:\Users\Administrator\Documents\강의관련\특강준비\왕초보파이썬교재용그림모음\3 일차\그림 16.png">
            <a:extLst>
              <a:ext uri="{FF2B5EF4-FFF2-40B4-BE49-F238E27FC236}">
                <a16:creationId xmlns:a16="http://schemas.microsoft.com/office/drawing/2014/main" xmlns="" id="{DB71251E-A5B4-4D5A-9CB3-78703BEC3BA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20" b="20564"/>
          <a:stretch/>
        </p:blipFill>
        <p:spPr bwMode="auto">
          <a:xfrm>
            <a:off x="746575" y="1268760"/>
            <a:ext cx="7102025" cy="2693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73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114C1A-2029-4264-A9AE-0CB15C7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del()/remove()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195217-5747-4272-A560-72B9FECCD6D7}"/>
              </a:ext>
            </a:extLst>
          </p:cNvPr>
          <p:cNvSpPr txBox="1"/>
          <p:nvPr/>
        </p:nvSpPr>
        <p:spPr>
          <a:xfrm>
            <a:off x="413837" y="5500754"/>
            <a:ext cx="7848872" cy="830997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</a:rPr>
              <a:t>del() </a:t>
            </a:r>
            <a:r>
              <a:rPr lang="ko-KR" altLang="en-US" sz="2400" b="1">
                <a:solidFill>
                  <a:srgbClr val="FF0000"/>
                </a:solidFill>
              </a:rPr>
              <a:t>함수  </a:t>
            </a:r>
            <a:r>
              <a:rPr lang="en-US" altLang="ko-KR" sz="2400" b="1">
                <a:solidFill>
                  <a:srgbClr val="FF0000"/>
                </a:solidFill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</a:rPr>
              <a:t>리스트의 특정 요소를 지정해서 삭제</a:t>
            </a:r>
            <a:endParaRPr lang="en-US" altLang="ko-KR" sz="2400" b="1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</a:rPr>
              <a:t>remove() </a:t>
            </a:r>
            <a:r>
              <a:rPr lang="ko-KR" altLang="en-US" sz="2400" b="1">
                <a:solidFill>
                  <a:srgbClr val="FF0000"/>
                </a:solidFill>
              </a:rPr>
              <a:t>함수  </a:t>
            </a:r>
            <a:r>
              <a:rPr lang="en-US" altLang="ko-KR" sz="2400" b="1">
                <a:solidFill>
                  <a:srgbClr val="FF0000"/>
                </a:solidFill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</a:rPr>
              <a:t>특정위치를 모르고 값만 알때</a:t>
            </a:r>
          </a:p>
        </p:txBody>
      </p:sp>
      <p:pic>
        <p:nvPicPr>
          <p:cNvPr id="5" name="Picture 2" descr="C:\Users\Administrator\Documents\강의관련\특강준비\왕초보파이썬교재용그림모음\3 일차\그림 29.png">
            <a:extLst>
              <a:ext uri="{FF2B5EF4-FFF2-40B4-BE49-F238E27FC236}">
                <a16:creationId xmlns:a16="http://schemas.microsoft.com/office/drawing/2014/main" xmlns="" id="{7DBE5975-06CA-443C-A791-17ED1FD80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9"/>
          <a:stretch/>
        </p:blipFill>
        <p:spPr bwMode="auto">
          <a:xfrm>
            <a:off x="701569" y="818710"/>
            <a:ext cx="7848871" cy="39604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09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089E9-EF4C-4C7F-B240-5416C7C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sort() / reverse()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8127B7-C43F-4497-89EA-55B3C18EE25A}"/>
              </a:ext>
            </a:extLst>
          </p:cNvPr>
          <p:cNvSpPr txBox="1"/>
          <p:nvPr/>
        </p:nvSpPr>
        <p:spPr>
          <a:xfrm>
            <a:off x="408546" y="4491248"/>
            <a:ext cx="7848872" cy="830997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sort() </a:t>
            </a:r>
            <a:r>
              <a:rPr lang="ko-KR" altLang="en-US" sz="2400" b="1">
                <a:solidFill>
                  <a:srgbClr val="FF0000"/>
                </a:solidFill>
                <a:latin typeface="Calibri"/>
              </a:rPr>
              <a:t>함수  </a:t>
            </a: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  <a:latin typeface="Calibri"/>
              </a:rPr>
              <a:t>정렬</a:t>
            </a: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(</a:t>
            </a:r>
            <a:r>
              <a:rPr lang="ko-KR" altLang="en-US" sz="2400" b="1">
                <a:solidFill>
                  <a:srgbClr val="FF0000"/>
                </a:solidFill>
                <a:latin typeface="Calibri"/>
              </a:rPr>
              <a:t>오름차순</a:t>
            </a: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Reserve() </a:t>
            </a:r>
            <a:r>
              <a:rPr lang="ko-KR" altLang="en-US" sz="2400" b="1">
                <a:solidFill>
                  <a:srgbClr val="FF0000"/>
                </a:solidFill>
                <a:latin typeface="Calibri"/>
              </a:rPr>
              <a:t>함수  </a:t>
            </a: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  <a:latin typeface="Calibri"/>
              </a:rPr>
              <a:t>정렬</a:t>
            </a: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(</a:t>
            </a:r>
            <a:r>
              <a:rPr lang="ko-KR" altLang="en-US" sz="2400" b="1">
                <a:solidFill>
                  <a:srgbClr val="FF0000"/>
                </a:solidFill>
                <a:latin typeface="Calibri"/>
              </a:rPr>
              <a:t>내림차순</a:t>
            </a:r>
            <a:r>
              <a:rPr lang="en-US" altLang="ko-KR" sz="2400" b="1">
                <a:solidFill>
                  <a:srgbClr val="FF0000"/>
                </a:solidFill>
                <a:latin typeface="Calibri"/>
              </a:rPr>
              <a:t>)</a:t>
            </a:r>
            <a:endParaRPr lang="ko-KR" altLang="en-US" sz="2400" b="1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5" name="Picture 2" descr="C:\Users\Administrator\Documents\강의관련\특강준비\왕초보파이썬교재용그림모음\3 일차\그림 30.png">
            <a:extLst>
              <a:ext uri="{FF2B5EF4-FFF2-40B4-BE49-F238E27FC236}">
                <a16:creationId xmlns:a16="http://schemas.microsoft.com/office/drawing/2014/main" xmlns="" id="{D1BBCA3F-4AD3-4E83-A29A-05EE3484B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3" b="10541"/>
          <a:stretch/>
        </p:blipFill>
        <p:spPr bwMode="auto">
          <a:xfrm>
            <a:off x="566555" y="908720"/>
            <a:ext cx="7425825" cy="3186838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9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9140B7-DF61-41E2-8744-077E775C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sort()/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BFE20A-F80A-402D-B003-D8EFF1C50ED1}"/>
              </a:ext>
            </a:extLst>
          </p:cNvPr>
          <p:cNvSpPr txBox="1"/>
          <p:nvPr/>
        </p:nvSpPr>
        <p:spPr>
          <a:xfrm>
            <a:off x="2092962" y="4766859"/>
            <a:ext cx="4590211" cy="461665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</a:rPr>
              <a:t>영문자</a:t>
            </a:r>
            <a:r>
              <a:rPr lang="en-US" altLang="ko-KR" sz="2400" b="1">
                <a:solidFill>
                  <a:srgbClr val="FF0000"/>
                </a:solidFill>
              </a:rPr>
              <a:t>, </a:t>
            </a:r>
            <a:r>
              <a:rPr lang="ko-KR" altLang="en-US" sz="2400" b="1">
                <a:solidFill>
                  <a:srgbClr val="FF0000"/>
                </a:solidFill>
              </a:rPr>
              <a:t>한글 정렬</a:t>
            </a:r>
            <a:r>
              <a:rPr lang="en-US" altLang="ko-KR" sz="2400" b="1">
                <a:solidFill>
                  <a:srgbClr val="FF0000"/>
                </a:solidFill>
              </a:rPr>
              <a:t> 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5" name="Picture 2" descr="C:\Users\Administrator\Documents\강의관련\특강준비\왕초보파이썬교재용그림모음\3 일차\그림 31.png">
            <a:extLst>
              <a:ext uri="{FF2B5EF4-FFF2-40B4-BE49-F238E27FC236}">
                <a16:creationId xmlns:a16="http://schemas.microsoft.com/office/drawing/2014/main" xmlns="" id="{C0F30CDF-F1DB-4525-8947-019232E29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93"/>
          <a:stretch/>
        </p:blipFill>
        <p:spPr bwMode="auto">
          <a:xfrm>
            <a:off x="301315" y="908720"/>
            <a:ext cx="4086753" cy="27051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ocuments\강의관련\특강준비\왕초보파이썬교재용그림모음\3 일차\그림 32.png">
            <a:extLst>
              <a:ext uri="{FF2B5EF4-FFF2-40B4-BE49-F238E27FC236}">
                <a16:creationId xmlns:a16="http://schemas.microsoft.com/office/drawing/2014/main" xmlns="" id="{02561632-C287-4D93-9F33-51AB31A5F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4" b="9860"/>
          <a:stretch/>
        </p:blipFill>
        <p:spPr bwMode="auto">
          <a:xfrm>
            <a:off x="4621796" y="865701"/>
            <a:ext cx="4536504" cy="3623207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7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E44D7E-DEFD-4284-954F-2CC232CD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위치 찾기 </a:t>
            </a:r>
            <a:r>
              <a:rPr lang="en-US" altLang="ko-KR" dirty="0"/>
              <a:t>– index( )</a:t>
            </a:r>
            <a:endParaRPr lang="ko-KR" altLang="en-US" dirty="0"/>
          </a:p>
        </p:txBody>
      </p:sp>
      <p:pic>
        <p:nvPicPr>
          <p:cNvPr id="4" name="Picture 2" descr="C:\Users\Administrator\Documents\강의관련\특강준비\왕초보파이썬교재용그림모음\3 일차\그림 33.png">
            <a:extLst>
              <a:ext uri="{FF2B5EF4-FFF2-40B4-BE49-F238E27FC236}">
                <a16:creationId xmlns:a16="http://schemas.microsoft.com/office/drawing/2014/main" xmlns="" id="{AC6EDC27-FAB2-4469-B824-96F83D55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35" b="7869"/>
          <a:stretch/>
        </p:blipFill>
        <p:spPr bwMode="auto">
          <a:xfrm>
            <a:off x="431150" y="728700"/>
            <a:ext cx="7785100" cy="394017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1501C8-1532-45A4-BA8A-3D2E1C3A7B38}"/>
              </a:ext>
            </a:extLst>
          </p:cNvPr>
          <p:cNvSpPr txBox="1"/>
          <p:nvPr/>
        </p:nvSpPr>
        <p:spPr>
          <a:xfrm>
            <a:off x="367377" y="4905165"/>
            <a:ext cx="7848872" cy="830997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>
                <a:solidFill>
                  <a:srgbClr val="FF0000"/>
                </a:solidFill>
              </a:rPr>
              <a:t>index() </a:t>
            </a:r>
            <a:r>
              <a:rPr lang="ko-KR" altLang="en-US" sz="2400" b="1">
                <a:solidFill>
                  <a:srgbClr val="FF0000"/>
                </a:solidFill>
              </a:rPr>
              <a:t>함수  </a:t>
            </a:r>
            <a:r>
              <a:rPr lang="en-US" altLang="ko-KR" sz="2400" b="1">
                <a:solidFill>
                  <a:srgbClr val="FF0000"/>
                </a:solidFill>
              </a:rPr>
              <a:t>=&gt; </a:t>
            </a:r>
            <a:r>
              <a:rPr lang="ko-KR" altLang="en-US" sz="2400" b="1">
                <a:solidFill>
                  <a:srgbClr val="FF0000"/>
                </a:solidFill>
              </a:rPr>
              <a:t>특정 데이터가 들어있는 요소의 번호를 보여줌</a:t>
            </a:r>
            <a:endParaRPr lang="en-US" altLang="ko-KR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89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4B101E-F5F0-4AA6-AB88-B841408B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안에 또 다른 리스트를 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5B7D2F-1A17-47FE-A60C-28469DB9DF32}"/>
              </a:ext>
            </a:extLst>
          </p:cNvPr>
          <p:cNvSpPr txBox="1"/>
          <p:nvPr/>
        </p:nvSpPr>
        <p:spPr>
          <a:xfrm>
            <a:off x="304934" y="4779150"/>
            <a:ext cx="8489123" cy="830997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리스트안에 또 다른 리스트 사용가능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 dirty="0">
                <a:solidFill>
                  <a:srgbClr val="FF0000"/>
                </a:solidFill>
              </a:rPr>
              <a:t>대괄호를 하나 더 사용해서 위치 지정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Administrator\Documents\강의관련\특강준비\왕초보파이썬교재용그림모음\3 일차\그림 33_2.png">
            <a:extLst>
              <a:ext uri="{FF2B5EF4-FFF2-40B4-BE49-F238E27FC236}">
                <a16:creationId xmlns:a16="http://schemas.microsoft.com/office/drawing/2014/main" xmlns="" id="{7A9F5EF0-1E6B-45DE-B17A-DA33118C3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0" b="10487"/>
          <a:stretch/>
        </p:blipFill>
        <p:spPr bwMode="auto">
          <a:xfrm>
            <a:off x="341529" y="863714"/>
            <a:ext cx="8415935" cy="391543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09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한쪽이 막힌 주차장 프로그램 완성</a:t>
            </a:r>
            <a:endParaRPr lang="en-US" altLang="ko-KR" dirty="0"/>
          </a:p>
          <a:p>
            <a:pPr lvl="1"/>
            <a:r>
              <a:rPr lang="ko-KR" altLang="en-US" dirty="0" err="1"/>
              <a:t>스택은</a:t>
            </a:r>
            <a:r>
              <a:rPr lang="ko-KR" altLang="en-US" dirty="0"/>
              <a:t> 한쪽 끝이 막힌 자료구조로</a:t>
            </a:r>
            <a:r>
              <a:rPr lang="en-US" altLang="ko-KR" dirty="0"/>
              <a:t>, </a:t>
            </a:r>
            <a:r>
              <a:rPr lang="ko-KR" altLang="en-US" dirty="0"/>
              <a:t>가장 먼저 들어간 것이 가장 나중에 나옴</a:t>
            </a:r>
            <a:r>
              <a:rPr lang="en-US" altLang="ko-KR" dirty="0"/>
              <a:t>. </a:t>
            </a:r>
            <a:r>
              <a:rPr lang="ko-KR" altLang="en-US" dirty="0"/>
              <a:t>그림에서 자동차가 들어간 순서는 </a:t>
            </a:r>
            <a:r>
              <a:rPr lang="en-US" altLang="ko-KR" dirty="0"/>
              <a:t>A → B → C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나오는 순서는 </a:t>
            </a:r>
            <a:r>
              <a:rPr lang="en-US" altLang="ko-KR" dirty="0"/>
              <a:t>C → B → 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LIFO(Last In First Out) </a:t>
            </a:r>
            <a:r>
              <a:rPr lang="ko-KR" altLang="en-US" dirty="0"/>
              <a:t>구조라고도 함</a:t>
            </a:r>
            <a:r>
              <a:rPr lang="en-US" altLang="ko-KR" dirty="0"/>
              <a:t>. </a:t>
            </a:r>
            <a:r>
              <a:rPr lang="ko-KR" altLang="en-US" dirty="0"/>
              <a:t>비어있는 위치를 </a:t>
            </a:r>
            <a:r>
              <a:rPr lang="en-US" altLang="ko-KR" dirty="0"/>
              <a:t>top</a:t>
            </a:r>
            <a:r>
              <a:rPr lang="ko-KR" altLang="en-US" dirty="0"/>
              <a:t>이라 칭함</a:t>
            </a:r>
            <a:r>
              <a:rPr lang="en-US" altLang="ko-KR" dirty="0"/>
              <a:t>. </a:t>
            </a:r>
            <a:r>
              <a:rPr lang="ko-KR" altLang="en-US" dirty="0"/>
              <a:t>만약 자동차 </a:t>
            </a:r>
            <a:r>
              <a:rPr lang="en-US" altLang="ko-KR" dirty="0"/>
              <a:t>C</a:t>
            </a:r>
            <a:r>
              <a:rPr lang="ko-KR" altLang="en-US" dirty="0"/>
              <a:t>가 빠져나가면 </a:t>
            </a:r>
            <a:r>
              <a:rPr lang="en-US" altLang="ko-KR" dirty="0"/>
              <a:t>top</a:t>
            </a:r>
            <a:r>
              <a:rPr lang="ko-KR" altLang="en-US" dirty="0"/>
              <a:t>은 현재 </a:t>
            </a:r>
            <a:r>
              <a:rPr lang="ko-KR" altLang="en-US" dirty="0" err="1"/>
              <a:t>스택</a:t>
            </a:r>
            <a:r>
              <a:rPr lang="ko-KR" altLang="en-US" dirty="0"/>
              <a:t> 안에 들어있는 데이터 중 가장 마지막 데이터의 다음 위치를 가리킴</a:t>
            </a:r>
            <a:r>
              <a:rPr lang="en-US" altLang="ko-KR" dirty="0"/>
              <a:t>. </a:t>
            </a:r>
            <a:r>
              <a:rPr lang="ko-KR" altLang="en-US" dirty="0"/>
              <a:t>이때 데이터를 넣는 것을 </a:t>
            </a:r>
            <a:r>
              <a:rPr lang="ko-KR" altLang="en-US" dirty="0" err="1"/>
              <a:t>푸시</a:t>
            </a:r>
            <a:r>
              <a:rPr lang="en-US" altLang="ko-KR" dirty="0"/>
              <a:t>(Push), </a:t>
            </a:r>
            <a:r>
              <a:rPr lang="ko-KR" altLang="en-US" dirty="0"/>
              <a:t>빼는 것을 팝</a:t>
            </a:r>
            <a:r>
              <a:rPr lang="en-US" altLang="ko-KR" dirty="0"/>
              <a:t>(Pop)</a:t>
            </a:r>
            <a:r>
              <a:rPr lang="ko-KR" altLang="en-US" dirty="0"/>
              <a:t>이라고 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/>
          <a:stretch/>
        </p:blipFill>
        <p:spPr bwMode="auto">
          <a:xfrm>
            <a:off x="1819275" y="2396820"/>
            <a:ext cx="6574801" cy="185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09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189039-E3A8-4EBD-ACE4-F53E2739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안에 또 다른 리스트를 사용하기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85C145-8E5B-4B85-BBB5-572F9C628B1C}"/>
              </a:ext>
            </a:extLst>
          </p:cNvPr>
          <p:cNvSpPr txBox="1"/>
          <p:nvPr/>
        </p:nvSpPr>
        <p:spPr>
          <a:xfrm>
            <a:off x="656564" y="4298194"/>
            <a:ext cx="8055895" cy="461665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</a:rPr>
              <a:t>슬라이싱 사용 가능</a:t>
            </a:r>
            <a:endParaRPr lang="en-US" altLang="ko-KR" sz="2400" b="1">
              <a:solidFill>
                <a:srgbClr val="FF0000"/>
              </a:solidFill>
            </a:endParaRPr>
          </a:p>
        </p:txBody>
      </p:sp>
      <p:pic>
        <p:nvPicPr>
          <p:cNvPr id="5" name="Picture 2" descr="C:\Users\Administrator\Documents\강의관련\특강준비\왕초보파이썬교재용그림모음\3 일차\그림 33_3.png">
            <a:extLst>
              <a:ext uri="{FF2B5EF4-FFF2-40B4-BE49-F238E27FC236}">
                <a16:creationId xmlns:a16="http://schemas.microsoft.com/office/drawing/2014/main" xmlns="" id="{9CEE0A52-0770-4438-B38D-3526C4F65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3" b="11253"/>
          <a:stretch/>
        </p:blipFill>
        <p:spPr bwMode="auto">
          <a:xfrm>
            <a:off x="656564" y="773705"/>
            <a:ext cx="8055895" cy="3024336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30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11109-54B7-4A02-974E-91B5AA24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내부의 요소 개수 확인하기</a:t>
            </a:r>
          </a:p>
        </p:txBody>
      </p:sp>
      <p:pic>
        <p:nvPicPr>
          <p:cNvPr id="4" name="Picture 2" descr="C:\Users\Administrator\Documents\강의관련\특강준비\왕초보파이썬교재용그림모음\3 일차\그림 33_4.png">
            <a:extLst>
              <a:ext uri="{FF2B5EF4-FFF2-40B4-BE49-F238E27FC236}">
                <a16:creationId xmlns:a16="http://schemas.microsoft.com/office/drawing/2014/main" xmlns="" id="{9DAC5E83-AFB8-49EE-8EA5-FF195DF4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56" b="7870"/>
          <a:stretch/>
        </p:blipFill>
        <p:spPr bwMode="auto">
          <a:xfrm>
            <a:off x="746575" y="1043735"/>
            <a:ext cx="7102025" cy="280831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68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17BB54-6173-4720-A94E-641F1F89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C400367-D179-4D8A-AC7E-42C45034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91538"/>
            <a:ext cx="8136904" cy="2872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1402EDF-AF0B-42D8-B790-748DD1B0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9" y="3525771"/>
            <a:ext cx="8149115" cy="3098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773705"/>
            <a:ext cx="8449759" cy="131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/>
          <a:stretch/>
        </p:blipFill>
        <p:spPr bwMode="auto">
          <a:xfrm>
            <a:off x="431541" y="2287899"/>
            <a:ext cx="8449758" cy="19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/>
          <a:stretch/>
        </p:blipFill>
        <p:spPr bwMode="auto">
          <a:xfrm>
            <a:off x="436135" y="4440589"/>
            <a:ext cx="8424392" cy="19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자동차 </a:t>
            </a:r>
            <a:r>
              <a:rPr lang="en-US" altLang="ko-KR" dirty="0"/>
              <a:t>5</a:t>
            </a:r>
            <a:r>
              <a:rPr lang="ko-KR" altLang="en-US" dirty="0"/>
              <a:t>대가 들어갈 수 있고</a:t>
            </a:r>
            <a:r>
              <a:rPr lang="en-US" altLang="ko-KR" dirty="0"/>
              <a:t>, </a:t>
            </a:r>
            <a:r>
              <a:rPr lang="ko-KR" altLang="en-US" dirty="0"/>
              <a:t>한쪽이 막힌 주차장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43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8F6392-2733-4C95-AE20-9C989D3D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문자가 있는 위치 찾기 </a:t>
            </a:r>
            <a:r>
              <a:rPr lang="en-US" altLang="ko-KR" dirty="0"/>
              <a:t>– index( ) </a:t>
            </a:r>
            <a:r>
              <a:rPr lang="ko-KR" altLang="en-US" dirty="0"/>
              <a:t>함수</a:t>
            </a:r>
          </a:p>
        </p:txBody>
      </p:sp>
      <p:pic>
        <p:nvPicPr>
          <p:cNvPr id="4" name="Picture 2" descr="C:\Users\Administrator\Documents\강의관련\특강준비\왕초보파이썬교재용그림모음\3 일차\그림 17.png">
            <a:extLst>
              <a:ext uri="{FF2B5EF4-FFF2-40B4-BE49-F238E27FC236}">
                <a16:creationId xmlns:a16="http://schemas.microsoft.com/office/drawing/2014/main" xmlns="" id="{919C8A2C-7AAD-4AD4-A578-CF3A9E4D99F3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0" b="10674"/>
          <a:stretch/>
        </p:blipFill>
        <p:spPr bwMode="auto">
          <a:xfrm>
            <a:off x="562555" y="863715"/>
            <a:ext cx="7785100" cy="33596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C4360D-4E19-463E-BF3C-87DF0D38B665}"/>
              </a:ext>
            </a:extLst>
          </p:cNvPr>
          <p:cNvSpPr txBox="1"/>
          <p:nvPr/>
        </p:nvSpPr>
        <p:spPr>
          <a:xfrm>
            <a:off x="562555" y="4689140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두번째 </a:t>
            </a:r>
            <a:r>
              <a:rPr lang="ko-KR" altLang="en-US" sz="2400"/>
              <a:t>인수 생략하면 </a:t>
            </a:r>
            <a:r>
              <a:rPr lang="en-US" altLang="ko-KR" sz="2400" dirty="0"/>
              <a:t>0</a:t>
            </a:r>
            <a:r>
              <a:rPr lang="ko-KR" altLang="en-US" sz="2400" dirty="0"/>
              <a:t>부터 시작</a:t>
            </a:r>
          </a:p>
        </p:txBody>
      </p:sp>
    </p:spTree>
    <p:extLst>
      <p:ext uri="{BB962C8B-B14F-4D97-AF65-F5344CB8AC3E}">
        <p14:creationId xmlns:p14="http://schemas.microsoft.com/office/powerpoint/2010/main" val="1732269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23479" y="773705"/>
            <a:ext cx="8704016" cy="566995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8"/>
          <a:stretch/>
        </p:blipFill>
        <p:spPr bwMode="auto">
          <a:xfrm>
            <a:off x="476545" y="1214606"/>
            <a:ext cx="8486159" cy="190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/>
          <a:stretch/>
        </p:blipFill>
        <p:spPr bwMode="auto">
          <a:xfrm>
            <a:off x="476545" y="3654026"/>
            <a:ext cx="8472528" cy="196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89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/>
          <a:stretch/>
        </p:blipFill>
        <p:spPr bwMode="auto">
          <a:xfrm>
            <a:off x="386535" y="638690"/>
            <a:ext cx="8397033" cy="58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2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510407"/>
            <a:ext cx="8271188" cy="59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83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&lt;1&gt; </a:t>
            </a:r>
            <a:r>
              <a:rPr lang="ko-KR" altLang="en-US" dirty="0"/>
              <a:t>자동차 넣기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/>
              <a:t>행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11</a:t>
            </a:r>
            <a:r>
              <a:rPr lang="ko-KR" altLang="en-US" dirty="0"/>
              <a:t>행에서는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이상이라면</a:t>
            </a:r>
            <a:r>
              <a:rPr lang="en-US" altLang="ko-KR" dirty="0"/>
              <a:t>(= </a:t>
            </a:r>
            <a:r>
              <a:rPr lang="ko-KR" altLang="en-US" dirty="0"/>
              <a:t>주차장이 꽉 차 있다면</a:t>
            </a:r>
            <a:r>
              <a:rPr lang="en-US" altLang="ko-KR" dirty="0"/>
              <a:t>) 12</a:t>
            </a:r>
            <a:r>
              <a:rPr lang="ko-KR" altLang="en-US" dirty="0"/>
              <a:t>행에서 더 이상 자동차가 들어가지 못한다는 메시지를 출력하고 전체 </a:t>
            </a:r>
            <a:r>
              <a:rPr lang="en-US" altLang="ko-KR" dirty="0"/>
              <a:t>if</a:t>
            </a:r>
            <a:r>
              <a:rPr lang="ko-KR" altLang="en-US" dirty="0"/>
              <a:t>문을 종료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미만이라면 </a:t>
            </a:r>
            <a:r>
              <a:rPr lang="en-US" altLang="ko-KR" dirty="0"/>
              <a:t>14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/>
              <a:t>행을 수행</a:t>
            </a:r>
            <a:r>
              <a:rPr lang="en-US" altLang="ko-KR" dirty="0"/>
              <a:t>. 14</a:t>
            </a:r>
            <a:r>
              <a:rPr lang="ko-KR" altLang="en-US" dirty="0"/>
              <a:t>행에서 주차장에 자동차</a:t>
            </a:r>
            <a:r>
              <a:rPr lang="en-US" altLang="ko-KR" dirty="0"/>
              <a:t>(</a:t>
            </a:r>
            <a:r>
              <a:rPr lang="ko-KR" altLang="en-US" dirty="0"/>
              <a:t>처음에는 ‘</a:t>
            </a:r>
            <a:r>
              <a:rPr lang="en-US" altLang="ko-KR" dirty="0"/>
              <a:t>A’)</a:t>
            </a:r>
            <a:r>
              <a:rPr lang="ko-KR" altLang="en-US" dirty="0"/>
              <a:t>를 넣고</a:t>
            </a:r>
            <a:r>
              <a:rPr lang="en-US" altLang="ko-KR" dirty="0"/>
              <a:t>, 15</a:t>
            </a:r>
            <a:r>
              <a:rPr lang="ko-KR" altLang="en-US" dirty="0"/>
              <a:t>행에서 들어간 자동차 이름과 현재 주차장의 상태를 출력</a:t>
            </a:r>
            <a:r>
              <a:rPr lang="en-US" altLang="ko-KR" dirty="0"/>
              <a:t>. 16</a:t>
            </a:r>
            <a:r>
              <a:rPr lang="ko-KR" altLang="en-US" dirty="0"/>
              <a:t>행에서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/>
              <a:t>증가시킴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&lt;2&gt; </a:t>
            </a:r>
            <a:r>
              <a:rPr lang="ko-KR" altLang="en-US" dirty="0"/>
              <a:t>자동차 빼기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18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/>
              <a:t>행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19</a:t>
            </a:r>
            <a:r>
              <a:rPr lang="ko-KR" altLang="en-US" dirty="0"/>
              <a:t>행에서는 자동차를 빼내야 하는데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0 </a:t>
            </a:r>
            <a:r>
              <a:rPr lang="ko-KR" altLang="en-US" dirty="0"/>
              <a:t>이하라면</a:t>
            </a:r>
            <a:r>
              <a:rPr lang="en-US" altLang="ko-KR" dirty="0"/>
              <a:t>(= </a:t>
            </a:r>
            <a:r>
              <a:rPr lang="ko-KR" altLang="en-US" dirty="0"/>
              <a:t>차량이 한 대도 없다면</a:t>
            </a:r>
            <a:r>
              <a:rPr lang="en-US" altLang="ko-KR" dirty="0"/>
              <a:t>) 20</a:t>
            </a:r>
            <a:r>
              <a:rPr lang="ko-KR" altLang="en-US" dirty="0"/>
              <a:t>행에서 더 이상 빼낼 자동차가 없다는 메시지를 출력하고 전체 </a:t>
            </a:r>
            <a:r>
              <a:rPr lang="en-US" altLang="ko-KR" dirty="0"/>
              <a:t>if</a:t>
            </a:r>
            <a:r>
              <a:rPr lang="ko-KR" altLang="en-US" dirty="0"/>
              <a:t>문을 종료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크다면 </a:t>
            </a:r>
            <a:r>
              <a:rPr lang="en-US" altLang="ko-KR" dirty="0"/>
              <a:t>22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/>
              <a:t>행을 수행</a:t>
            </a:r>
            <a:r>
              <a:rPr lang="en-US" altLang="ko-KR" dirty="0"/>
              <a:t>. 22</a:t>
            </a:r>
            <a:r>
              <a:rPr lang="ko-KR" altLang="en-US" dirty="0"/>
              <a:t>행에서 </a:t>
            </a:r>
            <a:r>
              <a:rPr lang="en-US" altLang="ko-KR" dirty="0"/>
              <a:t>pop() </a:t>
            </a:r>
            <a:r>
              <a:rPr lang="ko-KR" altLang="en-US" dirty="0"/>
              <a:t>함수로 주차장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의 마지막에 있는 자동차를 </a:t>
            </a:r>
            <a:r>
              <a:rPr lang="en-US" altLang="ko-KR" dirty="0" err="1"/>
              <a:t>outCar</a:t>
            </a:r>
            <a:r>
              <a:rPr lang="ko-KR" altLang="en-US" dirty="0"/>
              <a:t>로 뺌</a:t>
            </a:r>
            <a:r>
              <a:rPr lang="en-US" altLang="ko-KR" dirty="0"/>
              <a:t>. 23</a:t>
            </a:r>
            <a:r>
              <a:rPr lang="ko-KR" altLang="en-US" dirty="0"/>
              <a:t>행에서 빼낸 자동차 이름과 현재 주차장의 상태를 출력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24</a:t>
            </a:r>
            <a:r>
              <a:rPr lang="ko-KR" altLang="en-US" dirty="0"/>
              <a:t>행에서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/>
              <a:t>감소시킴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3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&lt;3&gt; </a:t>
            </a:r>
            <a:r>
              <a:rPr lang="ko-KR" altLang="en-US" dirty="0"/>
              <a:t>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26</a:t>
            </a:r>
            <a:r>
              <a:rPr lang="ko-KR" altLang="en-US" dirty="0"/>
              <a:t>행</a:t>
            </a:r>
            <a:r>
              <a:rPr lang="en-US" altLang="ko-KR" dirty="0"/>
              <a:t>~27</a:t>
            </a:r>
            <a:r>
              <a:rPr lang="ko-KR" altLang="en-US" dirty="0"/>
              <a:t>행이 처리되어 </a:t>
            </a:r>
            <a:r>
              <a:rPr lang="en-US" altLang="ko-KR" dirty="0"/>
              <a:t>while</a:t>
            </a:r>
            <a:r>
              <a:rPr lang="ko-KR" altLang="en-US" dirty="0"/>
              <a:t>문 종료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31</a:t>
            </a:r>
            <a:r>
              <a:rPr lang="ko-KR" altLang="en-US" dirty="0"/>
              <a:t>행</a:t>
            </a:r>
            <a:r>
              <a:rPr lang="en-US" altLang="ko-KR" dirty="0"/>
              <a:t>, 32</a:t>
            </a:r>
            <a:r>
              <a:rPr lang="ko-KR" altLang="en-US" dirty="0"/>
              <a:t>행에서 현재 주차장에 남아있는 자동차의 대수</a:t>
            </a:r>
            <a:r>
              <a:rPr lang="en-US" altLang="ko-KR" dirty="0"/>
              <a:t>(top)</a:t>
            </a:r>
            <a:r>
              <a:rPr lang="ko-KR" altLang="en-US" dirty="0"/>
              <a:t>와 프로그램을 종료한다는 메시지를 출력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④ 그 외의 값 입력할 때</a:t>
            </a:r>
          </a:p>
          <a:p>
            <a:pPr marL="457200" lvl="1" indent="0">
              <a:buNone/>
            </a:pPr>
            <a:r>
              <a:rPr lang="en-US" altLang="ko-KR" dirty="0"/>
              <a:t>28</a:t>
            </a:r>
            <a:r>
              <a:rPr lang="ko-KR" altLang="en-US" dirty="0"/>
              <a:t>행의 ‘</a:t>
            </a:r>
            <a:r>
              <a:rPr lang="en-US" altLang="ko-KR" dirty="0"/>
              <a:t>else :’ </a:t>
            </a:r>
            <a:r>
              <a:rPr lang="ko-KR" altLang="en-US" dirty="0"/>
              <a:t>부분이 수행</a:t>
            </a:r>
            <a:r>
              <a:rPr lang="en-US" altLang="ko-KR" dirty="0"/>
              <a:t>. 29</a:t>
            </a:r>
            <a:r>
              <a:rPr lang="ko-KR" altLang="en-US" dirty="0"/>
              <a:t>행에서 잘못 입력되었다는 메시지를 출력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7</a:t>
            </a:r>
            <a:r>
              <a:rPr lang="ko-KR" altLang="en-US" dirty="0"/>
              <a:t>행으로 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6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177D6C-12DD-496C-A475-45869AB9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35743"/>
            <a:ext cx="7785100" cy="737961"/>
          </a:xfrm>
        </p:spPr>
        <p:txBody>
          <a:bodyPr/>
          <a:lstStyle/>
          <a:p>
            <a:r>
              <a:rPr lang="ko-KR" altLang="en-US" sz="4000" err="1"/>
              <a:t>튜플의</a:t>
            </a:r>
            <a:r>
              <a:rPr lang="ko-KR" altLang="en-US" sz="4000" dirty="0"/>
              <a:t>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88741B-A7A1-44B9-9F23-7ACAAA8789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튜플이란</a:t>
            </a:r>
            <a:r>
              <a:rPr lang="en-US" altLang="ko-KR" sz="2800" dirty="0"/>
              <a:t>?</a:t>
            </a:r>
          </a:p>
          <a:p>
            <a:pPr lvl="1"/>
            <a:r>
              <a:rPr lang="ko-KR" altLang="en-US" sz="2400" dirty="0"/>
              <a:t>리스트와 </a:t>
            </a:r>
            <a:r>
              <a:rPr lang="ko-KR" altLang="en-US" sz="2400" dirty="0" err="1"/>
              <a:t>비슷</a:t>
            </a:r>
            <a:r>
              <a:rPr lang="ko-KR" altLang="en-US" sz="2400" dirty="0"/>
              <a:t> 하지만 </a:t>
            </a:r>
            <a:r>
              <a:rPr lang="ko-KR" altLang="en-US" sz="2400" dirty="0" err="1"/>
              <a:t>튜플은</a:t>
            </a:r>
            <a:r>
              <a:rPr lang="ko-KR" altLang="en-US" sz="2400" dirty="0"/>
              <a:t> 생성된 후에는 내용을 변경하는 것이 불가능</a:t>
            </a:r>
            <a:endParaRPr lang="en-US" altLang="ko-KR" sz="2400" dirty="0"/>
          </a:p>
          <a:p>
            <a:pPr lvl="2"/>
            <a:r>
              <a:rPr lang="ko-KR" altLang="en-US" sz="2200" dirty="0"/>
              <a:t>데이터가 바뀌면 안되는 곳에 사용한다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400" dirty="0"/>
              <a:t>(     )</a:t>
            </a:r>
            <a:r>
              <a:rPr lang="ko-KR" altLang="en-US" sz="2400" dirty="0"/>
              <a:t>를 이용해서 요소를 감싼다</a:t>
            </a:r>
            <a:r>
              <a:rPr lang="en-US" altLang="ko-KR" sz="2400" dirty="0"/>
              <a:t>.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20738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9AED15-1D4E-4DD2-BAE6-ED3BCA36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5B3625-C40F-4C31-A21F-E30F2F4A3072}"/>
              </a:ext>
            </a:extLst>
          </p:cNvPr>
          <p:cNvSpPr txBox="1"/>
          <p:nvPr/>
        </p:nvSpPr>
        <p:spPr>
          <a:xfrm>
            <a:off x="296524" y="832066"/>
            <a:ext cx="7785099" cy="7607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/>
              <a:t>튜플이름 </a:t>
            </a:r>
            <a:r>
              <a:rPr lang="en-US" altLang="ko-KR" sz="2400"/>
              <a:t>= (0</a:t>
            </a:r>
            <a:r>
              <a:rPr lang="ko-KR" altLang="en-US" sz="2400"/>
              <a:t>번요소</a:t>
            </a:r>
            <a:r>
              <a:rPr lang="en-US" altLang="ko-KR" sz="2400"/>
              <a:t>, 1</a:t>
            </a:r>
            <a:r>
              <a:rPr lang="ko-KR" altLang="en-US" sz="2400"/>
              <a:t>번요소</a:t>
            </a:r>
            <a:r>
              <a:rPr lang="en-US" altLang="ko-KR" sz="2400"/>
              <a:t>, 2</a:t>
            </a:r>
            <a:r>
              <a:rPr lang="ko-KR" altLang="en-US" sz="2400"/>
              <a:t>번요소</a:t>
            </a:r>
            <a:r>
              <a:rPr lang="en-US" altLang="ko-KR" sz="2400"/>
              <a:t> …..)</a:t>
            </a:r>
            <a:endParaRPr lang="ko-KR" altLang="en-US" sz="24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4D1258E-2379-4419-984A-E669EFA6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7605"/>
              </p:ext>
            </p:extLst>
          </p:nvPr>
        </p:nvGraphicFramePr>
        <p:xfrm>
          <a:off x="296525" y="2888940"/>
          <a:ext cx="86561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2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3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안녕하시렵니까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.”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숫자형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문자열형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숫자형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BADB55-DD02-4E74-9789-9877CD1425FA}"/>
              </a:ext>
            </a:extLst>
          </p:cNvPr>
          <p:cNvSpPr txBox="1"/>
          <p:nvPr/>
        </p:nvSpPr>
        <p:spPr>
          <a:xfrm>
            <a:off x="296524" y="1808820"/>
            <a:ext cx="7785099" cy="7607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/>
              <a:t>list1</a:t>
            </a:r>
            <a:r>
              <a:rPr lang="ko-KR" altLang="en-US" sz="2400"/>
              <a:t> </a:t>
            </a:r>
            <a:r>
              <a:rPr lang="en-US" altLang="ko-KR" sz="2400"/>
              <a:t>= (1,  “</a:t>
            </a:r>
            <a:r>
              <a:rPr lang="ko-KR" altLang="en-US" sz="2400"/>
              <a:t>안녕하시렵니까</a:t>
            </a:r>
            <a:r>
              <a:rPr lang="en-US" altLang="ko-KR" sz="2400"/>
              <a:t>.”,  10)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563541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괄호를 생략 가능</a:t>
            </a:r>
            <a:r>
              <a:rPr lang="en-US" altLang="ko-KR" dirty="0"/>
              <a:t>.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하나의 항목만 가진 </a:t>
            </a:r>
            <a:r>
              <a:rPr lang="ko-KR" altLang="en-US" dirty="0" err="1"/>
              <a:t>튜플을</a:t>
            </a:r>
            <a:r>
              <a:rPr lang="ko-KR" altLang="en-US" dirty="0"/>
              <a:t> 만들 때는 주의</a:t>
            </a: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0" y="1403774"/>
            <a:ext cx="8710330" cy="323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0" y="4900438"/>
            <a:ext cx="7743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6745" y="155700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변수 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228662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변수 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301974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872" y="383869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 err="1"/>
              <a:t>튜플</a:t>
            </a:r>
            <a:r>
              <a:rPr lang="ko-KR" altLang="en-US" dirty="0"/>
              <a:t> 생성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</p:txBody>
      </p:sp>
    </p:spTree>
    <p:extLst>
      <p:ext uri="{BB962C8B-B14F-4D97-AF65-F5344CB8AC3E}">
        <p14:creationId xmlns:p14="http://schemas.microsoft.com/office/powerpoint/2010/main" val="13455727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z="2000" dirty="0" err="1"/>
              <a:t>튜플은</a:t>
            </a:r>
            <a:r>
              <a:rPr lang="ko-KR" altLang="en-US" sz="2000" dirty="0"/>
              <a:t> 읽기 전용이므로 다음 코드는 모두 오류 발생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하지만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자체는 </a:t>
            </a:r>
            <a:r>
              <a:rPr lang="en-US" altLang="ko-KR" sz="2000" dirty="0"/>
              <a:t>del( ) </a:t>
            </a:r>
            <a:r>
              <a:rPr lang="ko-KR" altLang="en-US" sz="2000" dirty="0"/>
              <a:t>함수로 지울 수 있음</a:t>
            </a:r>
            <a:endParaRPr lang="en-US" altLang="ko-K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364727"/>
            <a:ext cx="7875875" cy="15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3963104"/>
            <a:ext cx="6791325" cy="16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766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9444" y="635234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‘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이름</a:t>
            </a:r>
            <a:r>
              <a:rPr lang="en-US" altLang="ko-KR" sz="2000" dirty="0"/>
              <a:t>[</a:t>
            </a:r>
            <a:r>
              <a:rPr lang="ko-KR" altLang="en-US" sz="2000" dirty="0"/>
              <a:t>위치</a:t>
            </a:r>
            <a:r>
              <a:rPr lang="en-US" altLang="ko-KR" sz="2000" dirty="0"/>
              <a:t>]’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튜플</a:t>
            </a:r>
            <a:r>
              <a:rPr lang="ko-KR" altLang="en-US" sz="2000" dirty="0"/>
              <a:t> 범위에 접근 </a:t>
            </a:r>
            <a:r>
              <a:rPr lang="en-US" altLang="ko-KR" sz="2000" dirty="0"/>
              <a:t>‘</a:t>
            </a:r>
            <a:r>
              <a:rPr lang="ko-KR" altLang="en-US" sz="2000" dirty="0"/>
              <a:t>콜론</a:t>
            </a:r>
            <a:r>
              <a:rPr lang="en-US" altLang="ko-KR" sz="2000" dirty="0"/>
              <a:t>(</a:t>
            </a:r>
            <a:r>
              <a:rPr lang="ko-KR" altLang="en-US" sz="2000" dirty="0"/>
              <a:t>시작위치</a:t>
            </a:r>
            <a:r>
              <a:rPr lang="en-US" altLang="ko-KR" sz="2000" dirty="0"/>
              <a:t>:</a:t>
            </a:r>
            <a:r>
              <a:rPr lang="ko-KR" altLang="en-US" sz="2000" dirty="0"/>
              <a:t>끝 위치</a:t>
            </a:r>
            <a:r>
              <a:rPr lang="en-US" altLang="ko-KR" sz="2000" dirty="0"/>
              <a:t>+1)’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3" y="1171120"/>
            <a:ext cx="7417314" cy="18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3" y="3654025"/>
            <a:ext cx="7536841" cy="1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2" y="5254100"/>
            <a:ext cx="8330051" cy="13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81285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319D8F-48BD-457A-A664-A484DA2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위치 찾기</a:t>
            </a:r>
          </a:p>
        </p:txBody>
      </p:sp>
      <p:pic>
        <p:nvPicPr>
          <p:cNvPr id="4" name="Picture 2" descr="C:\Users\Administrator\Documents\강의관련\특강준비\왕초보파이썬교재용그림모음\3 일차\그림 18.png">
            <a:extLst>
              <a:ext uri="{FF2B5EF4-FFF2-40B4-BE49-F238E27FC236}">
                <a16:creationId xmlns:a16="http://schemas.microsoft.com/office/drawing/2014/main" xmlns="" id="{DC8E664B-EADD-4EC0-8A47-ACCAA0FDA27D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8"/>
          <a:stretch/>
        </p:blipFill>
        <p:spPr bwMode="auto">
          <a:xfrm>
            <a:off x="679450" y="1733550"/>
            <a:ext cx="7785100" cy="3390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8B6D2A-A994-4E15-BFE2-AF05D47B3FB2}"/>
              </a:ext>
            </a:extLst>
          </p:cNvPr>
          <p:cNvSpPr txBox="1"/>
          <p:nvPr/>
        </p:nvSpPr>
        <p:spPr>
          <a:xfrm>
            <a:off x="611560" y="730015"/>
            <a:ext cx="4278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찾는 문자가 없으면 </a:t>
            </a:r>
            <a:r>
              <a:rPr lang="en-US" altLang="ko-KR" sz="2800" b="1" dirty="0"/>
              <a:t>error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6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90003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더하기 및 곱하기 연산 가능</a:t>
            </a:r>
            <a:endParaRPr lang="en-US" altLang="ko-KR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533525"/>
            <a:ext cx="7762875" cy="360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2579301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C9D4F3-9073-44C8-85A9-D6E05DD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유형</a:t>
            </a:r>
            <a:r>
              <a:rPr lang="en-US" altLang="ko-KR" dirty="0"/>
              <a:t>(map </a:t>
            </a:r>
            <a:r>
              <a:rPr lang="ko-KR" altLang="en-US" dirty="0"/>
              <a:t>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694787-E39D-40EA-AC8D-1A3AFF472B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map</a:t>
            </a:r>
            <a:r>
              <a:rPr lang="ko-KR" altLang="en-US" sz="2800" dirty="0"/>
              <a:t> 유형</a:t>
            </a:r>
            <a:endParaRPr lang="en-US" altLang="ko-KR" sz="2800" dirty="0"/>
          </a:p>
          <a:p>
            <a:pPr lvl="1"/>
            <a:r>
              <a:rPr lang="ko-KR" altLang="en-US" sz="2400" dirty="0"/>
              <a:t>리스트와 </a:t>
            </a:r>
            <a:r>
              <a:rPr lang="ko-KR" altLang="en-US" sz="2400" dirty="0" err="1"/>
              <a:t>비슷</a:t>
            </a:r>
            <a:endParaRPr lang="en-US" altLang="ko-KR" sz="2400" dirty="0"/>
          </a:p>
          <a:p>
            <a:pPr lvl="1"/>
            <a:r>
              <a:rPr lang="ko-KR" altLang="en-US" sz="2400" dirty="0"/>
              <a:t>리스트는 </a:t>
            </a:r>
            <a:r>
              <a:rPr lang="ko-KR" altLang="en-US" sz="2400" dirty="0" err="1"/>
              <a:t>요소값을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부터 증가되는 숫자로 검색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딕셔너리</a:t>
            </a:r>
            <a:r>
              <a:rPr lang="ko-KR" altLang="en-US" sz="2400" dirty="0"/>
              <a:t> 형은 숫자 대신 특별한 값을 부여해서 검색</a:t>
            </a:r>
            <a:endParaRPr lang="en-US" altLang="ko-KR" sz="2400" dirty="0"/>
          </a:p>
          <a:p>
            <a:pPr lvl="1"/>
            <a:r>
              <a:rPr lang="ko-KR" altLang="en-US" sz="2400" dirty="0"/>
              <a:t>특정한 의미의 </a:t>
            </a:r>
            <a:r>
              <a:rPr lang="en-US" altLang="ko-KR" sz="2400" dirty="0"/>
              <a:t>key </a:t>
            </a:r>
            <a:r>
              <a:rPr lang="ko-KR" altLang="en-US" sz="2400" dirty="0"/>
              <a:t>값과 그에 </a:t>
            </a:r>
            <a:r>
              <a:rPr lang="ko-KR" altLang="en-US" sz="2400" dirty="0" err="1"/>
              <a:t>대은되는</a:t>
            </a:r>
            <a:r>
              <a:rPr lang="ko-KR" altLang="en-US" sz="2400" dirty="0"/>
              <a:t> 값</a:t>
            </a:r>
            <a:r>
              <a:rPr lang="en-US" altLang="ko-KR" sz="2400" dirty="0"/>
              <a:t>(value)</a:t>
            </a:r>
            <a:r>
              <a:rPr lang="ko-KR" altLang="en-US" sz="2400" dirty="0"/>
              <a:t>로 연결되어 있으며 리스트 형보다 관리가 쉽다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918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딕셔너리의</a:t>
            </a:r>
            <a:r>
              <a:rPr lang="ko-KR" altLang="en-US" sz="2800" dirty="0"/>
              <a:t> 생성</a:t>
            </a:r>
            <a:endParaRPr lang="en-US" altLang="ko-KR" sz="2800" dirty="0"/>
          </a:p>
          <a:p>
            <a:pPr lvl="1"/>
            <a:r>
              <a:rPr lang="ko-KR" altLang="en-US" sz="2000" dirty="0"/>
              <a:t>중괄호</a:t>
            </a:r>
            <a:r>
              <a:rPr lang="en-US" altLang="ko-KR" sz="2000" dirty="0"/>
              <a:t>({ })</a:t>
            </a:r>
            <a:r>
              <a:rPr lang="ko-KR" altLang="en-US" sz="2000" dirty="0"/>
              <a:t>로 묶여 있으며 키와 값의 쌍으로 이루어짐</a:t>
            </a:r>
            <a:endParaRPr lang="en-US" altLang="ko-KR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30" y="1985244"/>
            <a:ext cx="6791325" cy="78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1" y="2770091"/>
            <a:ext cx="7534324" cy="169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462432"/>
            <a:ext cx="7515835" cy="1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35743"/>
            <a:ext cx="7785100" cy="737961"/>
          </a:xfrm>
        </p:spPr>
        <p:txBody>
          <a:bodyPr/>
          <a:lstStyle/>
          <a:p>
            <a:r>
              <a:rPr lang="ko-KR" altLang="en-US" sz="3600" dirty="0" err="1"/>
              <a:t>딕셔너리</a:t>
            </a:r>
            <a:r>
              <a:rPr lang="ko-KR" altLang="en-US" sz="3600" dirty="0"/>
              <a:t> 유형</a:t>
            </a:r>
          </a:p>
        </p:txBody>
      </p:sp>
    </p:spTree>
    <p:extLst>
      <p:ext uri="{BB962C8B-B14F-4D97-AF65-F5344CB8AC3E}">
        <p14:creationId xmlns:p14="http://schemas.microsoft.com/office/powerpoint/2010/main" val="113003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4562CE-6DC6-458F-BC47-7E4E489D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유형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AD6D6F1-1E65-4814-8D97-E052E856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89219"/>
              </p:ext>
            </p:extLst>
          </p:nvPr>
        </p:nvGraphicFramePr>
        <p:xfrm>
          <a:off x="746575" y="838200"/>
          <a:ext cx="729081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6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(Key)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(Value)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suwon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hobby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fruit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sports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/>
                          </a:solidFill>
                        </a:rPr>
                        <a:t>soccer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Picture 2" descr="C:\Users\Administrator\Documents\강의관련\특강준비\왕초보파이썬교재용그림모음\3 일차\그림 38.png">
            <a:extLst>
              <a:ext uri="{FF2B5EF4-FFF2-40B4-BE49-F238E27FC236}">
                <a16:creationId xmlns:a16="http://schemas.microsoft.com/office/drawing/2014/main" xmlns="" id="{8F7BA1E6-C800-46D5-9A07-AEF6BE868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67450" y="3609020"/>
            <a:ext cx="7290810" cy="2769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54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2000" dirty="0"/>
              <a:t>생성한 </a:t>
            </a:r>
            <a:r>
              <a:rPr lang="en-US" altLang="ko-KR" sz="2000" dirty="0"/>
              <a:t>student1</a:t>
            </a:r>
            <a:r>
              <a:rPr lang="ko-KR" altLang="en-US" sz="2000" dirty="0"/>
              <a:t>에 연락처 추가</a:t>
            </a:r>
            <a:endParaRPr lang="en-US" altLang="ko-KR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611890"/>
            <a:ext cx="598566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189749"/>
            <a:ext cx="8730969" cy="161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314509"/>
            <a:ext cx="8505945" cy="212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표현</a:t>
            </a:r>
          </a:p>
        </p:txBody>
      </p:sp>
    </p:spTree>
    <p:extLst>
      <p:ext uri="{BB962C8B-B14F-4D97-AF65-F5344CB8AC3E}">
        <p14:creationId xmlns:p14="http://schemas.microsoft.com/office/powerpoint/2010/main" val="41776251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510406"/>
            <a:ext cx="8963994" cy="5933257"/>
          </a:xfrm>
        </p:spPr>
        <p:txBody>
          <a:bodyPr>
            <a:normAutofit/>
          </a:bodyPr>
          <a:lstStyle/>
          <a:p>
            <a:pPr lvl="2"/>
            <a:r>
              <a:rPr lang="ko-KR" altLang="en-US" sz="1800" dirty="0"/>
              <a:t>이미 있는 키를 사용하면 쌍이 새로 추가되는 것이 아니라 기존의 값이 변경됨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‘</a:t>
            </a:r>
            <a:r>
              <a:rPr lang="en-US" altLang="ko-KR" sz="1800" dirty="0"/>
              <a:t>del(</a:t>
            </a:r>
            <a:r>
              <a:rPr lang="ko-KR" altLang="en-US" sz="1800" dirty="0" err="1"/>
              <a:t>딕셔너리이름</a:t>
            </a:r>
            <a:r>
              <a:rPr lang="en-US" altLang="ko-KR" sz="1800" dirty="0"/>
              <a:t>[</a:t>
            </a:r>
            <a:r>
              <a:rPr lang="ko-KR" altLang="en-US" sz="1800" dirty="0"/>
              <a:t>키</a:t>
            </a:r>
            <a:r>
              <a:rPr lang="en-US" altLang="ko-KR" sz="1800" dirty="0"/>
              <a:t>])’ </a:t>
            </a:r>
            <a:r>
              <a:rPr lang="ko-KR" altLang="en-US" sz="1800" dirty="0"/>
              <a:t>함수를 사용하여 삭제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371600"/>
            <a:ext cx="873097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0" y="3429000"/>
            <a:ext cx="8418555" cy="243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표현</a:t>
            </a:r>
          </a:p>
        </p:txBody>
      </p:sp>
    </p:spTree>
    <p:extLst>
      <p:ext uri="{BB962C8B-B14F-4D97-AF65-F5344CB8AC3E}">
        <p14:creationId xmlns:p14="http://schemas.microsoft.com/office/powerpoint/2010/main" val="1020146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728700"/>
            <a:ext cx="8963994" cy="5714963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/>
              <a:t>키로 값에 접근하는 예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‘</a:t>
            </a:r>
            <a:r>
              <a:rPr lang="ko-KR" altLang="en-US" sz="2000" dirty="0" err="1"/>
              <a:t>딕셔너리</a:t>
            </a:r>
            <a:r>
              <a:rPr lang="ko-KR" altLang="en-US" sz="2000" dirty="0"/>
              <a:t> 이름</a:t>
            </a:r>
            <a:r>
              <a:rPr lang="en-US" altLang="ko-KR" sz="2000" dirty="0"/>
              <a:t>.get(</a:t>
            </a:r>
            <a:r>
              <a:rPr lang="ko-KR" altLang="en-US" sz="2000" dirty="0"/>
              <a:t>키</a:t>
            </a:r>
            <a:r>
              <a:rPr lang="en-US" altLang="ko-KR" sz="2000" dirty="0"/>
              <a:t>)’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1268668"/>
            <a:ext cx="8505945" cy="220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3834046"/>
            <a:ext cx="8505945" cy="197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15419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510406"/>
            <a:ext cx="8963994" cy="5933257"/>
          </a:xfrm>
        </p:spPr>
        <p:txBody>
          <a:bodyPr/>
          <a:lstStyle/>
          <a:p>
            <a:pPr lvl="1"/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 - </a:t>
            </a:r>
            <a:r>
              <a:rPr lang="ko-KR" altLang="en-US" dirty="0"/>
              <a:t>키가 없을 때 아무것도 반환하지 않음</a:t>
            </a:r>
            <a:endParaRPr lang="en-US" altLang="ko-KR" dirty="0"/>
          </a:p>
          <a:p>
            <a:pPr lvl="2"/>
            <a:r>
              <a:rPr lang="ko-KR" altLang="en-US" dirty="0"/>
              <a:t>첫째 줄은 에러</a:t>
            </a:r>
            <a:r>
              <a:rPr lang="en-US" altLang="ko-KR" dirty="0"/>
              <a:t>, </a:t>
            </a:r>
            <a:r>
              <a:rPr lang="ko-KR" altLang="en-US" dirty="0"/>
              <a:t>둘째 줄은 값이 없을 경우 반환하는 값이 없음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.keys( )’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키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list(</a:t>
            </a:r>
            <a:r>
              <a:rPr lang="ko-KR" altLang="en-US" dirty="0" err="1"/>
              <a:t>딕셔너리이름</a:t>
            </a:r>
            <a:r>
              <a:rPr lang="en-US" altLang="ko-KR" dirty="0"/>
              <a:t>.keys( ))’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앞에 </a:t>
            </a:r>
            <a:r>
              <a:rPr lang="en-US" altLang="ko-KR" dirty="0" err="1"/>
              <a:t>dict_keys</a:t>
            </a:r>
            <a:r>
              <a:rPr lang="ko-KR" altLang="en-US" dirty="0"/>
              <a:t> 를 빼줌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204614"/>
            <a:ext cx="7419334" cy="10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935507"/>
            <a:ext cx="7914389" cy="133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6" y="4966583"/>
            <a:ext cx="8004894" cy="139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89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0" y="594021"/>
            <a:ext cx="8963994" cy="566995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/>
              <a:t>‘</a:t>
            </a:r>
            <a:r>
              <a:rPr lang="ko-KR" altLang="en-US" sz="1800" dirty="0" err="1"/>
              <a:t>딕셔너리이름</a:t>
            </a:r>
            <a:r>
              <a:rPr lang="en-US" altLang="ko-KR" sz="1800" dirty="0"/>
              <a:t>.values( )’ </a:t>
            </a:r>
            <a:r>
              <a:rPr lang="ko-KR" altLang="en-US" sz="1800" dirty="0"/>
              <a:t>함수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딕셔너리의</a:t>
            </a:r>
            <a:r>
              <a:rPr lang="ko-KR" altLang="en-US" sz="1800" dirty="0"/>
              <a:t> 모든 값 반환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‘</a:t>
            </a:r>
            <a:r>
              <a:rPr lang="ko-KR" altLang="en-US" sz="1800" dirty="0" err="1"/>
              <a:t>딕셔너리이름</a:t>
            </a:r>
            <a:r>
              <a:rPr lang="en-US" altLang="ko-KR" sz="1800" dirty="0"/>
              <a:t>.items( )’ </a:t>
            </a:r>
            <a:r>
              <a:rPr lang="ko-KR" altLang="en-US" sz="1800" dirty="0"/>
              <a:t>함수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튜플</a:t>
            </a:r>
            <a:r>
              <a:rPr lang="ko-KR" altLang="en-US" sz="1800" dirty="0"/>
              <a:t> 형태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In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딕셔너리에</a:t>
            </a:r>
            <a:r>
              <a:rPr lang="ko-KR" altLang="en-US" sz="1800" dirty="0"/>
              <a:t> 키가 있으면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</a:t>
            </a:r>
            <a:r>
              <a:rPr lang="en-US" altLang="ko-KR" sz="1800" dirty="0"/>
              <a:t>, </a:t>
            </a:r>
            <a:r>
              <a:rPr lang="ko-KR" altLang="en-US" sz="1800" dirty="0"/>
              <a:t>없으면 </a:t>
            </a:r>
            <a:r>
              <a:rPr lang="en-US" altLang="ko-KR" sz="1800" dirty="0"/>
              <a:t>False</a:t>
            </a:r>
            <a:r>
              <a:rPr lang="ko-KR" altLang="en-US" sz="1800" dirty="0"/>
              <a:t> 반환</a:t>
            </a:r>
            <a:endParaRPr lang="en-US" altLang="ko-KR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7" y="1339867"/>
            <a:ext cx="8073264" cy="9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" y="3000990"/>
            <a:ext cx="8073264" cy="13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091259"/>
            <a:ext cx="7848240" cy="149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705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for</a:t>
            </a:r>
            <a:r>
              <a:rPr lang="ko-KR" altLang="en-US" sz="2000" dirty="0"/>
              <a:t>문을 활용하여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모든 값 출력</a:t>
            </a:r>
            <a:endParaRPr lang="en-US" altLang="ko-KR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/>
          <a:stretch/>
        </p:blipFill>
        <p:spPr bwMode="auto">
          <a:xfrm>
            <a:off x="521550" y="1462851"/>
            <a:ext cx="8165487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000" dirty="0"/>
              <a:t>count( ) : </a:t>
            </a:r>
            <a:r>
              <a:rPr lang="ko-KR" altLang="en-US" sz="2000" dirty="0"/>
              <a:t>찾을 문자열이 몇 개 들었는지 개수를 셈</a:t>
            </a:r>
            <a:endParaRPr lang="en-US" altLang="ko-KR" sz="2000" dirty="0"/>
          </a:p>
          <a:p>
            <a:pPr lvl="1"/>
            <a:r>
              <a:rPr lang="en-US" altLang="ko-KR" sz="2000" dirty="0"/>
              <a:t>find( ) : </a:t>
            </a:r>
            <a:r>
              <a:rPr lang="ko-KR" altLang="en-US" sz="2000" dirty="0"/>
              <a:t>찾을 문자열이 몇 번째 위치하는지 찾음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find(‘</a:t>
            </a:r>
            <a:r>
              <a:rPr lang="ko-KR" altLang="en-US" sz="2000" dirty="0"/>
              <a:t>찾을 문자열’</a:t>
            </a:r>
            <a:r>
              <a:rPr lang="en-US" altLang="ko-KR" sz="2000" dirty="0"/>
              <a:t>, </a:t>
            </a:r>
            <a:r>
              <a:rPr lang="ko-KR" altLang="en-US" sz="2000" dirty="0"/>
              <a:t>시작위치</a:t>
            </a:r>
            <a:r>
              <a:rPr lang="en-US" altLang="ko-KR" sz="2000" dirty="0"/>
              <a:t>) </a:t>
            </a:r>
            <a:r>
              <a:rPr lang="ko-KR" altLang="en-US" sz="2000" dirty="0"/>
              <a:t>함수 </a:t>
            </a:r>
            <a:r>
              <a:rPr lang="en-US" altLang="ko-KR" sz="2000" dirty="0"/>
              <a:t>:</a:t>
            </a:r>
            <a:r>
              <a:rPr lang="ko-KR" altLang="en-US" sz="2000" dirty="0"/>
              <a:t> 시작위치부터 문자열을 찾음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rfind</a:t>
            </a:r>
            <a:r>
              <a:rPr lang="en-US" altLang="ko-KR" sz="2000" dirty="0"/>
              <a:t>( ) : </a:t>
            </a:r>
            <a:r>
              <a:rPr lang="ko-KR" altLang="en-US" sz="2000" dirty="0"/>
              <a:t>오른쪽부터 셈</a:t>
            </a:r>
            <a:endParaRPr lang="en-US" altLang="ko-KR" sz="2000" dirty="0"/>
          </a:p>
          <a:p>
            <a:pPr lvl="1"/>
            <a:r>
              <a:rPr lang="en-US" altLang="ko-KR" sz="2000" dirty="0"/>
              <a:t>index( ) : find() </a:t>
            </a:r>
            <a:r>
              <a:rPr lang="ko-KR" altLang="en-US" sz="2000" dirty="0"/>
              <a:t>함수와 동일한 용도</a:t>
            </a:r>
            <a:r>
              <a:rPr lang="en-US" altLang="ko-KR" sz="2000" dirty="0"/>
              <a:t>, </a:t>
            </a:r>
            <a:r>
              <a:rPr lang="ko-KR" altLang="en-US" sz="2000" dirty="0"/>
              <a:t>찾을 문자열이 없다면 오류가 발생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startswith</a:t>
            </a:r>
            <a:r>
              <a:rPr lang="en-US" altLang="ko-KR" sz="2000" dirty="0"/>
              <a:t>( ) : </a:t>
            </a:r>
            <a:r>
              <a:rPr lang="ko-KR" altLang="en-US" sz="2000" dirty="0"/>
              <a:t>문자열로 시작하면 </a:t>
            </a:r>
            <a:r>
              <a:rPr lang="en-US" altLang="ko-KR" sz="2000" dirty="0"/>
              <a:t>True</a:t>
            </a:r>
            <a:r>
              <a:rPr lang="ko-KR" altLang="en-US" sz="2000" dirty="0"/>
              <a:t>를</a:t>
            </a:r>
            <a:r>
              <a:rPr lang="en-US" altLang="ko-KR" sz="2000" dirty="0"/>
              <a:t>, </a:t>
            </a:r>
            <a:r>
              <a:rPr lang="ko-KR" altLang="en-US" sz="2000" dirty="0"/>
              <a:t>그렇지 않으면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반환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endswith</a:t>
            </a:r>
            <a:r>
              <a:rPr lang="en-US" altLang="ko-KR" sz="2000" dirty="0"/>
              <a:t>( ) : </a:t>
            </a:r>
            <a:r>
              <a:rPr lang="ko-KR" altLang="en-US" sz="2000" dirty="0"/>
              <a:t>문자열로 끝나면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찾기 함수</a:t>
            </a:r>
          </a:p>
        </p:txBody>
      </p:sp>
    </p:spTree>
    <p:extLst>
      <p:ext uri="{BB962C8B-B14F-4D97-AF65-F5344CB8AC3E}">
        <p14:creationId xmlns:p14="http://schemas.microsoft.com/office/powerpoint/2010/main" val="20434235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C31E5E-4AC7-49E1-B81F-D2557113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딕셔너리</a:t>
            </a:r>
            <a:r>
              <a:rPr lang="ko-KR" altLang="en-US" sz="3600" dirty="0"/>
              <a:t> 초기화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C0DC23-174A-4AA4-9E60-00D24E46CE61}"/>
              </a:ext>
            </a:extLst>
          </p:cNvPr>
          <p:cNvSpPr txBox="1"/>
          <p:nvPr/>
        </p:nvSpPr>
        <p:spPr>
          <a:xfrm>
            <a:off x="881590" y="1088740"/>
            <a:ext cx="448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딕셔너리</a:t>
            </a:r>
            <a:r>
              <a:rPr lang="ko-KR" altLang="en-US" sz="3600" dirty="0"/>
              <a:t> 이름</a:t>
            </a:r>
            <a:r>
              <a:rPr lang="en-US" altLang="ko-KR" sz="3600" dirty="0"/>
              <a:t>.clear()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154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8F5DA8-646E-4E31-9FD4-953878E4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752CC122-96C4-462E-89FC-1054CB76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429000"/>
            <a:ext cx="8352928" cy="31886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713F5CD-EEEE-4EF7-8186-D8C60D48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10406"/>
            <a:ext cx="8352928" cy="3458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72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궁합 프로그램 완성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foods</a:t>
            </a:r>
            <a:r>
              <a:rPr lang="ko-KR" altLang="en-US" dirty="0"/>
              <a:t>라는 </a:t>
            </a:r>
            <a:r>
              <a:rPr lang="ko-KR" altLang="en-US" dirty="0" err="1"/>
              <a:t>딕셔너리에</a:t>
            </a:r>
            <a:r>
              <a:rPr lang="ko-KR" altLang="en-US" dirty="0"/>
              <a:t> 키와 값을 넣음</a:t>
            </a:r>
            <a:r>
              <a:rPr lang="en-US" altLang="ko-KR" dirty="0"/>
              <a:t>. while(True)</a:t>
            </a:r>
            <a:r>
              <a:rPr lang="ko-KR" altLang="en-US" dirty="0"/>
              <a:t>로 무한 반복</a:t>
            </a:r>
            <a:r>
              <a:rPr lang="en-US" altLang="ko-KR" dirty="0"/>
              <a:t>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9" y="1403775"/>
            <a:ext cx="8595955" cy="53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693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915FB3-B4E2-43F9-B79C-ADC7A562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A8F829-2E78-41AD-AF6A-3CAFC63A3D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" y="594021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BOOL(  )</a:t>
            </a:r>
          </a:p>
          <a:p>
            <a:pPr lvl="1"/>
            <a:r>
              <a:rPr lang="ko-KR" altLang="en-US" sz="2000" dirty="0"/>
              <a:t>데이터가 참인지 거짓인지 판단하는 함수</a:t>
            </a:r>
          </a:p>
        </p:txBody>
      </p:sp>
      <p:pic>
        <p:nvPicPr>
          <p:cNvPr id="4" name="Picture 2" descr="C:\Users\Administrator\Documents\강의관련\특강준비\왕초보파이썬교재용그림모음\3 일차\그림 44.png">
            <a:extLst>
              <a:ext uri="{FF2B5EF4-FFF2-40B4-BE49-F238E27FC236}">
                <a16:creationId xmlns:a16="http://schemas.microsoft.com/office/drawing/2014/main" xmlns="" id="{A7FD7DB9-B8C2-4FE5-9344-15434FAB5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08"/>
          <a:stretch/>
        </p:blipFill>
        <p:spPr bwMode="auto">
          <a:xfrm>
            <a:off x="836584" y="2033845"/>
            <a:ext cx="7012015" cy="3343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298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5F5B0E-B005-41F6-80B8-E4EEBE9F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C6B45-9FEC-4EE7-A763-1B43B3A9CB58}"/>
              </a:ext>
            </a:extLst>
          </p:cNvPr>
          <p:cNvSpPr txBox="1"/>
          <p:nvPr/>
        </p:nvSpPr>
        <p:spPr>
          <a:xfrm>
            <a:off x="50091" y="4545124"/>
            <a:ext cx="8784976" cy="1384995"/>
          </a:xfrm>
          <a:prstGeom prst="rect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b="1">
                <a:solidFill>
                  <a:srgbClr val="FF0000"/>
                </a:solidFill>
              </a:rPr>
              <a:t>true2 </a:t>
            </a:r>
            <a:r>
              <a:rPr lang="ko-KR" altLang="en-US" sz="2800" b="1">
                <a:solidFill>
                  <a:srgbClr val="FF0000"/>
                </a:solidFill>
              </a:rPr>
              <a:t>리스트에는 값이 존재 </a:t>
            </a:r>
            <a:r>
              <a:rPr lang="en-US" altLang="ko-KR" sz="2800" b="1">
                <a:solidFill>
                  <a:srgbClr val="FF0000"/>
                </a:solidFill>
              </a:rPr>
              <a:t>=&gt; True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800" b="1">
                <a:solidFill>
                  <a:srgbClr val="FF0000"/>
                </a:solidFill>
              </a:rPr>
              <a:t>false2 </a:t>
            </a:r>
            <a:r>
              <a:rPr lang="ko-KR" altLang="en-US" sz="2800" b="1">
                <a:solidFill>
                  <a:srgbClr val="FF0000"/>
                </a:solidFill>
              </a:rPr>
              <a:t>리스트에는 아무 값도 없슴 </a:t>
            </a:r>
            <a:r>
              <a:rPr lang="en-US" altLang="ko-KR" sz="2800" b="1">
                <a:solidFill>
                  <a:srgbClr val="FF0000"/>
                </a:solidFill>
              </a:rPr>
              <a:t>=&gt; 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b="1">
                <a:solidFill>
                  <a:srgbClr val="FF0000"/>
                </a:solidFill>
              </a:rPr>
              <a:t>리스트</a:t>
            </a:r>
            <a:r>
              <a:rPr lang="en-US" altLang="ko-KR" sz="2800" b="1">
                <a:solidFill>
                  <a:srgbClr val="FF0000"/>
                </a:solidFill>
              </a:rPr>
              <a:t>, </a:t>
            </a:r>
            <a:r>
              <a:rPr lang="ko-KR" altLang="en-US" sz="2800" b="1">
                <a:solidFill>
                  <a:srgbClr val="FF0000"/>
                </a:solidFill>
              </a:rPr>
              <a:t>튜플</a:t>
            </a:r>
            <a:r>
              <a:rPr lang="en-US" altLang="ko-KR" sz="2800" b="1">
                <a:solidFill>
                  <a:srgbClr val="FF0000"/>
                </a:solidFill>
              </a:rPr>
              <a:t>, </a:t>
            </a:r>
            <a:r>
              <a:rPr lang="ko-KR" altLang="en-US" sz="2800" b="1">
                <a:solidFill>
                  <a:srgbClr val="FF0000"/>
                </a:solidFill>
              </a:rPr>
              <a:t>딕셔너리형도 동일한 원리로 동작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  <p:pic>
        <p:nvPicPr>
          <p:cNvPr id="5" name="Picture 2" descr="C:\Users\Administrator\Documents\강의관련\특강준비\왕초보파이썬교재용그림모음\3 일차\그림 45.png">
            <a:extLst>
              <a:ext uri="{FF2B5EF4-FFF2-40B4-BE49-F238E27FC236}">
                <a16:creationId xmlns:a16="http://schemas.microsoft.com/office/drawing/2014/main" xmlns="" id="{3025C5E0-BA3E-4AA3-A088-070F033F2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08"/>
          <a:stretch/>
        </p:blipFill>
        <p:spPr bwMode="auto">
          <a:xfrm>
            <a:off x="1346235" y="1088740"/>
            <a:ext cx="5688632" cy="3343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0077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10475D-4ACE-4DFA-8A28-DDAC42E4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08ACCD2-833C-496C-9788-FC881C4D11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03" y="5940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부분은 지우고 </a:t>
            </a:r>
            <a:r>
              <a:rPr lang="en-US" altLang="ko-KR" dirty="0"/>
              <a:t>Key </a:t>
            </a:r>
            <a:r>
              <a:rPr lang="ko-KR" altLang="en-US" dirty="0"/>
              <a:t>값만 가지고 있는 유형</a:t>
            </a:r>
            <a:endParaRPr lang="en-US" altLang="ko-KR" dirty="0"/>
          </a:p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값만 모두 가져오고자 할 때 요긴하게 사용</a:t>
            </a:r>
            <a:endParaRPr lang="en-US" altLang="ko-KR" dirty="0"/>
          </a:p>
          <a:p>
            <a:r>
              <a:rPr lang="en-US" altLang="ko-KR" dirty="0"/>
              <a:t>Key </a:t>
            </a:r>
            <a:r>
              <a:rPr lang="ko-KR" altLang="en-US" dirty="0"/>
              <a:t>값은 유일해야 함</a:t>
            </a:r>
          </a:p>
        </p:txBody>
      </p:sp>
      <p:pic>
        <p:nvPicPr>
          <p:cNvPr id="4" name="Picture 2" descr="C:\Users\Administrator\Documents\강의관련\특강준비\왕초보파이썬교재용그림모음\3 일차\그림 45_1.png">
            <a:extLst>
              <a:ext uri="{FF2B5EF4-FFF2-40B4-BE49-F238E27FC236}">
                <a16:creationId xmlns:a16="http://schemas.microsoft.com/office/drawing/2014/main" xmlns="" id="{E38724CA-D7EE-4C01-BA8D-C5CD0D277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56"/>
          <a:stretch/>
        </p:blipFill>
        <p:spPr bwMode="auto">
          <a:xfrm>
            <a:off x="382528" y="2528900"/>
            <a:ext cx="8059902" cy="3096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2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4"/>
          <a:stretch/>
        </p:blipFill>
        <p:spPr bwMode="auto">
          <a:xfrm>
            <a:off x="971600" y="1043943"/>
            <a:ext cx="7650850" cy="504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88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1885</Words>
  <Application>Microsoft Office PowerPoint</Application>
  <PresentationFormat>화면 슬라이드 쇼(4:3)</PresentationFormat>
  <Paragraphs>355</Paragraphs>
  <Slides>85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86" baseType="lpstr">
      <vt:lpstr>Office 테마</vt:lpstr>
      <vt:lpstr>연습문제</vt:lpstr>
      <vt:lpstr>입력된 문자를 대문자/소문자로 바꾸기</vt:lpstr>
      <vt:lpstr>입력된 문자를 대문자/소문자로 바꾸기</vt:lpstr>
      <vt:lpstr>문자열에서 특정 글자의 개수 찾기- count( ) 함수</vt:lpstr>
      <vt:lpstr>문자열에서 특정 글자의 개수 찾기- count( ) 함수</vt:lpstr>
      <vt:lpstr>특정 문자가 있는 위치 찾기 – index( ) 함수</vt:lpstr>
      <vt:lpstr>문자 위치 찾기</vt:lpstr>
      <vt:lpstr>문자열 찾기 함수</vt:lpstr>
      <vt:lpstr>PowerPoint 프레젠테이션</vt:lpstr>
      <vt:lpstr>문자열 좌/우 공백 제거하기, 내용 바꾸기  [lstrip(), rstrip(),strip()</vt:lpstr>
      <vt:lpstr>문자열 내용 바꾸기 – replace( )</vt:lpstr>
      <vt:lpstr>문자열 공백 제거 추가 변경</vt:lpstr>
      <vt:lpstr>문자열 나누기 – split( )</vt:lpstr>
      <vt:lpstr>문자열 길이 확인하기 – len( )</vt:lpstr>
      <vt:lpstr>중간에 나온 공백까지 제거하는 코드</vt:lpstr>
      <vt:lpstr>PowerPoint 프레젠테이션</vt:lpstr>
      <vt:lpstr>PowerPoint 프레젠테이션</vt:lpstr>
      <vt:lpstr>PowerPoint 프레젠테이션</vt:lpstr>
      <vt:lpstr>문자열 함수</vt:lpstr>
      <vt:lpstr>문자열 구성 파악 : True 또는 False를 반환</vt:lpstr>
      <vt:lpstr>대소문자 변환 프로그램 완성</vt:lpstr>
      <vt:lpstr>PowerPoint 프레젠테이션</vt:lpstr>
      <vt:lpstr>문자열 연산하기</vt:lpstr>
      <vt:lpstr>여러 줄의 문자열 지정하기</vt:lpstr>
      <vt:lpstr>입력 받는 내용을 문자로 지정하기</vt:lpstr>
      <vt:lpstr>퀴즈 (교재 80쪽)</vt:lpstr>
      <vt:lpstr>PowerPoint 프레젠테이션</vt:lpstr>
      <vt:lpstr>PowerPoint 프레젠테이션</vt:lpstr>
      <vt:lpstr>PowerPoint 프레젠테이션</vt:lpstr>
      <vt:lpstr>아래 조건의 프로그램을 작성하시오.</vt:lpstr>
      <vt:lpstr>리스트 유형</vt:lpstr>
      <vt:lpstr>리스트 유형</vt:lpstr>
      <vt:lpstr>리스트의 이해</vt:lpstr>
      <vt:lpstr>리스트를 사용하는 이유</vt:lpstr>
      <vt:lpstr>리스트 생성 방법</vt:lpstr>
      <vt:lpstr>PowerPoint 프레젠테이션</vt:lpstr>
      <vt:lpstr>PowerPoint 프레젠테이션</vt:lpstr>
      <vt:lpstr>PowerPoint 프레젠테이션</vt:lpstr>
      <vt:lpstr>리스트 값을 변경하기</vt:lpstr>
      <vt:lpstr>PowerPoint 프레젠테이션</vt:lpstr>
      <vt:lpstr>PowerPoint 프레젠테이션</vt:lpstr>
      <vt:lpstr>리스트를 사용해서 수정</vt:lpstr>
      <vt:lpstr>리스트로 데이터 관리하기</vt:lpstr>
      <vt:lpstr>리스트로 데이터 관리하기</vt:lpstr>
      <vt:lpstr>PowerPoint 프레젠테이션</vt:lpstr>
      <vt:lpstr>리스트 조작 함수</vt:lpstr>
      <vt:lpstr>PowerPoint 프레젠테이션</vt:lpstr>
      <vt:lpstr>PowerPoint 프레젠테이션</vt:lpstr>
      <vt:lpstr>insert()</vt:lpstr>
      <vt:lpstr>del()/remove()</vt:lpstr>
      <vt:lpstr>sort() / reverse()</vt:lpstr>
      <vt:lpstr>sort()/ 문자, 한글</vt:lpstr>
      <vt:lpstr>리스트 요소 위치 찾기 – index( )</vt:lpstr>
      <vt:lpstr>리스트 안에 또 다른 리스트를 사용하기</vt:lpstr>
      <vt:lpstr>PowerPoint 프레젠테이션</vt:lpstr>
      <vt:lpstr>리스트 안에 또 다른 리스트를 사용하기</vt:lpstr>
      <vt:lpstr>리스트 내부의 요소 개수 확인하기</vt:lpstr>
      <vt:lpstr>퀴즈</vt:lpstr>
      <vt:lpstr>자동차 5대가 들어갈 수 있고, 한쪽이 막힌 주차장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튜플의 유형</vt:lpstr>
      <vt:lpstr>튜플의 이해</vt:lpstr>
      <vt:lpstr>튜플의 이해</vt:lpstr>
      <vt:lpstr>PowerPoint 프레젠테이션</vt:lpstr>
      <vt:lpstr>튜플의 사용</vt:lpstr>
      <vt:lpstr>튜플의 연산</vt:lpstr>
      <vt:lpstr>딕셔너리 유형(map 유형)</vt:lpstr>
      <vt:lpstr>딕셔너리 유형</vt:lpstr>
      <vt:lpstr>딕셔너리 유형</vt:lpstr>
      <vt:lpstr>딕셔너리 표현</vt:lpstr>
      <vt:lpstr>딕셔너리 표현</vt:lpstr>
      <vt:lpstr>딕셔너리의 사용</vt:lpstr>
      <vt:lpstr>PowerPoint 프레젠테이션</vt:lpstr>
      <vt:lpstr>PowerPoint 프레젠테이션</vt:lpstr>
      <vt:lpstr>PowerPoint 프레젠테이션</vt:lpstr>
      <vt:lpstr>딕셔너리 초기화</vt:lpstr>
      <vt:lpstr>퀴즈</vt:lpstr>
      <vt:lpstr>음식 궁합 프로그램 완성</vt:lpstr>
      <vt:lpstr>Boolean</vt:lpstr>
      <vt:lpstr>Boolean</vt:lpstr>
      <vt:lpstr>SET 유형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226</cp:revision>
  <dcterms:created xsi:type="dcterms:W3CDTF">2012-07-23T02:34:37Z</dcterms:created>
  <dcterms:modified xsi:type="dcterms:W3CDTF">2018-01-31T00:19:55Z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