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59" r:id="rId23"/>
    <p:sldId id="260" r:id="rId24"/>
    <p:sldId id="26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>
      <p:cViewPr varScale="1">
        <p:scale>
          <a:sx n="71" d="100"/>
          <a:sy n="71" d="100"/>
        </p:scale>
        <p:origin x="36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C370E-8D7A-4844-95AF-17F14D6F49BF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ABB4-F96C-4A3D-A875-BA26D2A17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6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0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2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0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5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6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5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 </a:t>
            </a:r>
            <a:r>
              <a:rPr lang="en-US" altLang="ko-KR" dirty="0"/>
              <a:t>5</a:t>
            </a:r>
            <a:r>
              <a:rPr lang="ko-KR" altLang="en-US" dirty="0"/>
              <a:t>교시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8945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수지는 오늘 저녁 메뉴를 고민하다가 동전 던지기를 하여 앞면이 나오면 중국요리를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뒷면이 나오면 일본요리를 먹기로 결정했다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동전의 앞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뒷면을 입력하여 무슨 메뉴를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선택할지 결정해주는 프로그램을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문 없이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if </a:t>
            </a:r>
            <a:r>
              <a:rPr lang="ko-KR" altLang="en-US" sz="1100" dirty="0">
                <a:solidFill>
                  <a:schemeClr val="tx1"/>
                </a:solidFill>
              </a:rPr>
              <a:t>동전의 면 </a:t>
            </a:r>
            <a:r>
              <a:rPr lang="en-US" altLang="ko-KR" sz="1100" dirty="0">
                <a:solidFill>
                  <a:schemeClr val="tx1"/>
                </a:solidFill>
              </a:rPr>
              <a:t>== ‘</a:t>
            </a:r>
            <a:r>
              <a:rPr lang="ko-KR" altLang="en-US" sz="1100" dirty="0">
                <a:solidFill>
                  <a:schemeClr val="tx1"/>
                </a:solidFill>
              </a:rPr>
              <a:t>앞’ → ‘중국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else → ‘</a:t>
            </a:r>
            <a:r>
              <a:rPr lang="ko-KR" altLang="en-US" sz="1100" dirty="0">
                <a:solidFill>
                  <a:schemeClr val="tx1"/>
                </a:solidFill>
              </a:rPr>
              <a:t>일본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결정된 요리 출력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앞면인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중국 </a:t>
            </a:r>
            <a:r>
              <a:rPr lang="ko-KR" altLang="en-US" sz="1100" dirty="0" err="1">
                <a:solidFill>
                  <a:schemeClr val="tx1"/>
                </a:solidFill>
              </a:rPr>
              <a:t>요리’로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뒷면인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ko-KR" altLang="en-US" sz="1100" dirty="0" err="1">
                <a:solidFill>
                  <a:schemeClr val="tx1"/>
                </a:solidFill>
              </a:rPr>
              <a:t>요리‘로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dec_food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ko-KR" altLang="en-US" sz="1100" dirty="0">
                <a:solidFill>
                  <a:schemeClr val="tx1"/>
                </a:solidFill>
              </a:rPr>
              <a:t>앞</a:t>
            </a:r>
            <a:r>
              <a:rPr lang="en-US" altLang="ko-KR" sz="1100" dirty="0">
                <a:solidFill>
                  <a:schemeClr val="tx1"/>
                </a:solidFill>
              </a:rPr>
              <a:t>')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중국 요리로 결정되었습니다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255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21745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D04D5-E7EB-4566-A459-71618F780345}"/>
              </a:ext>
            </a:extLst>
          </p:cNvPr>
          <p:cNvSpPr/>
          <p:nvPr/>
        </p:nvSpPr>
        <p:spPr>
          <a:xfrm>
            <a:off x="827584" y="295459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dec_food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coin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coin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앞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중국 요리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55FDE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coin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뒷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일본 요리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동전의 앞 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만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dec_food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앞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3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괄호 안의 인자</a:t>
            </a:r>
            <a:r>
              <a:rPr lang="en-US" altLang="ko-KR" dirty="0"/>
              <a:t>(parameters)</a:t>
            </a:r>
            <a:r>
              <a:rPr lang="ko-KR" altLang="en-US" dirty="0"/>
              <a:t>인 </a:t>
            </a:r>
            <a:r>
              <a:rPr lang="en-US" altLang="ko-KR" dirty="0"/>
              <a:t>number1, number2</a:t>
            </a:r>
            <a:r>
              <a:rPr lang="ko-KR" altLang="en-US" dirty="0"/>
              <a:t>를 입력 값으로 받아 </a:t>
            </a:r>
            <a:r>
              <a:rPr lang="en-US" altLang="ko-KR" dirty="0"/>
              <a:t>result = (num1 + num2)</a:t>
            </a:r>
            <a:r>
              <a:rPr lang="ko-KR" altLang="en-US" dirty="0"/>
              <a:t>을 수행하고</a:t>
            </a:r>
            <a:r>
              <a:rPr lang="en-US" altLang="ko-KR" dirty="0"/>
              <a:t>, </a:t>
            </a:r>
            <a:r>
              <a:rPr lang="ko-KR" altLang="en-US" dirty="0"/>
              <a:t>그의 결과 값 </a:t>
            </a:r>
            <a:r>
              <a:rPr lang="en-US" altLang="ko-KR" dirty="0"/>
              <a:t>result</a:t>
            </a:r>
            <a:r>
              <a:rPr lang="ko-KR" altLang="en-US" dirty="0"/>
              <a:t>를 반환 </a:t>
            </a:r>
            <a:r>
              <a:rPr lang="en-US" altLang="ko-KR" dirty="0"/>
              <a:t>(return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한 후 종료하는 이름이 </a:t>
            </a:r>
            <a:r>
              <a:rPr lang="en-US" altLang="ko-KR" dirty="0"/>
              <a:t>average</a:t>
            </a:r>
            <a:r>
              <a:rPr lang="ko-KR" altLang="en-US" dirty="0"/>
              <a:t>라는 함수를 정의해 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835" y="2009380"/>
            <a:ext cx="7183840" cy="2571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ko-KR" altLang="en-US" sz="105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BC5C-5C09-4214-8185-E2066D837C28}"/>
              </a:ext>
            </a:extLst>
          </p:cNvPr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number1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number2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number1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number2</a:t>
            </a: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8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다음과 같은 함수가 정의되어 있을 때</a:t>
            </a:r>
            <a:r>
              <a:rPr lang="en-US" altLang="ko-KR" dirty="0"/>
              <a:t>, </a:t>
            </a:r>
            <a:r>
              <a:rPr lang="ko-KR" altLang="en-US" dirty="0"/>
              <a:t>다음 실행문의 결과를 예측해보자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기억해야 할 중요한 사항은 함수를 정의하는 것과 함수를 수행하는 것은 다르다는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함수의 수행은 함수를 </a:t>
            </a:r>
            <a:r>
              <a:rPr lang="en-US" altLang="ko-KR" dirty="0"/>
              <a:t>( </a:t>
            </a:r>
            <a:r>
              <a:rPr lang="ko-KR" altLang="en-US" dirty="0"/>
              <a:t>선언</a:t>
            </a:r>
            <a:r>
              <a:rPr lang="en-US" altLang="ko-KR" dirty="0"/>
              <a:t>     )</a:t>
            </a:r>
            <a:r>
              <a:rPr lang="ko-KR" altLang="en-US" dirty="0"/>
              <a:t>한 후에 함수 </a:t>
            </a:r>
            <a:r>
              <a:rPr lang="en-US" altLang="ko-KR" dirty="0"/>
              <a:t>(   </a:t>
            </a:r>
            <a:r>
              <a:rPr lang="ko-KR" altLang="en-US" dirty="0"/>
              <a:t>호출</a:t>
            </a:r>
            <a:r>
              <a:rPr lang="en-US" altLang="ko-KR" dirty="0"/>
              <a:t>   )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06106"/>
            <a:ext cx="7183840" cy="3338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for n in 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if(n != 0):</a:t>
            </a:r>
          </a:p>
          <a:p>
            <a:r>
              <a:rPr lang="en-US" altLang="ko-KR" sz="1400" dirty="0"/>
              <a:t>            print(n)</a:t>
            </a:r>
          </a:p>
          <a:p>
            <a:r>
              <a:rPr lang="en-US" altLang="ko-KR" sz="1400" dirty="0"/>
              <a:t>        else: </a:t>
            </a:r>
          </a:p>
          <a:p>
            <a:r>
              <a:rPr lang="en-US" altLang="ko-KR" sz="1400" dirty="0"/>
              <a:t>            break</a:t>
            </a:r>
          </a:p>
          <a:p>
            <a:r>
              <a:rPr lang="en-US" altLang="ko-KR" sz="1400" dirty="0"/>
              <a:t>---------------------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([1,2,3,0])</a:t>
            </a:r>
          </a:p>
          <a:p>
            <a:r>
              <a:rPr lang="ko-KR" altLang="en-US" sz="1400" dirty="0"/>
              <a:t>답 </a:t>
            </a:r>
            <a:r>
              <a:rPr lang="en-US" altLang="ko-KR" sz="1400" dirty="0"/>
              <a:t>:	1</a:t>
            </a:r>
          </a:p>
          <a:p>
            <a:r>
              <a:rPr lang="en-US" altLang="ko-KR" sz="1400" dirty="0"/>
              <a:t>	2</a:t>
            </a:r>
          </a:p>
          <a:p>
            <a:r>
              <a:rPr lang="en-US" altLang="ko-KR" sz="1400" dirty="0"/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2043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결과가</a:t>
            </a:r>
            <a:r>
              <a:rPr lang="en-US" altLang="ko-KR" dirty="0"/>
              <a:t>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2060848"/>
            <a:ext cx="7183840" cy="30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만큼 ‘</a:t>
            </a:r>
            <a:r>
              <a:rPr lang="en-US" altLang="ko-KR" sz="1400" dirty="0"/>
              <a:t>Hello, Python'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(n):</a:t>
            </a:r>
          </a:p>
          <a:p>
            <a:r>
              <a:rPr lang="en-US" altLang="ko-KR" sz="1400" dirty="0"/>
              <a:t>    for count in range(n):</a:t>
            </a:r>
          </a:p>
          <a:p>
            <a:r>
              <a:rPr lang="en-US" altLang="ko-KR" sz="1400" dirty="0"/>
              <a:t>         print('Hello, Python</a:t>
            </a:r>
            <a:r>
              <a:rPr lang="en-US" altLang="ko-KR" sz="1400" dirty="0">
                <a:solidFill>
                  <a:srgbClr val="FF0000"/>
                </a:solidFill>
              </a:rPr>
              <a:t>\n</a:t>
            </a:r>
            <a:r>
              <a:rPr lang="en-US" altLang="ko-KR" sz="1400" dirty="0"/>
              <a:t>’</a:t>
            </a:r>
            <a:r>
              <a:rPr lang="en-US" altLang="ko-KR" sz="1400" dirty="0">
                <a:solidFill>
                  <a:srgbClr val="FF0000"/>
                </a:solidFill>
              </a:rPr>
              <a:t>*n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(3)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</p:txBody>
      </p:sp>
    </p:spTree>
    <p:extLst>
      <p:ext uri="{BB962C8B-B14F-4D97-AF65-F5344CB8AC3E}">
        <p14:creationId xmlns:p14="http://schemas.microsoft.com/office/powerpoint/2010/main" val="32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결과가</a:t>
            </a:r>
            <a:r>
              <a:rPr lang="en-US" altLang="ko-KR" dirty="0"/>
              <a:t>  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2210638"/>
            <a:ext cx="7183840" cy="3306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/>
              <a:t>sum,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부터 입력 받은 </a:t>
            </a:r>
            <a:r>
              <a:rPr lang="en-US" altLang="ko-KR" sz="1400" dirty="0"/>
              <a:t>n</a:t>
            </a:r>
            <a:r>
              <a:rPr lang="ko-KR" altLang="en-US" sz="1400" dirty="0"/>
              <a:t>까지의 총합을 출력한다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sum(n):</a:t>
            </a:r>
          </a:p>
          <a:p>
            <a:r>
              <a:rPr lang="en-US" altLang="ko-KR" sz="1400" dirty="0"/>
              <a:t>     result = 0</a:t>
            </a:r>
          </a:p>
          <a:p>
            <a:r>
              <a:rPr lang="en-US" altLang="ko-KR" sz="1400" dirty="0"/>
              <a:t>     for count in range(n):</a:t>
            </a:r>
          </a:p>
          <a:p>
            <a:r>
              <a:rPr lang="en-US" altLang="ko-KR" sz="1400" dirty="0"/>
              <a:t>            result = result + count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return result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print(sum(5))</a:t>
            </a:r>
          </a:p>
          <a:p>
            <a:r>
              <a:rPr lang="en-US" altLang="ko-KR" sz="1400" dirty="0"/>
              <a:t>&gt;&gt;&gt; 10</a:t>
            </a:r>
          </a:p>
        </p:txBody>
      </p:sp>
    </p:spTree>
    <p:extLst>
      <p:ext uri="{BB962C8B-B14F-4D97-AF65-F5344CB8AC3E}">
        <p14:creationId xmlns:p14="http://schemas.microsoft.com/office/powerpoint/2010/main" val="1273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/>
              <a:t>덧셈하는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/>
              <a:t>3, 5</a:t>
            </a:r>
            <a:r>
              <a:rPr lang="ko-KR" altLang="en-US" dirty="0"/>
              <a:t>를 넣은 결과를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85184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&gt;&gt;&gt;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B45389-C9DD-44CB-955C-DF62FC549B2A}"/>
              </a:ext>
            </a:extLst>
          </p:cNvPr>
          <p:cNvSpPr/>
          <p:nvPr/>
        </p:nvSpPr>
        <p:spPr>
          <a:xfrm>
            <a:off x="1187624" y="324969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_sum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number1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number2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number1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number2</a:t>
            </a: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_sum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사각형의 둘레를 구하는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두 변의 길이가 각각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</a:t>
            </a:r>
            <a:r>
              <a:rPr lang="ko-KR" altLang="en-US" dirty="0"/>
              <a:t>인 사각형의 둘레를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18</a:t>
            </a:r>
          </a:p>
          <a:p>
            <a:r>
              <a:rPr lang="en-US" altLang="ko-KR" sz="1400" dirty="0"/>
              <a:t>&gt;&gt;&gt;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4002D5-DEE3-4402-9EB7-E331777E75B0}"/>
              </a:ext>
            </a:extLst>
          </p:cNvPr>
          <p:cNvSpPr/>
          <p:nvPr/>
        </p:nvSpPr>
        <p:spPr>
          <a:xfrm>
            <a:off x="1288733" y="38270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_round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width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_round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9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377980-4305-4561-A380-CCE10E7AC5A9}"/>
              </a:ext>
            </a:extLst>
          </p:cNvPr>
          <p:cNvSpPr/>
          <p:nvPr/>
        </p:nvSpPr>
        <p:spPr>
          <a:xfrm>
            <a:off x="1043824" y="3106332"/>
            <a:ext cx="77592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maxlist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D8985F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75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35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최고 점수는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maxlist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점 입니다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노래방 기계에서 템포를 조정하는 함수를 작성하려 한다</a:t>
            </a:r>
            <a:r>
              <a:rPr lang="en-US" altLang="ko-KR" dirty="0"/>
              <a:t>. </a:t>
            </a:r>
            <a:r>
              <a:rPr lang="ko-KR" altLang="en-US" dirty="0"/>
              <a:t>각 노래의 기본 템포는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0</a:t>
            </a:r>
            <a:r>
              <a:rPr lang="ko-KR" altLang="en-US" dirty="0"/>
              <a:t>에서부터 </a:t>
            </a:r>
            <a:r>
              <a:rPr lang="en-US" altLang="ko-KR" dirty="0"/>
              <a:t>5</a:t>
            </a:r>
            <a:r>
              <a:rPr lang="ko-KR" altLang="en-US" dirty="0"/>
              <a:t>로 갈수록 빨라진다</a:t>
            </a:r>
            <a:r>
              <a:rPr lang="en-US" altLang="ko-KR" dirty="0"/>
              <a:t>. </a:t>
            </a:r>
            <a:r>
              <a:rPr lang="ko-KR" altLang="en-US" dirty="0"/>
              <a:t>위의 요구사항을 만족하는 프로그램을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824" y="1649082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템포는 </a:t>
            </a:r>
            <a:r>
              <a:rPr lang="en-US" altLang="ko-KR" sz="1400" dirty="0"/>
              <a:t>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템포 조정은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5</a:t>
            </a:r>
            <a:r>
              <a:rPr lang="ko-KR" altLang="en-US" sz="1400" dirty="0"/>
              <a:t>까지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조정하고자 하는 만큼의 크기를 입력</a:t>
            </a:r>
            <a:r>
              <a:rPr lang="en-US" altLang="ko-KR" sz="1400" dirty="0"/>
              <a:t>: 3</a:t>
            </a:r>
          </a:p>
          <a:p>
            <a:r>
              <a:rPr lang="ko-KR" altLang="en-US" sz="1400" dirty="0"/>
              <a:t>조정한 후의 템포는 </a:t>
            </a:r>
            <a:r>
              <a:rPr lang="en-US" altLang="ko-KR" sz="1400" dirty="0"/>
              <a:t>3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AEA993-163D-4EA9-83AA-55A876491FEF}"/>
              </a:ext>
            </a:extLst>
          </p:cNvPr>
          <p:cNvSpPr/>
          <p:nvPr/>
        </p:nvSpPr>
        <p:spPr>
          <a:xfrm>
            <a:off x="1581862" y="3079630"/>
            <a:ext cx="6734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tempo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조정한 후의 템포는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n)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tempo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현재의 템포는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템포 조정은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5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까지 가능합니다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>
                <a:solidFill>
                  <a:srgbClr val="57B6C2"/>
                </a:solidFill>
                <a:latin typeface="Consolas" panose="020B0609020204030204" pitchFamily="49" charset="0"/>
              </a:rPr>
              <a:t>\n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조정하고자 하는 만큼의 크기를 입력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830" y="3054282"/>
            <a:ext cx="673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3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ko-KR" dirty="0"/>
              <a:t>TV </a:t>
            </a:r>
            <a:r>
              <a:rPr lang="ko-KR" altLang="en-US" dirty="0"/>
              <a:t>음량의 현재 음량은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증가시킬 만큼의 음량을 입력하면 음량이 증가하는 프로그램을 작성해 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824" y="1663459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음량은 </a:t>
            </a:r>
            <a:r>
              <a:rPr lang="en-US" altLang="ko-KR" sz="1400" dirty="0"/>
              <a:t>3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증가시킬 만큼의 음량을 입력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증가 후의 음량은 </a:t>
            </a:r>
            <a:r>
              <a:rPr lang="en-US" altLang="ko-KR" sz="1400" dirty="0"/>
              <a:t>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75E9C4-D4E1-4E8E-83CE-966CAA58C8F4}"/>
              </a:ext>
            </a:extLst>
          </p:cNvPr>
          <p:cNvSpPr/>
          <p:nvPr/>
        </p:nvSpPr>
        <p:spPr>
          <a:xfrm>
            <a:off x="1763688" y="3166709"/>
            <a:ext cx="6624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tempo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증가 후의 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음량는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(n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tempo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현재의 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음량는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>
                <a:solidFill>
                  <a:srgbClr val="57B6C2"/>
                </a:solidFill>
                <a:latin typeface="Consolas" panose="020B0609020204030204" pitchFamily="49" charset="0"/>
              </a:rPr>
              <a:t>\n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증가시킬 만큼의 음량을 입력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69"/>
            <a:ext cx="6098876" cy="153360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밑변과 높이를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면적을 출력하는 프로그램을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밑변 </a:t>
            </a:r>
            <a:r>
              <a:rPr lang="en-US" altLang="ko-KR" sz="1100" dirty="0">
                <a:solidFill>
                  <a:schemeClr val="tx1"/>
                </a:solidFill>
              </a:rPr>
              <a:t>bottom, </a:t>
            </a:r>
            <a:r>
              <a:rPr lang="ko-KR" altLang="en-US" sz="1100" dirty="0">
                <a:solidFill>
                  <a:schemeClr val="tx1"/>
                </a:solidFill>
              </a:rPr>
              <a:t>높이 </a:t>
            </a:r>
            <a:r>
              <a:rPr lang="en-US" altLang="ko-KR" sz="1100" dirty="0">
                <a:solidFill>
                  <a:schemeClr val="tx1"/>
                </a:solidFill>
              </a:rPr>
              <a:t>height</a:t>
            </a:r>
            <a:r>
              <a:rPr lang="ko-KR" altLang="en-US" sz="1100" dirty="0">
                <a:solidFill>
                  <a:schemeClr val="tx1"/>
                </a:solidFill>
              </a:rPr>
              <a:t>를 입력한다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</a:t>
            </a:r>
            <a:r>
              <a:rPr lang="ko-KR" altLang="en-US" sz="1100" dirty="0">
                <a:solidFill>
                  <a:schemeClr val="tx1"/>
                </a:solidFill>
              </a:rPr>
              <a:t> 인자는 정수형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(integer type)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다음과 같은 수식을 사용하여 면적을 계산한다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area = float(0.5 * bottom * height)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면적을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사용자에게 </a:t>
            </a:r>
            <a:r>
              <a:rPr lang="en-US" altLang="ko-KR" sz="1100" dirty="0">
                <a:solidFill>
                  <a:schemeClr val="tx1"/>
                </a:solidFill>
              </a:rPr>
              <a:t>bottom, height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bottom, height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 </a:t>
            </a:r>
            <a:r>
              <a:rPr lang="en-US" altLang="ko-KR" sz="1100" dirty="0">
                <a:solidFill>
                  <a:schemeClr val="tx1"/>
                </a:solidFill>
              </a:rPr>
              <a:t>area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cal_area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bottom, height</a:t>
            </a:r>
            <a:r>
              <a:rPr lang="ko-KR" altLang="en-US" sz="1100" dirty="0">
                <a:solidFill>
                  <a:schemeClr val="tx1"/>
                </a:solidFill>
              </a:rPr>
              <a:t>를 이용하여</a:t>
            </a:r>
            <a:r>
              <a:rPr lang="en-US" altLang="ko-KR" sz="1100" dirty="0">
                <a:solidFill>
                  <a:schemeClr val="tx1"/>
                </a:solidFill>
              </a:rPr>
              <a:t>, area</a:t>
            </a:r>
            <a:r>
              <a:rPr lang="ko-KR" altLang="en-US" sz="1100" dirty="0">
                <a:solidFill>
                  <a:schemeClr val="tx1"/>
                </a:solidFill>
              </a:rPr>
              <a:t>를 계산하여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091" y="3461218"/>
            <a:ext cx="2323921" cy="22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밑변 입력</a:t>
            </a:r>
            <a:r>
              <a:rPr lang="en-US" altLang="ko-KR" sz="1100" dirty="0">
                <a:solidFill>
                  <a:schemeClr val="tx1"/>
                </a:solidFill>
              </a:rPr>
              <a:t>: 20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높이 입력</a:t>
            </a:r>
            <a:r>
              <a:rPr lang="en-US" altLang="ko-KR" sz="1100" dirty="0">
                <a:solidFill>
                  <a:schemeClr val="tx1"/>
                </a:solidFill>
              </a:rPr>
              <a:t>: 15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넓이</a:t>
            </a:r>
            <a:r>
              <a:rPr lang="en-US" altLang="ko-KR" sz="1100" dirty="0">
                <a:solidFill>
                  <a:schemeClr val="tx1"/>
                </a:solidFill>
              </a:rPr>
              <a:t>: 150.0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6FAA38-4769-49D6-8DB1-BEFDB209F130}"/>
              </a:ext>
            </a:extLst>
          </p:cNvPr>
          <p:cNvSpPr/>
          <p:nvPr/>
        </p:nvSpPr>
        <p:spPr>
          <a:xfrm>
            <a:off x="958970" y="2904508"/>
            <a:ext cx="6421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cal_area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_bottom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_height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area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_bottom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_height)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삼각형 넓이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%f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area)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bottom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밑변 입력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height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밑변 입력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cal_area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(bottom, height)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70"/>
            <a:ext cx="6098876" cy="104142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초를 입력하면 몇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초인지를 출력하는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시간은 하루 내의 시간이어야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2. 1</a:t>
            </a:r>
            <a:r>
              <a:rPr lang="ko-KR" altLang="en-US" sz="1100" dirty="0">
                <a:solidFill>
                  <a:schemeClr val="tx1"/>
                </a:solidFill>
              </a:rPr>
              <a:t>분은 </a:t>
            </a:r>
            <a:r>
              <a:rPr lang="en-US" altLang="ko-KR" sz="1100" dirty="0">
                <a:solidFill>
                  <a:schemeClr val="tx1"/>
                </a:solidFill>
              </a:rPr>
              <a:t>60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시간은 </a:t>
            </a:r>
            <a:r>
              <a:rPr lang="en-US" altLang="ko-KR" sz="1100" dirty="0">
                <a:solidFill>
                  <a:schemeClr val="tx1"/>
                </a:solidFill>
              </a:rPr>
              <a:t>3,600</a:t>
            </a:r>
            <a:r>
              <a:rPr lang="ko-KR" altLang="en-US" sz="1100" dirty="0">
                <a:solidFill>
                  <a:schemeClr val="tx1"/>
                </a:solidFill>
              </a:rPr>
              <a:t>초이다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함수의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, time</a:t>
            </a:r>
            <a:r>
              <a:rPr lang="ko-KR" altLang="en-US" sz="1100" dirty="0">
                <a:solidFill>
                  <a:schemeClr val="tx1"/>
                </a:solidFill>
              </a:rPr>
              <a:t>을 인자로 받는 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(time)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②-1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시간인지 아닌지를 확인하는 조건을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if time &lt; 24*60*60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②-2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 경우 수행을 계속한다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②-3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시간을 초과하는 경우 “입력 시간이 하루를 초과합니다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8" y="3991529"/>
            <a:ext cx="2976113" cy="20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초로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 입력</a:t>
            </a:r>
            <a:r>
              <a:rPr lang="en-US" altLang="ko-KR" sz="1100" dirty="0">
                <a:solidFill>
                  <a:schemeClr val="tx1"/>
                </a:solidFill>
              </a:rPr>
              <a:t>:57894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16 </a:t>
            </a:r>
            <a:r>
              <a:rPr lang="ko-KR" altLang="en-US" sz="1100" dirty="0">
                <a:solidFill>
                  <a:schemeClr val="tx1"/>
                </a:solidFill>
              </a:rPr>
              <a:t>시 </a:t>
            </a:r>
            <a:r>
              <a:rPr lang="en-US" altLang="ko-KR" sz="1100" dirty="0">
                <a:solidFill>
                  <a:schemeClr val="tx1"/>
                </a:solidFill>
              </a:rPr>
              <a:t>4 </a:t>
            </a:r>
            <a:r>
              <a:rPr lang="ko-KR" altLang="en-US" sz="1100" dirty="0">
                <a:solidFill>
                  <a:schemeClr val="tx1"/>
                </a:solidFill>
              </a:rPr>
              <a:t>분 </a:t>
            </a:r>
            <a:r>
              <a:rPr lang="en-US" altLang="ko-KR" sz="1100" dirty="0">
                <a:solidFill>
                  <a:schemeClr val="tx1"/>
                </a:solidFill>
              </a:rPr>
              <a:t>54 </a:t>
            </a:r>
            <a:r>
              <a:rPr lang="ko-KR" altLang="en-US" sz="1100" dirty="0">
                <a:solidFill>
                  <a:schemeClr val="tx1"/>
                </a:solidFill>
              </a:rPr>
              <a:t>초 입니다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8F3B51-6C29-476C-B24A-9589E632275A}"/>
              </a:ext>
            </a:extLst>
          </p:cNvPr>
          <p:cNvSpPr/>
          <p:nvPr/>
        </p:nvSpPr>
        <p:spPr>
          <a:xfrm>
            <a:off x="133350" y="2622930"/>
            <a:ext cx="86947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calc_time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_time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time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hour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_time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_time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-=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hour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minute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hour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_time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_time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-=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minute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second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_time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시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분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초 입니다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(hour, minute, second))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입력 시간이 하루를 초과합니다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time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시간 입력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calc_time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(time)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요구사항을 만족하는 함수를 정의하여 보자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73849"/>
            <a:ext cx="6098876" cy="9948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I </a:t>
            </a:r>
            <a:r>
              <a:rPr lang="ko-KR" altLang="en-US" sz="800" dirty="0">
                <a:solidFill>
                  <a:schemeClr val="tx1"/>
                </a:solidFill>
              </a:rPr>
              <a:t>요구사항 </a:t>
            </a:r>
            <a:r>
              <a:rPr lang="en-US" altLang="ko-KR" sz="8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두 개의 숫자를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입력받아</a:t>
            </a:r>
            <a:r>
              <a:rPr lang="ko-KR" altLang="en-US" sz="800" dirty="0">
                <a:solidFill>
                  <a:schemeClr val="tx1"/>
                </a:solidFill>
              </a:rPr>
              <a:t> 두 수의 차를 구하는 함수를 작성한다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함수 이름은 </a:t>
            </a:r>
            <a:r>
              <a:rPr lang="en-US" altLang="ko-KR" sz="800" dirty="0" err="1">
                <a:solidFill>
                  <a:schemeClr val="tx1"/>
                </a:solidFill>
              </a:rPr>
              <a:t>sub_number</a:t>
            </a:r>
            <a:r>
              <a:rPr lang="ko-KR" altLang="en-US" sz="800" dirty="0">
                <a:solidFill>
                  <a:schemeClr val="tx1"/>
                </a:solidFill>
              </a:rPr>
              <a:t>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인자로 </a:t>
            </a:r>
            <a:r>
              <a:rPr lang="en-US" altLang="ko-KR" sz="800" dirty="0">
                <a:solidFill>
                  <a:schemeClr val="tx1"/>
                </a:solidFill>
              </a:rPr>
              <a:t>number1, number2</a:t>
            </a:r>
            <a:r>
              <a:rPr lang="ko-KR" altLang="en-US" sz="800" dirty="0">
                <a:solidFill>
                  <a:schemeClr val="tx1"/>
                </a:solidFill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 err="1">
                <a:solidFill>
                  <a:schemeClr val="tx1"/>
                </a:solidFill>
              </a:rPr>
              <a:t>결괏값으로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result</a:t>
            </a:r>
            <a:r>
              <a:rPr lang="ko-KR" altLang="en-US" sz="800" dirty="0">
                <a:solidFill>
                  <a:schemeClr val="tx1"/>
                </a:solidFill>
              </a:rPr>
              <a:t>를 반환한다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32D38F-AC1A-4EEB-8F4E-5010912ED457}"/>
              </a:ext>
            </a:extLst>
          </p:cNvPr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sub_number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number1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number2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number1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number2</a:t>
            </a: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프로그램을 작성하여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73721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schemeClr val="tx1"/>
                </a:solidFill>
              </a:rPr>
              <a:t>다음과 같이 실행하는 프로그램을 따로 함수 파일을 생성하여 다음의 </a:t>
            </a:r>
            <a:r>
              <a:rPr lang="en-US" altLang="ko-KR" sz="1100">
                <a:solidFill>
                  <a:schemeClr val="tx1"/>
                </a:solidFill>
              </a:rPr>
              <a:t>[</a:t>
            </a:r>
            <a:r>
              <a:rPr lang="ko-KR" altLang="en-US" sz="1100">
                <a:solidFill>
                  <a:schemeClr val="tx1"/>
                </a:solidFill>
              </a:rPr>
              <a:t>테스트</a:t>
            </a:r>
            <a:r>
              <a:rPr lang="en-US" altLang="ko-KR" sz="1100">
                <a:solidFill>
                  <a:schemeClr val="tx1"/>
                </a:solidFill>
              </a:rPr>
              <a:t>]</a:t>
            </a:r>
            <a:r>
              <a:rPr lang="ko-KR" altLang="en-US" sz="1100">
                <a:solidFill>
                  <a:schemeClr val="tx1"/>
                </a:solidFill>
              </a:rPr>
              <a:t>와 같이 실행하도록</a:t>
            </a: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작성한다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460307"/>
            <a:ext cx="6098876" cy="100021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math_score = [80, 50, 90, 75, 35]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maxlist(math_score)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80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92CC0-54CF-490B-AD7D-10E09E32F480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maxlist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D8985F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75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35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maxlist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함수를 정의하여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148806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요구사항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두 개의 문자열을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두 문자열을 연결하는 함수를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concate_str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인자로 </a:t>
            </a:r>
            <a:r>
              <a:rPr lang="en-US" altLang="ko-KR" sz="1100" dirty="0">
                <a:solidFill>
                  <a:schemeClr val="tx1"/>
                </a:solidFill>
              </a:rPr>
              <a:t>str1, str2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결괏값을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프로그램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59A5FE-CF93-4E95-BF72-9FC55D7F7731}"/>
              </a:ext>
            </a:extLst>
          </p:cNvPr>
          <p:cNvSpPr/>
          <p:nvPr/>
        </p:nvSpPr>
        <p:spPr>
          <a:xfrm>
            <a:off x="1043608" y="323239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concate_str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str1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str1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str2</a:t>
            </a: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var1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var2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반갑습니다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concate_str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(var1, var2))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 인자보다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이 큰 값을 반환하는 함수를 정의하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699374"/>
            <a:ext cx="6098876" cy="78569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>
                <a:solidFill>
                  <a:schemeClr val="tx1"/>
                </a:solidFill>
              </a:rPr>
              <a:t>increase_3,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number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increase_3(number):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number</a:t>
            </a:r>
            <a:r>
              <a:rPr lang="ko-KR" altLang="en-US" sz="1100" dirty="0">
                <a:solidFill>
                  <a:schemeClr val="tx1"/>
                </a:solidFill>
              </a:rPr>
              <a:t>에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을 더한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 </a:t>
            </a:r>
            <a:r>
              <a:rPr lang="ko-KR" altLang="en-US" sz="1100" dirty="0">
                <a:solidFill>
                  <a:schemeClr val="tx1"/>
                </a:solidFill>
              </a:rPr>
              <a:t>구하기 → </a:t>
            </a:r>
            <a:r>
              <a:rPr lang="en-US" altLang="ko-KR" sz="1100" dirty="0">
                <a:solidFill>
                  <a:schemeClr val="tx1"/>
                </a:solidFill>
              </a:rPr>
              <a:t>result = number + 3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21220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n1 = 3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n2 = 4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n3 = 5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increase_3(n1)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increase_3(n2)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increase_3(n3)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8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38999"/>
            <a:ext cx="6098876" cy="1024639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19F62B-AF5A-4D6C-BBC5-0B31E83880C6}"/>
              </a:ext>
            </a:extLst>
          </p:cNvPr>
          <p:cNvSpPr/>
          <p:nvPr/>
        </p:nvSpPr>
        <p:spPr>
          <a:xfrm>
            <a:off x="971600" y="258239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increase_3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pt-BR" altLang="ko-KR" i="1" dirty="0">
                <a:solidFill>
                  <a:srgbClr val="D8985F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num </a:t>
            </a:r>
            <a:r>
              <a:rPr lang="pt-BR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n1 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n2 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4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n3 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pt-BR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increase_3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(n1))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pt-BR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increase_3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(n2))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pt-BR" altLang="ko-KR" dirty="0">
                <a:solidFill>
                  <a:srgbClr val="52ADF2"/>
                </a:solidFill>
                <a:latin typeface="Consolas" panose="020B0609020204030204" pitchFamily="49" charset="0"/>
              </a:rPr>
              <a:t>increase_3</a:t>
            </a:r>
            <a:r>
              <a:rPr lang="pt-BR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(n3))</a:t>
            </a:r>
            <a:endParaRPr lang="pt-BR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pt-BR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pt-BR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숫자로 구성된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구성하는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의 평균값을 반환하는 함수를 정의하여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인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list</a:t>
            </a:r>
            <a:r>
              <a:rPr lang="ko-KR" altLang="en-US" sz="1100" dirty="0">
                <a:solidFill>
                  <a:schemeClr val="tx1"/>
                </a:solidFill>
              </a:rPr>
              <a:t>의 평균값을 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②-1 list</a:t>
            </a:r>
            <a:r>
              <a:rPr lang="ko-KR" altLang="en-US" sz="1100" dirty="0">
                <a:solidFill>
                  <a:schemeClr val="tx1"/>
                </a:solidFill>
              </a:rPr>
              <a:t>의 모든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들을 </a:t>
            </a:r>
            <a:r>
              <a:rPr lang="en-US" altLang="ko-KR" sz="1100" dirty="0">
                <a:solidFill>
                  <a:schemeClr val="tx1"/>
                </a:solidFill>
              </a:rPr>
              <a:t>sum</a:t>
            </a:r>
            <a:r>
              <a:rPr lang="ko-KR" altLang="en-US" sz="1100" dirty="0">
                <a:solidFill>
                  <a:schemeClr val="tx1"/>
                </a:solidFill>
              </a:rPr>
              <a:t>에 더한다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→ for number in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    sum = sum + number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    ②</a:t>
            </a:r>
            <a:r>
              <a:rPr lang="en-US" altLang="ko-KR" sz="1100" dirty="0">
                <a:solidFill>
                  <a:schemeClr val="tx1"/>
                </a:solidFill>
              </a:rPr>
              <a:t>-2 </a:t>
            </a:r>
            <a:r>
              <a:rPr lang="ko-KR" altLang="en-US" sz="1100" dirty="0">
                <a:solidFill>
                  <a:schemeClr val="tx1"/>
                </a:solidFill>
              </a:rPr>
              <a:t>모두 더한 값을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의 길이로 나눈다</a:t>
            </a:r>
            <a:r>
              <a:rPr lang="en-US" altLang="ko-KR" sz="1100" dirty="0">
                <a:solidFill>
                  <a:schemeClr val="tx1"/>
                </a:solidFill>
              </a:rPr>
              <a:t>. →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en-US" altLang="ko-KR" sz="1100" dirty="0">
                <a:solidFill>
                  <a:schemeClr val="tx1"/>
                </a:solidFill>
              </a:rPr>
              <a:t> = sum/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math_score = [90,80,70,50,60]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list_avg(math_score)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70.0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244107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FE0B22-330F-4AA7-B5C4-E307BD121E23}"/>
              </a:ext>
            </a:extLst>
          </p:cNvPr>
          <p:cNvSpPr/>
          <p:nvPr/>
        </p:nvSpPr>
        <p:spPr>
          <a:xfrm>
            <a:off x="827584" y="299645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list_avg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D8985F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70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list_avg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1636</Words>
  <Application>Microsoft Office PowerPoint</Application>
  <PresentationFormat>화면 슬라이드 쇼(4:3)</PresentationFormat>
  <Paragraphs>454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나눔고딕 ExtraBold</vt:lpstr>
      <vt:lpstr>나눔명조</vt:lpstr>
      <vt:lpstr>맑은 고딕</vt:lpstr>
      <vt:lpstr>Arial</vt:lpstr>
      <vt:lpstr>Consolas</vt:lpstr>
      <vt:lpstr>Wingdings</vt:lpstr>
      <vt:lpstr>Office 테마</vt:lpstr>
      <vt:lpstr>2월7일 5교시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2월7일 5교시 실습</dc:title>
  <dc:creator>student</dc:creator>
  <cp:lastModifiedBy> </cp:lastModifiedBy>
  <cp:revision>7</cp:revision>
  <dcterms:created xsi:type="dcterms:W3CDTF">2018-02-07T03:51:21Z</dcterms:created>
  <dcterms:modified xsi:type="dcterms:W3CDTF">2018-02-07T08:10:24Z</dcterms:modified>
</cp:coreProperties>
</file>