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1" r:id="rId13"/>
    <p:sldId id="272" r:id="rId14"/>
    <p:sldId id="273" r:id="rId15"/>
    <p:sldId id="276" r:id="rId16"/>
    <p:sldId id="277" r:id="rId17"/>
    <p:sldId id="278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70" autoAdjust="0"/>
    <p:restoredTop sz="94660"/>
  </p:normalViewPr>
  <p:slideViewPr>
    <p:cSldViewPr>
      <p:cViewPr>
        <p:scale>
          <a:sx n="107" d="100"/>
          <a:sy n="107" d="100"/>
        </p:scale>
        <p:origin x="-342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B92A8-5A71-4A8B-8599-C681783AA4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5E8B5-2BDA-4424-BFA4-B6E381021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399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291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459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524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564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47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237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555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795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445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002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740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752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74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44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38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801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673A-E2EB-40BC-819A-8D262F136CB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73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325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59BA-021E-47F7-8CB2-0C94F96EE36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24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6BEE-98B5-4469-9220-9F340EFD2D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61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606D-45FE-4509-B610-88C4980A74E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911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0E7D-4A14-415F-9761-3E0AADF0FCC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39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0B97-D857-4C95-A2D8-9646D44D8AC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596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FE23-0F75-4ED3-9C24-00B9D9CAFDA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4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288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9071-8E37-486E-A4A6-17B345ECC0F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152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A8FB-A693-41E8-8357-62AB61B82B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818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7AB0-38E2-4597-9B80-F3966BCE893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68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87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87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3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51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31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3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60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7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5A132-9F9C-44CD-8A71-576833650BC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퀴</a:t>
            </a:r>
            <a:r>
              <a:rPr lang="ko-KR" altLang="en-US" dirty="0"/>
              <a:t>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623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3-4]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10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205808" y="511313"/>
            <a:ext cx="8980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3.2. 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</a:t>
            </a:r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81481" y="1515684"/>
            <a:ext cx="7667625" cy="18176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252000" rIns="18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eaLnBrk="0" latinLnBrk="0" hangingPunct="0">
              <a:defRPr sz="1100" b="1" u="sng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HY울릉도M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9pPr>
          </a:lstStyle>
          <a:p>
            <a:r>
              <a:rPr lang="en-US" altLang="ko-KR" b="0" u="none" dirty="0">
                <a:solidFill>
                  <a:prstClr val="black"/>
                </a:solidFill>
              </a:rPr>
              <a:t>&gt;&gt;&gt; x = 1</a:t>
            </a:r>
          </a:p>
          <a:p>
            <a:r>
              <a:rPr lang="en-US" altLang="ko-KR" b="0" u="none" dirty="0">
                <a:solidFill>
                  <a:prstClr val="black"/>
                </a:solidFill>
              </a:rPr>
              <a:t>&gt;&gt;&gt; x += 1</a:t>
            </a:r>
          </a:p>
          <a:p>
            <a:r>
              <a:rPr lang="en-US" altLang="ko-KR" b="0" u="none" dirty="0">
                <a:solidFill>
                  <a:prstClr val="black"/>
                </a:solidFill>
              </a:rPr>
              <a:t>&gt;&gt;&gt; </a:t>
            </a:r>
            <a:r>
              <a:rPr lang="en-US" altLang="ko-KR" b="0" u="none" dirty="0" smtClean="0">
                <a:solidFill>
                  <a:prstClr val="black"/>
                </a:solidFill>
              </a:rPr>
              <a:t>x</a:t>
            </a:r>
            <a:endParaRPr lang="en-US" altLang="ko-KR" b="0" u="none" dirty="0">
              <a:solidFill>
                <a:prstClr val="black"/>
              </a:solidFill>
            </a:endParaRPr>
          </a:p>
          <a:p>
            <a:r>
              <a:rPr lang="en-US" altLang="ko-KR" b="0" u="none" dirty="0" smtClean="0">
                <a:solidFill>
                  <a:srgbClr val="FF0000"/>
                </a:solidFill>
              </a:rPr>
              <a:t>2</a:t>
            </a:r>
            <a:endParaRPr lang="en-US" altLang="ko-KR" b="0" u="none" dirty="0" smtClean="0">
              <a:solidFill>
                <a:srgbClr val="FF0000"/>
              </a:solidFill>
            </a:endParaRPr>
          </a:p>
          <a:p>
            <a:r>
              <a:rPr lang="en-US" altLang="ko-KR" b="0" u="none" dirty="0" smtClean="0">
                <a:solidFill>
                  <a:prstClr val="black"/>
                </a:solidFill>
              </a:rPr>
              <a:t>&gt;&gt;&gt; </a:t>
            </a:r>
            <a:r>
              <a:rPr lang="en-US" altLang="ko-KR" b="0" u="none" dirty="0">
                <a:solidFill>
                  <a:prstClr val="black"/>
                </a:solidFill>
              </a:rPr>
              <a:t>x -= 1</a:t>
            </a:r>
          </a:p>
          <a:p>
            <a:r>
              <a:rPr lang="en-US" altLang="ko-KR" b="0" u="none" dirty="0">
                <a:solidFill>
                  <a:prstClr val="black"/>
                </a:solidFill>
              </a:rPr>
              <a:t>&gt;&gt;&gt; x</a:t>
            </a:r>
          </a:p>
          <a:p>
            <a:r>
              <a:rPr lang="en-US" altLang="ko-KR" b="0" u="none" dirty="0" smtClean="0">
                <a:solidFill>
                  <a:srgbClr val="FF0000"/>
                </a:solidFill>
              </a:rPr>
              <a:t>1</a:t>
            </a:r>
            <a:endParaRPr lang="en-US" altLang="ko-KR" b="0" u="none" dirty="0">
              <a:solidFill>
                <a:srgbClr val="FF0000"/>
              </a:solidFill>
            </a:endParaRPr>
          </a:p>
        </p:txBody>
      </p:sp>
      <p:sp>
        <p:nvSpPr>
          <p:cNvPr id="13" name="내용 개체 틀 1"/>
          <p:cNvSpPr txBox="1">
            <a:spLocks/>
          </p:cNvSpPr>
          <p:nvPr/>
        </p:nvSpPr>
        <p:spPr>
          <a:xfrm>
            <a:off x="481482" y="1193934"/>
            <a:ext cx="7886700" cy="38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prstClr val="black"/>
                </a:solidFill>
              </a:rPr>
              <a:t>프로그램 실행결과를 쓰시오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987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1567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5964" y="3054282"/>
            <a:ext cx="6004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자료의 </a:t>
            </a:r>
            <a:r>
              <a:rPr lang="ko-KR" altLang="en-US" sz="28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입력과 출력</a:t>
            </a:r>
            <a:endParaRPr lang="ko-KR" altLang="en-US" sz="36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762"/>
          <a:stretch/>
        </p:blipFill>
        <p:spPr>
          <a:xfrm>
            <a:off x="4166486" y="2161303"/>
            <a:ext cx="823727" cy="7021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" t="86429" r="49815" b="4524"/>
          <a:stretch/>
        </p:blipFill>
        <p:spPr>
          <a:xfrm rot="5400000">
            <a:off x="-663653" y="5860399"/>
            <a:ext cx="1638455" cy="33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38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 </a:t>
            </a:r>
            <a:r>
              <a:rPr lang="en-US" altLang="ko-KR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4-1]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12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ko-KR" altLang="en-US" dirty="0"/>
              <a:t>다음 코드의 괄호 안 결과를 예측하여 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name = '</a:t>
            </a:r>
            <a:r>
              <a:rPr lang="en-US" altLang="ko-KR" dirty="0" err="1"/>
              <a:t>Gildong</a:t>
            </a:r>
            <a:r>
              <a:rPr lang="en-US" altLang="ko-KR" dirty="0"/>
              <a:t>'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location = 'Seoul'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print('Hello, My name is '+ name +'. And I live in ' + location + '.')</a:t>
            </a:r>
          </a:p>
          <a:p>
            <a:pPr marL="0" indent="0">
              <a:buNone/>
            </a:pPr>
            <a:r>
              <a:rPr lang="en-US" altLang="ko-KR" dirty="0"/>
              <a:t>(Hello, My name is </a:t>
            </a:r>
            <a:r>
              <a:rPr lang="en-US" altLang="ko-KR" dirty="0" err="1"/>
              <a:t>Gildong</a:t>
            </a:r>
            <a:r>
              <a:rPr lang="en-US" altLang="ko-KR" dirty="0"/>
              <a:t>. And I live in Seoul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                                                                        )</a:t>
            </a:r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12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</a:t>
            </a:r>
            <a:r>
              <a:rPr lang="en-US" altLang="ko-KR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4-2] 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13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ko-KR" altLang="en-US" dirty="0"/>
              <a:t>다음 코드의 괄호 안 결과를 예측하여 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string1 = 'Hello,'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string2 = ' Python'	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star = '*******'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star = '***'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print(star * 3 + string1 + string2 + star*3)</a:t>
            </a:r>
          </a:p>
          <a:p>
            <a:pPr marL="0" indent="0">
              <a:buNone/>
            </a:pPr>
            <a:r>
              <a:rPr lang="en-US" altLang="ko-KR" dirty="0"/>
              <a:t>(*********Hello, Python*********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                                                                             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660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 </a:t>
            </a:r>
            <a:r>
              <a:rPr lang="en-US" altLang="ko-KR" sz="2400" b="1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4-3]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14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 괄호 안에 들어갈 알맞은 코드를 작성해보자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name = 'Hong </a:t>
            </a:r>
            <a:r>
              <a:rPr lang="en-US" altLang="ko-KR" dirty="0" err="1"/>
              <a:t>Gildong</a:t>
            </a:r>
            <a:r>
              <a:rPr lang="en-US" altLang="ko-KR" dirty="0"/>
              <a:t>'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err="1"/>
              <a:t>family_name</a:t>
            </a:r>
            <a:r>
              <a:rPr lang="en-US" altLang="ko-KR" dirty="0"/>
              <a:t> </a:t>
            </a:r>
            <a:r>
              <a:rPr lang="en-US" altLang="ko-KR"/>
              <a:t>= </a:t>
            </a:r>
            <a:r>
              <a:rPr lang="en-US" altLang="ko-KR" smtClean="0"/>
              <a:t>(</a:t>
            </a:r>
            <a:r>
              <a:rPr lang="en-US" altLang="ko-KR"/>
              <a:t>name[</a:t>
            </a:r>
            <a:r>
              <a:rPr lang="en-US" altLang="ko-KR"/>
              <a:t>0</a:t>
            </a:r>
            <a:r>
              <a:rPr lang="en-US" altLang="ko-KR"/>
              <a:t>:</a:t>
            </a:r>
            <a:r>
              <a:rPr lang="en-US" altLang="ko-KR"/>
              <a:t>4</a:t>
            </a:r>
            <a:r>
              <a:rPr lang="en-US" altLang="ko-KR"/>
              <a:t>]</a:t>
            </a:r>
            <a:r>
              <a:rPr lang="en-US" altLang="ko-KR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err="1"/>
              <a:t>family_name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'Hong'</a:t>
            </a:r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383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 </a:t>
            </a:r>
            <a:r>
              <a:rPr lang="en-US" altLang="ko-KR" sz="24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4-4]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15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ko-KR" altLang="en-US" dirty="0"/>
              <a:t>다음 코드의 괄호 안 결과를 예측하여 보자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err="1"/>
              <a:t>favorite_color</a:t>
            </a:r>
            <a:r>
              <a:rPr lang="en-US" altLang="ko-KR" dirty="0"/>
              <a:t> = input('What is your favorite color?')</a:t>
            </a:r>
          </a:p>
          <a:p>
            <a:pPr marL="0" indent="0">
              <a:buNone/>
            </a:pPr>
            <a:r>
              <a:rPr lang="en-US" altLang="ko-KR" dirty="0"/>
              <a:t>What is your favorite color? Blue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err="1"/>
              <a:t>favorite_color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(What is your favorite color? Blue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FF0000"/>
                </a:solidFill>
              </a:rPr>
              <a:t>      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2086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 </a:t>
            </a:r>
            <a:r>
              <a:rPr lang="en-US" altLang="ko-KR" sz="240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4-5]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16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2334986"/>
            <a:ext cx="7759212" cy="1828800"/>
          </a:xfrm>
        </p:spPr>
        <p:txBody>
          <a:bodyPr/>
          <a:lstStyle/>
          <a:p>
            <a:r>
              <a:rPr lang="ko-KR" altLang="en-US" dirty="0"/>
              <a:t>다음 코드의 괄호 안 결과를 예측하여 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name = '</a:t>
            </a:r>
            <a:r>
              <a:rPr lang="en-US" altLang="ko-KR" dirty="0" err="1"/>
              <a:t>Gildong</a:t>
            </a:r>
            <a:r>
              <a:rPr lang="en-US" altLang="ko-KR" dirty="0"/>
              <a:t>'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print('Hello, my name is', name)</a:t>
            </a:r>
          </a:p>
          <a:p>
            <a:pPr marL="0" indent="0">
              <a:buNone/>
            </a:pPr>
            <a:r>
              <a:rPr lang="en-US" altLang="ko-KR" dirty="0"/>
              <a:t>(Hello, my name is </a:t>
            </a:r>
            <a:r>
              <a:rPr lang="en-US" altLang="ko-KR" dirty="0" err="1"/>
              <a:t>Gildong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FF0000"/>
                </a:solidFill>
              </a:rPr>
              <a:t>                                               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964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1567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5964" y="3054282"/>
            <a:ext cx="6004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기본 </a:t>
            </a:r>
            <a:r>
              <a:rPr lang="ko-KR" altLang="en-US" sz="28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작업 수행하기</a:t>
            </a:r>
            <a:endParaRPr lang="ko-KR" altLang="en-US" sz="36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762"/>
          <a:stretch/>
        </p:blipFill>
        <p:spPr>
          <a:xfrm>
            <a:off x="4166486" y="2161303"/>
            <a:ext cx="823727" cy="7021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" t="86429" r="49815" b="4524"/>
          <a:stretch/>
        </p:blipFill>
        <p:spPr>
          <a:xfrm rot="5400000">
            <a:off x="-663653" y="5860399"/>
            <a:ext cx="1638455" cy="33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3-1]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3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643621" y="2240416"/>
            <a:ext cx="5691866" cy="3324225"/>
          </a:xfrm>
        </p:spPr>
        <p:txBody>
          <a:bodyPr/>
          <a:lstStyle/>
          <a:p>
            <a:r>
              <a:rPr lang="ko-KR" altLang="en-US" dirty="0"/>
              <a:t>다음 문장의 실행 결과를 예측하여 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20 % 6</a:t>
            </a:r>
          </a:p>
          <a:p>
            <a:pPr marL="482600" lvl="1" indent="0">
              <a:buNone/>
            </a:pPr>
            <a:r>
              <a:rPr lang="ko-KR" altLang="en-US" dirty="0"/>
              <a:t>정답 </a:t>
            </a:r>
            <a:r>
              <a:rPr lang="en-US" altLang="ko-KR" dirty="0" smtClean="0"/>
              <a:t>: 2</a:t>
            </a:r>
            <a:endParaRPr lang="ko-KR" alt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dirty="0" smtClean="0"/>
              <a:t>21 / 5</a:t>
            </a:r>
          </a:p>
          <a:p>
            <a:pPr marL="482600" lvl="1" indent="0">
              <a:buNone/>
            </a:pPr>
            <a:r>
              <a:rPr lang="ko-KR" altLang="en-US" dirty="0" smtClean="0"/>
              <a:t>정답 </a:t>
            </a:r>
            <a:r>
              <a:rPr lang="en-US" altLang="ko-KR" dirty="0"/>
              <a:t>:  </a:t>
            </a:r>
            <a:r>
              <a:rPr lang="en-US" altLang="ko-KR" dirty="0" smtClean="0"/>
              <a:t>4.2</a:t>
            </a:r>
            <a:endParaRPr lang="ko-KR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21 // 5</a:t>
            </a:r>
          </a:p>
          <a:p>
            <a:pPr marL="482600" lvl="1" indent="0">
              <a:buNone/>
            </a:pPr>
            <a:r>
              <a:rPr lang="ko-KR" altLang="en-US" dirty="0"/>
              <a:t>정답 </a:t>
            </a:r>
            <a:r>
              <a:rPr lang="en-US" altLang="ko-KR" dirty="0"/>
              <a:t>: </a:t>
            </a:r>
            <a:r>
              <a:rPr lang="en-US" altLang="ko-KR" dirty="0" smtClean="0"/>
              <a:t>4</a:t>
            </a:r>
            <a:endParaRPr lang="ko-KR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74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 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3-2]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4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57951" y="2288268"/>
            <a:ext cx="8582025" cy="3324225"/>
          </a:xfrm>
        </p:spPr>
        <p:txBody>
          <a:bodyPr/>
          <a:lstStyle/>
          <a:p>
            <a:r>
              <a:rPr lang="ko-KR" altLang="en-US" dirty="0"/>
              <a:t>다음 문장의 실행 결과를 예측하여 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1100" b="1" kern="1200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dirty="0"/>
              <a:t>5 + 12 // 7 * 3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정답 </a:t>
            </a:r>
            <a:r>
              <a:rPr lang="en-US" altLang="ko-KR" dirty="0"/>
              <a:t>: </a:t>
            </a:r>
            <a:r>
              <a:rPr lang="en-US" altLang="ko-KR" dirty="0" smtClean="0"/>
              <a:t>8</a:t>
            </a:r>
            <a:endParaRPr lang="ko-KR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100" b="1" kern="1200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dirty="0"/>
              <a:t>15 / 2 + 21 % 4 - 2 ** 3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정답 </a:t>
            </a:r>
            <a:r>
              <a:rPr lang="en-US" altLang="ko-KR" dirty="0"/>
              <a:t>: </a:t>
            </a:r>
            <a:r>
              <a:rPr lang="en-US" altLang="ko-KR" dirty="0" smtClean="0"/>
              <a:t>0.5</a:t>
            </a:r>
            <a:endParaRPr lang="ko-KR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70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 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3-3]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5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44979" y="2270529"/>
            <a:ext cx="7886700" cy="2595385"/>
          </a:xfrm>
        </p:spPr>
        <p:txBody>
          <a:bodyPr/>
          <a:lstStyle/>
          <a:p>
            <a:r>
              <a:rPr lang="ko-KR" altLang="en-US" dirty="0"/>
              <a:t>아래의 </a:t>
            </a:r>
            <a:r>
              <a:rPr lang="en-US" altLang="ko-KR" dirty="0"/>
              <a:t>‘</a:t>
            </a:r>
            <a:r>
              <a:rPr lang="ko-KR" altLang="en-US" dirty="0" smtClean="0"/>
              <a:t>변수 명</a:t>
            </a:r>
            <a:r>
              <a:rPr lang="en-US" altLang="ko-KR" dirty="0"/>
              <a:t>’ </a:t>
            </a:r>
            <a:r>
              <a:rPr lang="ko-KR" altLang="en-US" dirty="0"/>
              <a:t>이 올바른지 </a:t>
            </a:r>
            <a:r>
              <a:rPr lang="en-US" altLang="ko-KR" dirty="0"/>
              <a:t>O/X</a:t>
            </a:r>
            <a:r>
              <a:rPr lang="ko-KR" altLang="en-US" dirty="0"/>
              <a:t>로 표현해보자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sv-SE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True			</a:t>
            </a:r>
          </a:p>
          <a:p>
            <a:pPr marL="0" indent="0">
              <a:buNone/>
            </a:pPr>
            <a:r>
              <a:rPr lang="sv-SE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3apples	</a:t>
            </a:r>
          </a:p>
          <a:p>
            <a:pPr marL="0" indent="0">
              <a:buNone/>
            </a:pPr>
            <a:r>
              <a:rPr lang="sv-SE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err="1"/>
              <a:t>elif</a:t>
            </a: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sv-SE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err="1"/>
              <a:t>new_score</a:t>
            </a: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sv-SE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Brother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내용 개체 틀 1"/>
          <p:cNvSpPr txBox="1">
            <a:spLocks/>
          </p:cNvSpPr>
          <p:nvPr/>
        </p:nvSpPr>
        <p:spPr>
          <a:xfrm>
            <a:off x="4995533" y="2620446"/>
            <a:ext cx="1160643" cy="189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　</a:t>
            </a:r>
            <a:r>
              <a:rPr lang="en-US" altLang="ko-KR" dirty="0" smtClean="0">
                <a:solidFill>
                  <a:prstClr val="black"/>
                </a:solidFill>
              </a:rPr>
              <a:t>X</a:t>
            </a:r>
            <a:r>
              <a:rPr lang="ko-KR" altLang="en-US" dirty="0" smtClean="0">
                <a:solidFill>
                  <a:prstClr val="black"/>
                </a:solidFill>
              </a:rPr>
              <a:t>　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(   </a:t>
            </a:r>
            <a:r>
              <a:rPr lang="en-US" altLang="ko-KR" dirty="0" smtClean="0">
                <a:solidFill>
                  <a:prstClr val="black"/>
                </a:solidFill>
              </a:rPr>
              <a:t>X</a:t>
            </a:r>
            <a:r>
              <a:rPr lang="ko-KR" altLang="en-US" dirty="0">
                <a:solidFill>
                  <a:prstClr val="black"/>
                </a:solidFill>
              </a:rPr>
              <a:t>　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endParaRPr lang="ko-KR" altLang="en-US" dirty="0">
              <a:solidFill>
                <a:prstClr val="black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　</a:t>
            </a:r>
            <a:r>
              <a:rPr lang="en-US" altLang="ko-KR" dirty="0" smtClean="0">
                <a:solidFill>
                  <a:prstClr val="black"/>
                </a:solidFill>
              </a:rPr>
              <a:t>X</a:t>
            </a:r>
            <a:r>
              <a:rPr lang="ko-KR" altLang="en-US" dirty="0">
                <a:solidFill>
                  <a:prstClr val="black"/>
                </a:solidFill>
              </a:rPr>
              <a:t>　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endParaRPr lang="ko-KR" altLang="en-US" dirty="0">
              <a:solidFill>
                <a:prstClr val="black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　</a:t>
            </a:r>
            <a:r>
              <a:rPr lang="en-US" altLang="ko-KR" dirty="0" smtClean="0">
                <a:solidFill>
                  <a:prstClr val="black"/>
                </a:solidFill>
              </a:rPr>
              <a:t>O</a:t>
            </a:r>
            <a:r>
              <a:rPr lang="ko-KR" altLang="en-US" dirty="0">
                <a:solidFill>
                  <a:prstClr val="black"/>
                </a:solidFill>
              </a:rPr>
              <a:t>　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endParaRPr lang="ko-KR" altLang="en-US" dirty="0">
              <a:solidFill>
                <a:prstClr val="black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　</a:t>
            </a:r>
            <a:r>
              <a:rPr lang="en-US" altLang="ko-KR" dirty="0" smtClean="0">
                <a:solidFill>
                  <a:prstClr val="black"/>
                </a:solidFill>
              </a:rPr>
              <a:t>O</a:t>
            </a:r>
            <a:r>
              <a:rPr lang="ko-KR" altLang="en-US" dirty="0">
                <a:solidFill>
                  <a:prstClr val="black"/>
                </a:solidFill>
              </a:rPr>
              <a:t>　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26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3-4]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6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8" name="내용 개체 틀 2"/>
          <p:cNvSpPr>
            <a:spLocks noGrp="1"/>
          </p:cNvSpPr>
          <p:nvPr>
            <p:ph idx="1"/>
          </p:nvPr>
        </p:nvSpPr>
        <p:spPr>
          <a:xfrm>
            <a:off x="670454" y="1871662"/>
            <a:ext cx="4832879" cy="3324225"/>
          </a:xfrm>
        </p:spPr>
        <p:txBody>
          <a:bodyPr/>
          <a:lstStyle/>
          <a:p>
            <a:pPr latinLnBrk="0"/>
            <a:r>
              <a:rPr lang="ko-KR" altLang="en-US" dirty="0"/>
              <a:t>다음 코드의 괄호 안 결과를 예측하여 보자</a:t>
            </a:r>
            <a:endParaRPr lang="en-US" altLang="ko-KR" dirty="0"/>
          </a:p>
          <a:p>
            <a:pPr marL="0" indent="0" latinLnBrk="0">
              <a:buNone/>
            </a:pPr>
            <a:r>
              <a:rPr lang="sv-SE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number1 = 5</a:t>
            </a:r>
          </a:p>
          <a:p>
            <a:pPr marL="0" indent="0" latinLnBrk="0">
              <a:buNone/>
            </a:pPr>
            <a:r>
              <a:rPr lang="sv-SE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number2 = number1</a:t>
            </a:r>
          </a:p>
          <a:p>
            <a:pPr marL="0" indent="0" latinLnBrk="0">
              <a:buNone/>
            </a:pPr>
            <a:r>
              <a:rPr lang="sv-SE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number1 = number1 + 2</a:t>
            </a:r>
          </a:p>
          <a:p>
            <a:pPr marL="0" indent="0" latinLnBrk="0">
              <a:buNone/>
            </a:pPr>
            <a:r>
              <a:rPr lang="sv-SE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number1</a:t>
            </a:r>
          </a:p>
          <a:p>
            <a:pPr marL="0" indent="0" latinLnBrk="0">
              <a:buNone/>
            </a:pPr>
            <a:r>
              <a:rPr lang="en-US" altLang="ko-KR" dirty="0"/>
              <a:t>(	</a:t>
            </a:r>
            <a:r>
              <a:rPr lang="en-US" altLang="ko-KR" dirty="0" smtClean="0"/>
              <a:t>7</a:t>
            </a:r>
            <a:r>
              <a:rPr lang="en-US" altLang="ko-KR" dirty="0"/>
              <a:t>		)</a:t>
            </a:r>
          </a:p>
          <a:p>
            <a:pPr marL="0" indent="0" latinLnBrk="0">
              <a:buNone/>
            </a:pPr>
            <a:r>
              <a:rPr lang="sv-SE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number2</a:t>
            </a:r>
          </a:p>
          <a:p>
            <a:pPr marL="0" indent="0" latinLnBrk="0">
              <a:buNone/>
            </a:pPr>
            <a:r>
              <a:rPr lang="en-US" altLang="ko-KR" dirty="0"/>
              <a:t>(	</a:t>
            </a:r>
            <a:r>
              <a:rPr lang="en-US" altLang="ko-KR" dirty="0" smtClean="0"/>
              <a:t>5</a:t>
            </a:r>
            <a:r>
              <a:rPr lang="en-US" altLang="ko-KR" dirty="0"/>
              <a:t>		)</a:t>
            </a:r>
          </a:p>
          <a:p>
            <a:pPr marL="0" indent="0" latinLnBrk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2567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3-1]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7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81480" y="1529737"/>
            <a:ext cx="7667625" cy="209015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252000" rIns="18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eaLnBrk="0" latinLnBrk="0" hangingPunct="0">
              <a:defRPr sz="1100" b="1" u="sng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HY울릉도M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9pPr>
          </a:lstStyle>
          <a:p>
            <a:r>
              <a:rPr lang="en-US" altLang="ko-KR" b="0" u="none" dirty="0">
                <a:solidFill>
                  <a:prstClr val="black"/>
                </a:solidFill>
              </a:rPr>
              <a:t>1) 5 * 4 + </a:t>
            </a:r>
            <a:r>
              <a:rPr lang="en-US" altLang="ko-KR" b="0" u="none" dirty="0" smtClean="0">
                <a:solidFill>
                  <a:prstClr val="black"/>
                </a:solidFill>
              </a:rPr>
              <a:t>6 = 26</a:t>
            </a:r>
            <a:endParaRPr lang="en-US" altLang="ko-KR" b="0" u="none" dirty="0">
              <a:solidFill>
                <a:prstClr val="black"/>
              </a:solidFill>
            </a:endParaRPr>
          </a:p>
          <a:p>
            <a:endParaRPr lang="en-US" altLang="ko-KR" b="0" u="none" dirty="0">
              <a:solidFill>
                <a:prstClr val="black"/>
              </a:solidFill>
            </a:endParaRPr>
          </a:p>
          <a:p>
            <a:r>
              <a:rPr lang="en-US" altLang="ko-KR" b="0" u="none" dirty="0">
                <a:solidFill>
                  <a:prstClr val="black"/>
                </a:solidFill>
              </a:rPr>
              <a:t>2) 26 + 20 / </a:t>
            </a:r>
            <a:r>
              <a:rPr lang="en-US" altLang="ko-KR" b="0" u="none" dirty="0" smtClean="0">
                <a:solidFill>
                  <a:prstClr val="black"/>
                </a:solidFill>
              </a:rPr>
              <a:t>2 = 36</a:t>
            </a:r>
            <a:endParaRPr lang="en-US" altLang="ko-KR" b="0" u="none" dirty="0">
              <a:solidFill>
                <a:prstClr val="black"/>
              </a:solidFill>
            </a:endParaRPr>
          </a:p>
          <a:p>
            <a:endParaRPr lang="en-US" altLang="ko-KR" sz="1400" u="none" spc="-60" dirty="0">
              <a:solidFill>
                <a:srgbClr val="FF0000"/>
              </a:solidFill>
              <a:cs typeface="+mn-cs"/>
            </a:endParaRPr>
          </a:p>
          <a:p>
            <a:r>
              <a:rPr lang="en-US" altLang="ko-KR" b="0" u="none" dirty="0">
                <a:solidFill>
                  <a:prstClr val="black"/>
                </a:solidFill>
              </a:rPr>
              <a:t>3) ( 511 // 31 ) ** ( 9 - 6 </a:t>
            </a:r>
            <a:r>
              <a:rPr lang="en-US" altLang="ko-KR" b="0" u="none" dirty="0">
                <a:solidFill>
                  <a:prstClr val="black"/>
                </a:solidFill>
              </a:rPr>
              <a:t>) = 4096</a:t>
            </a:r>
            <a:endParaRPr lang="en-US" altLang="ko-KR" b="0" u="none" dirty="0">
              <a:solidFill>
                <a:prstClr val="black"/>
              </a:solidFill>
            </a:endParaRPr>
          </a:p>
        </p:txBody>
      </p:sp>
      <p:sp>
        <p:nvSpPr>
          <p:cNvPr id="13" name="내용 개체 틀 1"/>
          <p:cNvSpPr txBox="1">
            <a:spLocks/>
          </p:cNvSpPr>
          <p:nvPr/>
        </p:nvSpPr>
        <p:spPr>
          <a:xfrm>
            <a:off x="481482" y="1193934"/>
            <a:ext cx="7886700" cy="38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prstClr val="black"/>
                </a:solidFill>
              </a:rPr>
              <a:t>프로그램 실행 결과 쓰시오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57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3-2]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8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205808" y="511313"/>
            <a:ext cx="8980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3.2. 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</a:t>
            </a:r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81481" y="1515684"/>
            <a:ext cx="7667625" cy="18176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252000" rIns="18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eaLnBrk="0" latinLnBrk="0" hangingPunct="0">
              <a:defRPr sz="1100" b="1" u="sng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HY울릉도M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9pPr>
          </a:lstStyle>
          <a:p>
            <a:r>
              <a:rPr lang="en-US" altLang="ko-KR" b="0" u="none" dirty="0">
                <a:solidFill>
                  <a:prstClr val="black"/>
                </a:solidFill>
              </a:rPr>
              <a:t>1) 8.2 * 4 + </a:t>
            </a:r>
            <a:r>
              <a:rPr lang="en-US" altLang="ko-KR" b="0" u="none" dirty="0" smtClean="0">
                <a:solidFill>
                  <a:prstClr val="black"/>
                </a:solidFill>
              </a:rPr>
              <a:t>2 = 34.8</a:t>
            </a:r>
            <a:endParaRPr lang="en-US" altLang="ko-KR" b="0" u="none" dirty="0">
              <a:solidFill>
                <a:prstClr val="black"/>
              </a:solidFill>
            </a:endParaRPr>
          </a:p>
          <a:p>
            <a:endParaRPr lang="en-US" altLang="ko-KR" sz="1200" u="none" spc="-60" dirty="0">
              <a:solidFill>
                <a:srgbClr val="FF0000"/>
              </a:solidFill>
              <a:cs typeface="+mn-cs"/>
            </a:endParaRPr>
          </a:p>
          <a:p>
            <a:r>
              <a:rPr lang="en-US" altLang="ko-KR" b="0" u="none" dirty="0">
                <a:solidFill>
                  <a:prstClr val="black"/>
                </a:solidFill>
              </a:rPr>
              <a:t>2) 20 + 9 / </a:t>
            </a:r>
            <a:r>
              <a:rPr lang="en-US" altLang="ko-KR" b="0" u="none" dirty="0" smtClean="0">
                <a:solidFill>
                  <a:prstClr val="black"/>
                </a:solidFill>
              </a:rPr>
              <a:t>4.5 = 22</a:t>
            </a:r>
            <a:endParaRPr lang="en-US" altLang="ko-KR" b="0" u="none" dirty="0">
              <a:solidFill>
                <a:prstClr val="black"/>
              </a:solidFill>
            </a:endParaRPr>
          </a:p>
          <a:p>
            <a:endParaRPr lang="en-US" altLang="ko-KR" b="0" u="none" dirty="0">
              <a:solidFill>
                <a:prstClr val="white">
                  <a:lumMod val="65000"/>
                </a:prstClr>
              </a:solidFill>
            </a:endParaRPr>
          </a:p>
          <a:p>
            <a:r>
              <a:rPr lang="en-US" altLang="ko-KR" b="0" u="none" dirty="0">
                <a:solidFill>
                  <a:prstClr val="black"/>
                </a:solidFill>
              </a:rPr>
              <a:t>3) ( 15.1 / 4 ) ** ( 6 - 4 </a:t>
            </a:r>
            <a:r>
              <a:rPr lang="en-US" altLang="ko-KR" b="0" u="none" dirty="0">
                <a:solidFill>
                  <a:prstClr val="black"/>
                </a:solidFill>
              </a:rPr>
              <a:t>) = 14.250625</a:t>
            </a:r>
          </a:p>
          <a:p>
            <a:endParaRPr lang="en-US" altLang="ko-KR" b="0" u="none" dirty="0">
              <a:solidFill>
                <a:prstClr val="black"/>
              </a:solidFill>
            </a:endParaRPr>
          </a:p>
        </p:txBody>
      </p:sp>
      <p:sp>
        <p:nvSpPr>
          <p:cNvPr id="13" name="내용 개체 틀 1"/>
          <p:cNvSpPr txBox="1">
            <a:spLocks/>
          </p:cNvSpPr>
          <p:nvPr/>
        </p:nvSpPr>
        <p:spPr>
          <a:xfrm>
            <a:off x="481482" y="1193934"/>
            <a:ext cx="7886700" cy="38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prstClr val="black"/>
                </a:solidFill>
              </a:rPr>
              <a:t>프로그램 실행결과 쓰시오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66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3-3]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9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205808" y="511313"/>
            <a:ext cx="8980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3.2. 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</a:t>
            </a:r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81481" y="1515684"/>
            <a:ext cx="7667625" cy="18176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252000" rIns="18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eaLnBrk="0" latinLnBrk="0" hangingPunct="0">
              <a:defRPr sz="1100" b="1" u="sng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HY울릉도M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9pPr>
          </a:lstStyle>
          <a:p>
            <a:r>
              <a:rPr lang="en-US" altLang="ko-KR" b="0" u="none" dirty="0">
                <a:solidFill>
                  <a:prstClr val="black"/>
                </a:solidFill>
              </a:rPr>
              <a:t>&gt;&gt;&gt; money$ = </a:t>
            </a:r>
            <a:r>
              <a:rPr lang="en-US" altLang="ko-KR" b="0" u="none" dirty="0" smtClean="0">
                <a:solidFill>
                  <a:prstClr val="black"/>
                </a:solidFill>
              </a:rPr>
              <a:t>2 : </a:t>
            </a:r>
            <a:r>
              <a:rPr lang="ko-KR" altLang="en-US" b="0" u="none" dirty="0" smtClean="0">
                <a:solidFill>
                  <a:prstClr val="black"/>
                </a:solidFill>
              </a:rPr>
              <a:t>오류</a:t>
            </a:r>
            <a:endParaRPr lang="en-US" altLang="ko-KR" b="0" u="none" dirty="0">
              <a:solidFill>
                <a:prstClr val="black"/>
              </a:solidFill>
            </a:endParaRPr>
          </a:p>
          <a:p>
            <a:endParaRPr lang="en-US" altLang="ko-KR" b="0" u="none" dirty="0" smtClean="0">
              <a:solidFill>
                <a:prstClr val="black"/>
              </a:solidFill>
            </a:endParaRPr>
          </a:p>
          <a:p>
            <a:r>
              <a:rPr lang="en-US" altLang="ko-KR" b="0" u="none" dirty="0" smtClean="0">
                <a:solidFill>
                  <a:prstClr val="black"/>
                </a:solidFill>
              </a:rPr>
              <a:t>&gt;&gt;&gt; </a:t>
            </a:r>
            <a:r>
              <a:rPr lang="en-US" altLang="ko-KR" b="0" u="none" dirty="0">
                <a:solidFill>
                  <a:prstClr val="black"/>
                </a:solidFill>
              </a:rPr>
              <a:t>7up = </a:t>
            </a:r>
            <a:r>
              <a:rPr lang="en-US" altLang="ko-KR" b="0" u="none" dirty="0" smtClean="0">
                <a:solidFill>
                  <a:prstClr val="black"/>
                </a:solidFill>
              </a:rPr>
              <a:t>26 : </a:t>
            </a:r>
            <a:r>
              <a:rPr lang="ko-KR" altLang="en-US" b="0" u="none" dirty="0" smtClean="0">
                <a:solidFill>
                  <a:prstClr val="black"/>
                </a:solidFill>
              </a:rPr>
              <a:t>오류</a:t>
            </a:r>
            <a:endParaRPr lang="en-US" altLang="ko-KR" b="0" u="none" dirty="0">
              <a:solidFill>
                <a:prstClr val="black"/>
              </a:solidFill>
            </a:endParaRPr>
          </a:p>
          <a:p>
            <a:endParaRPr lang="en-US" altLang="ko-KR" sz="1200" u="none" spc="-60" dirty="0" smtClean="0">
              <a:solidFill>
                <a:srgbClr val="FF0000"/>
              </a:solidFill>
              <a:cs typeface="+mn-cs"/>
            </a:endParaRPr>
          </a:p>
          <a:p>
            <a:r>
              <a:rPr lang="en-US" altLang="ko-KR" b="0" u="none" dirty="0" smtClean="0">
                <a:solidFill>
                  <a:prstClr val="black"/>
                </a:solidFill>
              </a:rPr>
              <a:t>&gt;&gt;&gt; </a:t>
            </a:r>
            <a:r>
              <a:rPr lang="en-US" altLang="ko-KR" b="0" u="none" dirty="0">
                <a:solidFill>
                  <a:prstClr val="black"/>
                </a:solidFill>
              </a:rPr>
              <a:t>False = 'True </a:t>
            </a:r>
            <a:r>
              <a:rPr lang="en-US" altLang="ko-KR" b="0" u="none" dirty="0" smtClean="0">
                <a:solidFill>
                  <a:prstClr val="black"/>
                </a:solidFill>
              </a:rPr>
              <a:t>Love</a:t>
            </a:r>
            <a:r>
              <a:rPr lang="en-US" altLang="ko-KR" b="0" u="none" dirty="0" smtClean="0">
                <a:solidFill>
                  <a:prstClr val="black"/>
                </a:solidFill>
              </a:rPr>
              <a:t>‘ : </a:t>
            </a:r>
            <a:r>
              <a:rPr lang="ko-KR" altLang="en-US" b="0" u="none" dirty="0" smtClean="0">
                <a:solidFill>
                  <a:prstClr val="black"/>
                </a:solidFill>
              </a:rPr>
              <a:t>오류</a:t>
            </a:r>
            <a:endParaRPr lang="en-US" altLang="ko-KR" b="0" u="none" dirty="0">
              <a:solidFill>
                <a:prstClr val="black"/>
              </a:solidFill>
            </a:endParaRPr>
          </a:p>
          <a:p>
            <a:endParaRPr lang="en-US" altLang="ko-KR" sz="1200" u="none" spc="-60" dirty="0" err="1">
              <a:solidFill>
                <a:srgbClr val="FF0000"/>
              </a:solidFill>
              <a:cs typeface="+mn-cs"/>
            </a:endParaRPr>
          </a:p>
        </p:txBody>
      </p:sp>
      <p:sp>
        <p:nvSpPr>
          <p:cNvPr id="13" name="내용 개체 틀 1"/>
          <p:cNvSpPr txBox="1">
            <a:spLocks/>
          </p:cNvSpPr>
          <p:nvPr/>
        </p:nvSpPr>
        <p:spPr>
          <a:xfrm>
            <a:off x="481482" y="1193934"/>
            <a:ext cx="7886700" cy="38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prstClr val="black"/>
                </a:solidFill>
              </a:rPr>
              <a:t>프로그램 실행 결과 쓰시오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4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463</Words>
  <Application>Microsoft Office PowerPoint</Application>
  <PresentationFormat>화면 슬라이드 쇼(4:3)</PresentationFormat>
  <Paragraphs>136</Paragraphs>
  <Slides>16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18" baseType="lpstr">
      <vt:lpstr>Office 테마</vt:lpstr>
      <vt:lpstr>1_Office 테마</vt:lpstr>
      <vt:lpstr>퀴즈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퀴즈</dc:title>
  <dc:creator>student</dc:creator>
  <cp:lastModifiedBy>student</cp:lastModifiedBy>
  <cp:revision>4</cp:revision>
  <dcterms:created xsi:type="dcterms:W3CDTF">2018-01-29T03:08:47Z</dcterms:created>
  <dcterms:modified xsi:type="dcterms:W3CDTF">2018-01-30T06:39:04Z</dcterms:modified>
</cp:coreProperties>
</file>