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C170-FB20-4C0C-90FE-60D1455D9CDB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FEA24-5F2C-4EEA-992B-8DE0280B2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154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741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461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302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141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23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866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689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68E6-28A9-4C68-B600-27296B1F190F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30EF-4709-4137-A132-D3EF18D98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3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68E6-28A9-4C68-B600-27296B1F190F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30EF-4709-4137-A132-D3EF18D98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49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68E6-28A9-4C68-B600-27296B1F190F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30EF-4709-4137-A132-D3EF18D98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436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225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225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225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225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225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225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22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68E6-28A9-4C68-B600-27296B1F190F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30EF-4709-4137-A132-D3EF18D98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97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68E6-28A9-4C68-B600-27296B1F190F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30EF-4709-4137-A132-D3EF18D98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17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68E6-28A9-4C68-B600-27296B1F190F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30EF-4709-4137-A132-D3EF18D98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67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68E6-28A9-4C68-B600-27296B1F190F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30EF-4709-4137-A132-D3EF18D98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76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68E6-28A9-4C68-B600-27296B1F190F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30EF-4709-4137-A132-D3EF18D98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99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68E6-28A9-4C68-B600-27296B1F190F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30EF-4709-4137-A132-D3EF18D98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83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68E6-28A9-4C68-B600-27296B1F190F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30EF-4709-4137-A132-D3EF18D98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24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68E6-28A9-4C68-B600-27296B1F190F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30EF-4709-4137-A132-D3EF18D98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15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768E6-28A9-4C68-B600-27296B1F190F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830EF-4709-4137-A132-D3EF18D98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37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01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2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96216" y="1014881"/>
            <a:ext cx="9232456" cy="529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AutoNum type="arabicPeriod"/>
            </a:pPr>
            <a:r>
              <a:rPr lang="ko-KR" altLang="en-US" sz="1600" dirty="0">
                <a:solidFill>
                  <a:prstClr val="black"/>
                </a:solidFill>
              </a:rPr>
              <a:t>다음 변수 코드 중 결과로 나올 </a:t>
            </a:r>
            <a:r>
              <a:rPr lang="en-US" altLang="ko-KR" sz="1600" dirty="0">
                <a:solidFill>
                  <a:prstClr val="black"/>
                </a:solidFill>
              </a:rPr>
              <a:t>b</a:t>
            </a:r>
            <a:r>
              <a:rPr lang="ko-KR" altLang="en-US" sz="1600" dirty="0">
                <a:solidFill>
                  <a:prstClr val="black"/>
                </a:solidFill>
              </a:rPr>
              <a:t>의 자료 형은 무엇인가</a:t>
            </a:r>
            <a:r>
              <a:rPr lang="en-US" altLang="ko-KR" sz="1600" dirty="0">
                <a:solidFill>
                  <a:prstClr val="black"/>
                </a:solidFill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AutoNum type="arabicPeriod"/>
            </a:pPr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r>
              <a:rPr lang="en-US" altLang="ko-KR" sz="1600" dirty="0" smtClean="0">
                <a:solidFill>
                  <a:prstClr val="black"/>
                </a:solidFill>
              </a:rPr>
              <a:t>Boolean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pPr algn="l"/>
            <a:r>
              <a:rPr lang="en-US" altLang="ko-KR" sz="1600" dirty="0" smtClean="0">
                <a:solidFill>
                  <a:prstClr val="black"/>
                </a:solidFill>
              </a:rPr>
              <a:t>2</a:t>
            </a:r>
            <a:r>
              <a:rPr lang="en-US" altLang="ko-KR" sz="1600" dirty="0">
                <a:solidFill>
                  <a:prstClr val="black"/>
                </a:solidFill>
              </a:rPr>
              <a:t>.   </a:t>
            </a:r>
            <a:r>
              <a:rPr lang="en-US" altLang="ko-KR" sz="1600" dirty="0" smtClean="0">
                <a:solidFill>
                  <a:prstClr val="black"/>
                </a:solidFill>
              </a:rPr>
              <a:t>(</a:t>
            </a:r>
            <a:r>
              <a:rPr lang="ko-KR" altLang="en-US" sz="1600" dirty="0" smtClean="0">
                <a:solidFill>
                  <a:prstClr val="black"/>
                </a:solidFill>
              </a:rPr>
              <a:t>대입</a:t>
            </a:r>
            <a:r>
              <a:rPr lang="en-US" altLang="ko-KR" sz="1600" dirty="0" smtClean="0">
                <a:solidFill>
                  <a:prstClr val="black"/>
                </a:solidFill>
              </a:rPr>
              <a:t>) </a:t>
            </a:r>
            <a:r>
              <a:rPr lang="ko-KR" altLang="en-US" sz="1600" dirty="0">
                <a:solidFill>
                  <a:prstClr val="black"/>
                </a:solidFill>
              </a:rPr>
              <a:t>연산자인 </a:t>
            </a:r>
            <a:r>
              <a:rPr lang="en-US" altLang="ko-KR" sz="1600" dirty="0" smtClean="0">
                <a:solidFill>
                  <a:prstClr val="black"/>
                </a:solidFill>
              </a:rPr>
              <a:t>( </a:t>
            </a:r>
            <a:r>
              <a:rPr lang="en-US" altLang="ko-KR" sz="1600" dirty="0" smtClean="0">
                <a:solidFill>
                  <a:prstClr val="black"/>
                </a:solidFill>
              </a:rPr>
              <a:t>= </a:t>
            </a:r>
            <a:r>
              <a:rPr lang="en-US" altLang="ko-KR" sz="1600" dirty="0" smtClean="0">
                <a:solidFill>
                  <a:prstClr val="black"/>
                </a:solidFill>
              </a:rPr>
              <a:t>)</a:t>
            </a:r>
            <a:r>
              <a:rPr lang="ko-KR" altLang="en-US" sz="1600" dirty="0">
                <a:solidFill>
                  <a:prstClr val="black"/>
                </a:solidFill>
              </a:rPr>
              <a:t>은 변수에 어떤 값을 할당하는 데 사용하는 연산자이고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br>
              <a:rPr lang="en-US" altLang="ko-KR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prstClr val="black"/>
                </a:solidFill>
              </a:rPr>
              <a:t>      </a:t>
            </a:r>
            <a:r>
              <a:rPr lang="en-US" altLang="ko-KR" sz="1600" dirty="0" smtClean="0">
                <a:solidFill>
                  <a:prstClr val="black"/>
                </a:solidFill>
              </a:rPr>
              <a:t>(</a:t>
            </a:r>
            <a:r>
              <a:rPr lang="ko-KR" altLang="en-US" sz="1600" dirty="0" smtClean="0">
                <a:solidFill>
                  <a:prstClr val="black"/>
                </a:solidFill>
              </a:rPr>
              <a:t>관계</a:t>
            </a:r>
            <a:r>
              <a:rPr lang="en-US" altLang="ko-KR" sz="1600" dirty="0" smtClean="0">
                <a:solidFill>
                  <a:prstClr val="black"/>
                </a:solidFill>
              </a:rPr>
              <a:t>) </a:t>
            </a:r>
            <a:r>
              <a:rPr lang="ko-KR" altLang="en-US" sz="1600" dirty="0">
                <a:solidFill>
                  <a:prstClr val="black"/>
                </a:solidFill>
              </a:rPr>
              <a:t>연산자인 </a:t>
            </a:r>
            <a:r>
              <a:rPr lang="en-US" altLang="ko-KR" sz="1600" dirty="0" smtClean="0">
                <a:solidFill>
                  <a:prstClr val="black"/>
                </a:solidFill>
              </a:rPr>
              <a:t>( </a:t>
            </a:r>
            <a:r>
              <a:rPr lang="en-US" altLang="ko-KR" sz="1600" dirty="0" smtClean="0">
                <a:solidFill>
                  <a:prstClr val="black"/>
                </a:solidFill>
              </a:rPr>
              <a:t>==</a:t>
            </a:r>
            <a:r>
              <a:rPr lang="en-US" altLang="ko-KR" sz="1600" dirty="0" smtClean="0">
                <a:solidFill>
                  <a:prstClr val="black"/>
                </a:solidFill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</a:rPr>
              <a:t>) </a:t>
            </a:r>
            <a:r>
              <a:rPr lang="ko-KR" altLang="en-US" sz="1600" dirty="0">
                <a:solidFill>
                  <a:prstClr val="black"/>
                </a:solidFill>
              </a:rPr>
              <a:t>은 서로 다른 두 변수의 값이 </a:t>
            </a:r>
            <a:r>
              <a:rPr lang="ko-KR" altLang="en-US" sz="1600" dirty="0" smtClean="0">
                <a:solidFill>
                  <a:prstClr val="black"/>
                </a:solidFill>
              </a:rPr>
              <a:t>같은 지를 </a:t>
            </a:r>
            <a:r>
              <a:rPr lang="ko-KR" altLang="en-US" sz="1600" dirty="0">
                <a:solidFill>
                  <a:prstClr val="black"/>
                </a:solidFill>
              </a:rPr>
              <a:t>확인하는 데 사용하는 </a:t>
            </a:r>
            <a:r>
              <a:rPr lang="ko-KR" altLang="en-US" sz="1600" dirty="0" smtClean="0">
                <a:solidFill>
                  <a:prstClr val="black"/>
                </a:solidFill>
              </a:rPr>
              <a:t>연산자</a:t>
            </a:r>
            <a:r>
              <a:rPr lang="en-US" altLang="ko-KR" sz="1600" dirty="0" smtClean="0">
                <a:solidFill>
                  <a:prstClr val="black"/>
                </a:solidFill>
              </a:rPr>
              <a:t/>
            </a:r>
            <a:br>
              <a:rPr lang="en-US" altLang="ko-KR" sz="1600" dirty="0" smtClean="0">
                <a:solidFill>
                  <a:prstClr val="black"/>
                </a:solidFill>
              </a:rPr>
            </a:br>
            <a:r>
              <a:rPr lang="en-US" altLang="ko-KR" sz="1600" dirty="0" smtClean="0">
                <a:solidFill>
                  <a:prstClr val="black"/>
                </a:solidFill>
              </a:rPr>
              <a:t>      </a:t>
            </a:r>
            <a:r>
              <a:rPr lang="ko-KR" altLang="en-US" sz="1600" dirty="0" smtClean="0">
                <a:solidFill>
                  <a:prstClr val="black"/>
                </a:solidFill>
              </a:rPr>
              <a:t>이다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r>
              <a:rPr lang="en-US" altLang="ko-KR" sz="1600" dirty="0">
                <a:solidFill>
                  <a:prstClr val="black"/>
                </a:solidFill>
              </a:rPr>
              <a:t>3. </a:t>
            </a:r>
            <a:r>
              <a:rPr lang="ko-KR" altLang="en-US" sz="1600" dirty="0">
                <a:solidFill>
                  <a:prstClr val="black"/>
                </a:solidFill>
              </a:rPr>
              <a:t>다음 실행문의 잘못된 부분을 </a:t>
            </a:r>
            <a:r>
              <a:rPr lang="ko-KR" altLang="en-US" sz="1600" dirty="0" smtClean="0">
                <a:solidFill>
                  <a:prstClr val="black"/>
                </a:solidFill>
              </a:rPr>
              <a:t>찾으시오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srgbClr val="FF0000"/>
              </a:solidFill>
            </a:endParaRPr>
          </a:p>
          <a:p>
            <a:pPr algn="l"/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40740" y="1399442"/>
            <a:ext cx="4046488" cy="6008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>
                <a:solidFill>
                  <a:prstClr val="black"/>
                </a:solidFill>
              </a:rPr>
              <a:t>&gt;&gt;&gt; a = False</a:t>
            </a:r>
          </a:p>
          <a:p>
            <a:r>
              <a:rPr lang="en-US" altLang="ko-KR" sz="1100" dirty="0">
                <a:solidFill>
                  <a:prstClr val="black"/>
                </a:solidFill>
              </a:rPr>
              <a:t>&gt;&gt;&gt; b = a</a:t>
            </a:r>
          </a:p>
          <a:p>
            <a:r>
              <a:rPr lang="en-US" altLang="ko-KR" sz="1100" dirty="0">
                <a:solidFill>
                  <a:prstClr val="black"/>
                </a:solidFill>
              </a:rPr>
              <a:t>&gt;&gt;&gt; type (b)</a:t>
            </a:r>
            <a:endParaRPr lang="en-US" altLang="ko-KR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440740" y="3837841"/>
            <a:ext cx="4046488" cy="74368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>
                <a:solidFill>
                  <a:prstClr val="black"/>
                </a:solidFill>
              </a:rPr>
              <a:t>&gt;&gt;&gt; if a&gt;b:</a:t>
            </a:r>
          </a:p>
          <a:p>
            <a:r>
              <a:rPr lang="en-US" altLang="ko-KR" sz="1100" dirty="0" smtClean="0">
                <a:solidFill>
                  <a:prstClr val="black"/>
                </a:solidFill>
              </a:rPr>
              <a:t>	print</a:t>
            </a:r>
            <a:r>
              <a:rPr lang="en-US" altLang="ko-KR" sz="1100" dirty="0">
                <a:solidFill>
                  <a:prstClr val="black"/>
                </a:solidFill>
              </a:rPr>
              <a:t>('***')</a:t>
            </a:r>
          </a:p>
          <a:p>
            <a:r>
              <a:rPr lang="en-US" altLang="ko-KR" sz="1100" dirty="0" smtClean="0">
                <a:solidFill>
                  <a:prstClr val="black"/>
                </a:solidFill>
              </a:rPr>
              <a:t>	print</a:t>
            </a:r>
            <a:r>
              <a:rPr lang="en-US" altLang="ko-KR" sz="1100" dirty="0">
                <a:solidFill>
                  <a:prstClr val="black"/>
                </a:solidFill>
              </a:rPr>
              <a:t>('True')</a:t>
            </a:r>
          </a:p>
          <a:p>
            <a:r>
              <a:rPr lang="en-US" altLang="ko-KR" sz="1100" dirty="0" smtClean="0">
                <a:solidFill>
                  <a:prstClr val="black"/>
                </a:solidFill>
              </a:rPr>
              <a:t>	print</a:t>
            </a:r>
            <a:r>
              <a:rPr lang="en-US" altLang="ko-KR" sz="1100" dirty="0">
                <a:solidFill>
                  <a:prstClr val="black"/>
                </a:solidFill>
              </a:rPr>
              <a:t>(‘***’)</a:t>
            </a:r>
            <a:endParaRPr lang="en-US" altLang="ko-KR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505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3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96216" y="1006255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>
                <a:solidFill>
                  <a:prstClr val="black"/>
                </a:solidFill>
              </a:rPr>
              <a:t>4. </a:t>
            </a:r>
            <a:r>
              <a:rPr lang="ko-KR" altLang="en-US" sz="1600">
                <a:solidFill>
                  <a:prstClr val="black"/>
                </a:solidFill>
              </a:rPr>
              <a:t>다음 요구사항에 따라 프로그램을 작성해보시오</a:t>
            </a:r>
            <a:r>
              <a:rPr lang="en-US" altLang="ko-KR" sz="1600">
                <a:solidFill>
                  <a:prstClr val="black"/>
                </a:solidFill>
              </a:rPr>
              <a:t>.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145590" y="1461719"/>
            <a:ext cx="4703818" cy="107119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>
                <a:solidFill>
                  <a:prstClr val="black"/>
                </a:solidFill>
              </a:rPr>
              <a:t>I </a:t>
            </a:r>
            <a:r>
              <a:rPr lang="ko-KR" altLang="en-US" sz="1100" dirty="0">
                <a:solidFill>
                  <a:prstClr val="black"/>
                </a:solidFill>
              </a:rPr>
              <a:t>요구사항 </a:t>
            </a:r>
            <a:r>
              <a:rPr lang="en-US" altLang="ko-KR" sz="1100" dirty="0">
                <a:solidFill>
                  <a:prstClr val="black"/>
                </a:solidFill>
              </a:rPr>
              <a:t>I</a:t>
            </a:r>
          </a:p>
          <a:p>
            <a:r>
              <a:rPr lang="en-US" altLang="ko-KR" sz="1100" dirty="0">
                <a:solidFill>
                  <a:prstClr val="black"/>
                </a:solidFill>
              </a:rPr>
              <a:t>IQ</a:t>
            </a:r>
            <a:r>
              <a:rPr lang="ko-KR" altLang="en-US" sz="1100" dirty="0">
                <a:solidFill>
                  <a:prstClr val="black"/>
                </a:solidFill>
              </a:rPr>
              <a:t>가 </a:t>
            </a:r>
            <a:r>
              <a:rPr lang="en-US" altLang="ko-KR" sz="1100" dirty="0">
                <a:solidFill>
                  <a:prstClr val="black"/>
                </a:solidFill>
              </a:rPr>
              <a:t>148 </a:t>
            </a:r>
            <a:r>
              <a:rPr lang="ko-KR" altLang="en-US" sz="1100" dirty="0">
                <a:solidFill>
                  <a:prstClr val="black"/>
                </a:solidFill>
              </a:rPr>
              <a:t>이상이면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 err="1">
                <a:solidFill>
                  <a:prstClr val="black"/>
                </a:solidFill>
              </a:rPr>
              <a:t>멘사</a:t>
            </a:r>
            <a:r>
              <a:rPr lang="en-US" altLang="ko-KR" sz="1100" dirty="0">
                <a:solidFill>
                  <a:prstClr val="black"/>
                </a:solidFill>
              </a:rPr>
              <a:t>(Mensa)</a:t>
            </a:r>
            <a:r>
              <a:rPr lang="ko-KR" altLang="en-US" sz="1100" dirty="0">
                <a:solidFill>
                  <a:prstClr val="black"/>
                </a:solidFill>
              </a:rPr>
              <a:t>에 가입할 수 있다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</a:p>
          <a:p>
            <a:r>
              <a:rPr lang="en-US" altLang="ko-KR" sz="1100" dirty="0">
                <a:solidFill>
                  <a:prstClr val="black"/>
                </a:solidFill>
              </a:rPr>
              <a:t>IQ</a:t>
            </a:r>
            <a:r>
              <a:rPr lang="ko-KR" altLang="en-US" sz="1100" dirty="0">
                <a:solidFill>
                  <a:prstClr val="black"/>
                </a:solidFill>
              </a:rPr>
              <a:t>를 입력하여 </a:t>
            </a:r>
            <a:r>
              <a:rPr lang="ko-KR" altLang="en-US" sz="1100" dirty="0" err="1">
                <a:solidFill>
                  <a:prstClr val="black"/>
                </a:solidFill>
              </a:rPr>
              <a:t>멘사</a:t>
            </a:r>
            <a:r>
              <a:rPr lang="ko-KR" altLang="en-US" sz="1100" dirty="0">
                <a:solidFill>
                  <a:prstClr val="black"/>
                </a:solidFill>
              </a:rPr>
              <a:t> 가입 여부를 판단하는 프로그램을 작성해보자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</a:p>
          <a:p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I </a:t>
            </a:r>
            <a:r>
              <a:rPr lang="ko-KR" altLang="en-US" sz="1100" dirty="0">
                <a:solidFill>
                  <a:prstClr val="black"/>
                </a:solidFill>
              </a:rPr>
              <a:t>문제 해결 알고리즘 </a:t>
            </a:r>
            <a:r>
              <a:rPr lang="en-US" altLang="ko-KR" sz="1100" dirty="0">
                <a:solidFill>
                  <a:prstClr val="black"/>
                </a:solidFill>
              </a:rPr>
              <a:t>I</a:t>
            </a:r>
          </a:p>
          <a:p>
            <a:r>
              <a:rPr lang="en-US" altLang="ko-KR" sz="1100" dirty="0">
                <a:solidFill>
                  <a:prstClr val="black"/>
                </a:solidFill>
              </a:rPr>
              <a:t>if </a:t>
            </a:r>
            <a:r>
              <a:rPr lang="en-US" altLang="ko-KR" sz="1100" dirty="0" err="1">
                <a:solidFill>
                  <a:prstClr val="black"/>
                </a:solidFill>
              </a:rPr>
              <a:t>iq</a:t>
            </a:r>
            <a:r>
              <a:rPr lang="en-US" altLang="ko-KR" sz="1100" dirty="0">
                <a:solidFill>
                  <a:prstClr val="black"/>
                </a:solidFill>
              </a:rPr>
              <a:t> &gt;= 148 </a:t>
            </a:r>
            <a:r>
              <a:rPr lang="ko-KR" altLang="en-US" sz="1100" dirty="0">
                <a:solidFill>
                  <a:prstClr val="black"/>
                </a:solidFill>
              </a:rPr>
              <a:t>→ </a:t>
            </a:r>
            <a:r>
              <a:rPr lang="ko-KR" altLang="en-US" sz="1100" dirty="0" err="1">
                <a:solidFill>
                  <a:prstClr val="black"/>
                </a:solidFill>
              </a:rPr>
              <a:t>멘사에</a:t>
            </a:r>
            <a:r>
              <a:rPr lang="ko-KR" altLang="en-US" sz="1100" dirty="0">
                <a:solidFill>
                  <a:prstClr val="black"/>
                </a:solidFill>
              </a:rPr>
              <a:t> 가입할 수 있습니다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  <a:endParaRPr lang="en-US" altLang="ko-KR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0561" y="2780928"/>
            <a:ext cx="3059832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iq =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int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input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"press your IQ please"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))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if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(iq &gt;=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148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):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print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"</a:t>
            </a:r>
            <a:r>
              <a:rPr kumimoji="1" lang="ko-K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멘사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가입 가능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"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)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else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: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print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"</a:t>
            </a:r>
            <a:r>
              <a:rPr kumimoji="1" lang="ko-K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멘사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가입 불가능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"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)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7638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4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solidFill>
                  <a:prstClr val="black"/>
                </a:solidFill>
              </a:rPr>
              <a:t>5. </a:t>
            </a:r>
            <a:r>
              <a:rPr lang="ko-KR" altLang="en-US" sz="1600" dirty="0">
                <a:solidFill>
                  <a:prstClr val="black"/>
                </a:solidFill>
              </a:rPr>
              <a:t>다음 요구사항에 따라 프로그램을 </a:t>
            </a:r>
            <a:r>
              <a:rPr lang="ko-KR" altLang="en-US" sz="1600" dirty="0" err="1">
                <a:solidFill>
                  <a:prstClr val="black"/>
                </a:solidFill>
              </a:rPr>
              <a:t>작성해보시오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642657" y="1399443"/>
            <a:ext cx="4046488" cy="12485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>
                <a:solidFill>
                  <a:prstClr val="black"/>
                </a:solidFill>
              </a:rPr>
              <a:t>I </a:t>
            </a:r>
            <a:r>
              <a:rPr lang="ko-KR" altLang="en-US" sz="1100">
                <a:solidFill>
                  <a:prstClr val="black"/>
                </a:solidFill>
              </a:rPr>
              <a:t>요구사항 </a:t>
            </a:r>
            <a:r>
              <a:rPr lang="en-US" altLang="ko-KR" sz="1100">
                <a:solidFill>
                  <a:prstClr val="black"/>
                </a:solidFill>
              </a:rPr>
              <a:t>I</a:t>
            </a:r>
          </a:p>
          <a:p>
            <a:r>
              <a:rPr lang="ko-KR" altLang="en-US" sz="1100">
                <a:solidFill>
                  <a:prstClr val="black"/>
                </a:solidFill>
              </a:rPr>
              <a:t>한 회사의 인턴들이 정규직 전환 시험을 쳤다</a:t>
            </a:r>
            <a:r>
              <a:rPr lang="en-US" altLang="ko-KR" sz="1100">
                <a:solidFill>
                  <a:prstClr val="black"/>
                </a:solidFill>
              </a:rPr>
              <a:t>.</a:t>
            </a:r>
          </a:p>
          <a:p>
            <a:r>
              <a:rPr lang="en-US" altLang="ko-KR" sz="1100">
                <a:solidFill>
                  <a:prstClr val="black"/>
                </a:solidFill>
              </a:rPr>
              <a:t>85</a:t>
            </a:r>
            <a:r>
              <a:rPr lang="ko-KR" altLang="en-US" sz="1100">
                <a:solidFill>
                  <a:prstClr val="black"/>
                </a:solidFill>
              </a:rPr>
              <a:t>점 이상이면 정규직을 전환된다</a:t>
            </a:r>
            <a:r>
              <a:rPr lang="en-US" altLang="ko-KR" sz="1100">
                <a:solidFill>
                  <a:prstClr val="black"/>
                </a:solidFill>
              </a:rPr>
              <a:t>.</a:t>
            </a:r>
          </a:p>
          <a:p>
            <a:r>
              <a:rPr lang="ko-KR" altLang="en-US" sz="1100">
                <a:solidFill>
                  <a:prstClr val="black"/>
                </a:solidFill>
              </a:rPr>
              <a:t>정규직 전환 여부를 판정하는 프로그램을 작성해보자</a:t>
            </a:r>
            <a:r>
              <a:rPr lang="en-US" altLang="ko-KR" sz="1100">
                <a:solidFill>
                  <a:prstClr val="black"/>
                </a:solidFill>
              </a:rPr>
              <a:t>.</a:t>
            </a:r>
          </a:p>
          <a:p>
            <a:endParaRPr lang="en-US" altLang="ko-KR" sz="1100">
              <a:solidFill>
                <a:prstClr val="black"/>
              </a:solidFill>
            </a:endParaRPr>
          </a:p>
          <a:p>
            <a:r>
              <a:rPr lang="en-US" altLang="ko-KR" sz="1100">
                <a:solidFill>
                  <a:prstClr val="black"/>
                </a:solidFill>
              </a:rPr>
              <a:t>I </a:t>
            </a:r>
            <a:r>
              <a:rPr lang="ko-KR" altLang="en-US" sz="1100">
                <a:solidFill>
                  <a:prstClr val="black"/>
                </a:solidFill>
              </a:rPr>
              <a:t>문제 해결 알고리즘 </a:t>
            </a:r>
            <a:r>
              <a:rPr lang="en-US" altLang="ko-KR" sz="1100">
                <a:solidFill>
                  <a:prstClr val="black"/>
                </a:solidFill>
              </a:rPr>
              <a:t>I</a:t>
            </a:r>
          </a:p>
          <a:p>
            <a:r>
              <a:rPr lang="en-US" altLang="ko-KR" sz="1100">
                <a:solidFill>
                  <a:prstClr val="black"/>
                </a:solidFill>
              </a:rPr>
              <a:t>if score &gt;= 85 </a:t>
            </a:r>
            <a:r>
              <a:rPr lang="ko-KR" altLang="en-US" sz="1100">
                <a:solidFill>
                  <a:prstClr val="black"/>
                </a:solidFill>
              </a:rPr>
              <a:t>→ 정규직 전환 가능</a:t>
            </a:r>
            <a:endParaRPr lang="en-US" altLang="ko-KR" sz="11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43608" y="3140968"/>
            <a:ext cx="5038682" cy="10618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score =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int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input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"press your exam score please"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))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if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score &gt;=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85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: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print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"</a:t>
            </a:r>
            <a:r>
              <a:rPr kumimoji="1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멘사 가입 가능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"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)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else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: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print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"</a:t>
            </a:r>
            <a:r>
              <a:rPr kumimoji="1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멘사 가입 불가능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"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)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6048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5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solidFill>
                  <a:prstClr val="black"/>
                </a:solidFill>
              </a:rPr>
              <a:t>6. </a:t>
            </a:r>
            <a:r>
              <a:rPr lang="ko-KR" altLang="en-US" sz="1600" dirty="0">
                <a:solidFill>
                  <a:prstClr val="black"/>
                </a:solidFill>
              </a:rPr>
              <a:t>다음 요구사항에 따라 프로그램을 </a:t>
            </a:r>
            <a:r>
              <a:rPr lang="ko-KR" altLang="en-US" sz="1600" dirty="0" smtClean="0">
                <a:solidFill>
                  <a:prstClr val="black"/>
                </a:solidFill>
              </a:rPr>
              <a:t>작성 해 보시오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00" dirty="0">
              <a:solidFill>
                <a:prstClr val="black"/>
              </a:solidFill>
            </a:endParaRPr>
          </a:p>
          <a:p>
            <a:pPr algn="l"/>
            <a:endParaRPr lang="en-US" altLang="ko-KR" sz="100" dirty="0">
              <a:solidFill>
                <a:prstClr val="black"/>
              </a:solidFill>
            </a:endParaRPr>
          </a:p>
          <a:p>
            <a:pPr algn="l"/>
            <a:r>
              <a:rPr lang="en-US" altLang="ko-KR" sz="1600" dirty="0">
                <a:solidFill>
                  <a:prstClr val="black"/>
                </a:solidFill>
              </a:rPr>
              <a:t>7. </a:t>
            </a:r>
            <a:r>
              <a:rPr lang="ko-KR" altLang="en-US" sz="1600" dirty="0">
                <a:solidFill>
                  <a:prstClr val="black"/>
                </a:solidFill>
              </a:rPr>
              <a:t>다음 요구사항에 따라 프로그램을 </a:t>
            </a:r>
            <a:r>
              <a:rPr lang="ko-KR" altLang="en-US" sz="1600" dirty="0" smtClean="0">
                <a:solidFill>
                  <a:prstClr val="black"/>
                </a:solidFill>
              </a:rPr>
              <a:t>작성 해 보시오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40740" y="1374895"/>
            <a:ext cx="4046488" cy="11316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>
                <a:solidFill>
                  <a:prstClr val="black"/>
                </a:solidFill>
              </a:rPr>
              <a:t>I </a:t>
            </a:r>
            <a:r>
              <a:rPr lang="ko-KR" altLang="en-US" sz="1100" dirty="0">
                <a:solidFill>
                  <a:prstClr val="black"/>
                </a:solidFill>
              </a:rPr>
              <a:t>요구사항 </a:t>
            </a:r>
            <a:r>
              <a:rPr lang="en-US" altLang="ko-KR" sz="1100" dirty="0">
                <a:solidFill>
                  <a:prstClr val="black"/>
                </a:solidFill>
              </a:rPr>
              <a:t>I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자동차의 휘발유가 </a:t>
            </a:r>
            <a:r>
              <a:rPr lang="en-US" altLang="ko-KR" sz="1100" dirty="0">
                <a:solidFill>
                  <a:prstClr val="black"/>
                </a:solidFill>
              </a:rPr>
              <a:t>10L</a:t>
            </a:r>
            <a:r>
              <a:rPr lang="ko-KR" altLang="en-US" sz="1100" dirty="0">
                <a:solidFill>
                  <a:prstClr val="black"/>
                </a:solidFill>
              </a:rPr>
              <a:t>보다 적으면</a:t>
            </a:r>
            <a:r>
              <a:rPr lang="en-US" altLang="ko-KR" sz="1100" dirty="0">
                <a:solidFill>
                  <a:prstClr val="black"/>
                </a:solidFill>
              </a:rPr>
              <a:t>,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휘발유를 더 넣으라는 알림이 뜨는 프로그램을 작성해보자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</a:p>
          <a:p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I </a:t>
            </a:r>
            <a:r>
              <a:rPr lang="ko-KR" altLang="en-US" sz="1100" dirty="0">
                <a:solidFill>
                  <a:prstClr val="black"/>
                </a:solidFill>
              </a:rPr>
              <a:t>문제 해결 알고리즘 </a:t>
            </a:r>
            <a:r>
              <a:rPr lang="en-US" altLang="ko-KR" sz="1100" dirty="0">
                <a:solidFill>
                  <a:prstClr val="black"/>
                </a:solidFill>
              </a:rPr>
              <a:t>I</a:t>
            </a:r>
          </a:p>
          <a:p>
            <a:r>
              <a:rPr lang="en-US" altLang="ko-KR" sz="1100" dirty="0">
                <a:solidFill>
                  <a:prstClr val="black"/>
                </a:solidFill>
              </a:rPr>
              <a:t>if </a:t>
            </a:r>
            <a:r>
              <a:rPr lang="ko-KR" altLang="en-US" sz="1100" dirty="0">
                <a:solidFill>
                  <a:prstClr val="black"/>
                </a:solidFill>
              </a:rPr>
              <a:t>현재 휘발유량 </a:t>
            </a:r>
            <a:r>
              <a:rPr lang="en-US" altLang="ko-KR" sz="1100" dirty="0">
                <a:solidFill>
                  <a:prstClr val="black"/>
                </a:solidFill>
              </a:rPr>
              <a:t>&lt; 10L </a:t>
            </a:r>
            <a:r>
              <a:rPr lang="ko-KR" altLang="en-US" sz="1100" dirty="0">
                <a:solidFill>
                  <a:prstClr val="black"/>
                </a:solidFill>
              </a:rPr>
              <a:t>→ 휘발유 공급</a:t>
            </a:r>
            <a:endParaRPr lang="en-US" altLang="ko-KR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440740" y="4009008"/>
            <a:ext cx="5332468" cy="107119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>
                <a:solidFill>
                  <a:prstClr val="black"/>
                </a:solidFill>
              </a:rPr>
              <a:t>I </a:t>
            </a:r>
            <a:r>
              <a:rPr lang="ko-KR" altLang="en-US" sz="1100" dirty="0">
                <a:solidFill>
                  <a:prstClr val="black"/>
                </a:solidFill>
              </a:rPr>
              <a:t>요구사항 </a:t>
            </a:r>
            <a:r>
              <a:rPr lang="en-US" altLang="ko-KR" sz="1100" dirty="0">
                <a:solidFill>
                  <a:prstClr val="black"/>
                </a:solidFill>
              </a:rPr>
              <a:t>I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졸업 이수 학점은 </a:t>
            </a:r>
            <a:r>
              <a:rPr lang="en-US" altLang="ko-KR" sz="1100" dirty="0">
                <a:solidFill>
                  <a:prstClr val="black"/>
                </a:solidFill>
              </a:rPr>
              <a:t>140</a:t>
            </a:r>
            <a:r>
              <a:rPr lang="ko-KR" altLang="en-US" sz="1100" dirty="0">
                <a:solidFill>
                  <a:prstClr val="black"/>
                </a:solidFill>
              </a:rPr>
              <a:t>학점이다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현재까지 이수한 학점으로 졸업할 수 있는지 판단하는 프로그램을 작성해보자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</a:p>
          <a:p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I </a:t>
            </a:r>
            <a:r>
              <a:rPr lang="ko-KR" altLang="en-US" sz="1100" dirty="0">
                <a:solidFill>
                  <a:prstClr val="black"/>
                </a:solidFill>
              </a:rPr>
              <a:t>문제 해결 알고리즘 </a:t>
            </a:r>
            <a:r>
              <a:rPr lang="en-US" altLang="ko-KR" sz="1100" dirty="0">
                <a:solidFill>
                  <a:prstClr val="black"/>
                </a:solidFill>
              </a:rPr>
              <a:t>I</a:t>
            </a:r>
          </a:p>
          <a:p>
            <a:r>
              <a:rPr lang="en-US" altLang="ko-KR" sz="1100" dirty="0">
                <a:solidFill>
                  <a:prstClr val="black"/>
                </a:solidFill>
              </a:rPr>
              <a:t>if </a:t>
            </a:r>
            <a:r>
              <a:rPr lang="ko-KR" altLang="en-US" sz="1100" dirty="0">
                <a:solidFill>
                  <a:prstClr val="black"/>
                </a:solidFill>
              </a:rPr>
              <a:t>현재 이수 학점 </a:t>
            </a:r>
            <a:r>
              <a:rPr lang="en-US" altLang="ko-KR" sz="1100" dirty="0">
                <a:solidFill>
                  <a:prstClr val="black"/>
                </a:solidFill>
              </a:rPr>
              <a:t>&gt;= 140 </a:t>
            </a:r>
            <a:r>
              <a:rPr lang="ko-KR" altLang="en-US" sz="1100" dirty="0">
                <a:solidFill>
                  <a:prstClr val="black"/>
                </a:solidFill>
              </a:rPr>
              <a:t>→ 졸업 가능</a:t>
            </a:r>
            <a:endParaRPr lang="en-US" altLang="ko-KR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40740" y="2564904"/>
            <a:ext cx="3419872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amount =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int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input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"press amount of gasoline in a your car  please"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))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if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amount &lt;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10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: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print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"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휘발유 공급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: 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휘발유를 더 넣어주세요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"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)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else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: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print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"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아직 휘발유가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10L 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이상 있습니다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."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)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44678" y="5301208"/>
            <a:ext cx="2987824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amount =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int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input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"press amount of your Completed credit please : "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))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if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amount &gt;=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140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: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print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"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졸업 가능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"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)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else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: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print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"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졸업 불가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"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)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469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6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solidFill>
                  <a:prstClr val="black"/>
                </a:solidFill>
              </a:rPr>
              <a:t>8. </a:t>
            </a:r>
            <a:r>
              <a:rPr lang="ko-KR" altLang="en-US" sz="1600" dirty="0">
                <a:solidFill>
                  <a:prstClr val="black"/>
                </a:solidFill>
              </a:rPr>
              <a:t>다음 요구사항에 따라 프로그램을 </a:t>
            </a:r>
            <a:r>
              <a:rPr lang="ko-KR" altLang="en-US" sz="1600" dirty="0" smtClean="0">
                <a:solidFill>
                  <a:prstClr val="black"/>
                </a:solidFill>
              </a:rPr>
              <a:t>작성 해보시오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440739" y="1399443"/>
            <a:ext cx="5703943" cy="13342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>
                <a:solidFill>
                  <a:prstClr val="black"/>
                </a:solidFill>
              </a:rPr>
              <a:t>I </a:t>
            </a:r>
            <a:r>
              <a:rPr lang="ko-KR" altLang="en-US" sz="1100">
                <a:solidFill>
                  <a:prstClr val="black"/>
                </a:solidFill>
              </a:rPr>
              <a:t>요구사항 </a:t>
            </a:r>
            <a:r>
              <a:rPr lang="en-US" altLang="ko-KR" sz="1100">
                <a:solidFill>
                  <a:prstClr val="black"/>
                </a:solidFill>
              </a:rPr>
              <a:t>I</a:t>
            </a:r>
          </a:p>
          <a:p>
            <a:r>
              <a:rPr lang="ko-KR" altLang="en-US" sz="1100">
                <a:solidFill>
                  <a:prstClr val="black"/>
                </a:solidFill>
              </a:rPr>
              <a:t>카드로 버스요금을 계산하면 </a:t>
            </a:r>
            <a:r>
              <a:rPr lang="en-US" altLang="ko-KR" sz="1100">
                <a:solidFill>
                  <a:prstClr val="black"/>
                </a:solidFill>
              </a:rPr>
              <a:t>1,200</a:t>
            </a:r>
            <a:r>
              <a:rPr lang="ko-KR" altLang="en-US" sz="1100">
                <a:solidFill>
                  <a:prstClr val="black"/>
                </a:solidFill>
              </a:rPr>
              <a:t>원이다</a:t>
            </a:r>
            <a:r>
              <a:rPr lang="en-US" altLang="ko-KR" sz="1100">
                <a:solidFill>
                  <a:prstClr val="black"/>
                </a:solidFill>
              </a:rPr>
              <a:t>. </a:t>
            </a:r>
            <a:r>
              <a:rPr lang="ko-KR" altLang="en-US" sz="1100">
                <a:solidFill>
                  <a:prstClr val="black"/>
                </a:solidFill>
              </a:rPr>
              <a:t>만약 카드 안에 최소 </a:t>
            </a:r>
            <a:r>
              <a:rPr lang="en-US" altLang="ko-KR" sz="1100">
                <a:solidFill>
                  <a:prstClr val="black"/>
                </a:solidFill>
              </a:rPr>
              <a:t>1,200</a:t>
            </a:r>
            <a:r>
              <a:rPr lang="ko-KR" altLang="en-US" sz="1100">
                <a:solidFill>
                  <a:prstClr val="black"/>
                </a:solidFill>
              </a:rPr>
              <a:t>원이 없다면 계산</a:t>
            </a:r>
          </a:p>
          <a:p>
            <a:r>
              <a:rPr lang="ko-KR" altLang="en-US" sz="1100">
                <a:solidFill>
                  <a:prstClr val="black"/>
                </a:solidFill>
              </a:rPr>
              <a:t>이 되지 않는다</a:t>
            </a:r>
            <a:r>
              <a:rPr lang="en-US" altLang="ko-KR" sz="1100">
                <a:solidFill>
                  <a:prstClr val="black"/>
                </a:solidFill>
              </a:rPr>
              <a:t>. </a:t>
            </a:r>
            <a:r>
              <a:rPr lang="ko-KR" altLang="en-US" sz="1100">
                <a:solidFill>
                  <a:prstClr val="black"/>
                </a:solidFill>
              </a:rPr>
              <a:t>카드의 잔액을 확인하고 버스를 탑승할 수 있는지 없는지 여부를 결정</a:t>
            </a:r>
          </a:p>
          <a:p>
            <a:r>
              <a:rPr lang="ko-KR" altLang="en-US" sz="1100">
                <a:solidFill>
                  <a:prstClr val="black"/>
                </a:solidFill>
              </a:rPr>
              <a:t>하는 프로그램을 작성해보자</a:t>
            </a:r>
            <a:r>
              <a:rPr lang="en-US" altLang="ko-KR" sz="1100">
                <a:solidFill>
                  <a:prstClr val="black"/>
                </a:solidFill>
              </a:rPr>
              <a:t>.</a:t>
            </a:r>
          </a:p>
          <a:p>
            <a:endParaRPr lang="en-US" altLang="ko-KR" sz="1100">
              <a:solidFill>
                <a:prstClr val="black"/>
              </a:solidFill>
            </a:endParaRPr>
          </a:p>
          <a:p>
            <a:r>
              <a:rPr lang="en-US" altLang="ko-KR" sz="1100">
                <a:solidFill>
                  <a:prstClr val="black"/>
                </a:solidFill>
              </a:rPr>
              <a:t>I </a:t>
            </a:r>
            <a:r>
              <a:rPr lang="ko-KR" altLang="en-US" sz="1100">
                <a:solidFill>
                  <a:prstClr val="black"/>
                </a:solidFill>
              </a:rPr>
              <a:t>문제 해결 알고리즘 </a:t>
            </a:r>
            <a:r>
              <a:rPr lang="en-US" altLang="ko-KR" sz="1100">
                <a:solidFill>
                  <a:prstClr val="black"/>
                </a:solidFill>
              </a:rPr>
              <a:t>I</a:t>
            </a:r>
          </a:p>
          <a:p>
            <a:r>
              <a:rPr lang="en-US" altLang="ko-KR" sz="1100">
                <a:solidFill>
                  <a:prstClr val="black"/>
                </a:solidFill>
              </a:rPr>
              <a:t>if </a:t>
            </a:r>
            <a:r>
              <a:rPr lang="ko-KR" altLang="en-US" sz="1100">
                <a:solidFill>
                  <a:prstClr val="black"/>
                </a:solidFill>
              </a:rPr>
              <a:t>현재 잔액 </a:t>
            </a:r>
            <a:r>
              <a:rPr lang="en-US" altLang="ko-KR" sz="1100">
                <a:solidFill>
                  <a:prstClr val="black"/>
                </a:solidFill>
              </a:rPr>
              <a:t>&gt; 1200 </a:t>
            </a:r>
            <a:r>
              <a:rPr lang="ko-KR" altLang="en-US" sz="1100">
                <a:solidFill>
                  <a:prstClr val="black"/>
                </a:solidFill>
              </a:rPr>
              <a:t>→ 버스 탑승 가능</a:t>
            </a:r>
            <a:endParaRPr lang="en-US" altLang="ko-KR" sz="11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40739" y="3140968"/>
            <a:ext cx="2411760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amount =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int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input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"press amount of your money please : "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))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if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amount &gt;=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1200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: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print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"</a:t>
            </a:r>
            <a:r>
              <a:rPr kumimoji="1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버스 탑승 가능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"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)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else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: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print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"</a:t>
            </a:r>
            <a:r>
              <a:rPr kumimoji="1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버스 탑승 불가능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"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)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84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7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solidFill>
                  <a:prstClr val="black"/>
                </a:solidFill>
              </a:rPr>
              <a:t>9. </a:t>
            </a:r>
            <a:r>
              <a:rPr lang="ko-KR" altLang="en-US" sz="1600" dirty="0">
                <a:solidFill>
                  <a:prstClr val="black"/>
                </a:solidFill>
              </a:rPr>
              <a:t>다음 요구사항에 따라 프로그램을 </a:t>
            </a:r>
            <a:r>
              <a:rPr lang="ko-KR" altLang="en-US" sz="1600" dirty="0" smtClean="0">
                <a:solidFill>
                  <a:prstClr val="black"/>
                </a:solidFill>
              </a:rPr>
              <a:t>작성 해보시오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40739" y="1428211"/>
            <a:ext cx="5703942" cy="1123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>
                <a:solidFill>
                  <a:prstClr val="black"/>
                </a:solidFill>
              </a:rPr>
              <a:t>I </a:t>
            </a:r>
            <a:r>
              <a:rPr lang="ko-KR" altLang="en-US" sz="1100" dirty="0">
                <a:solidFill>
                  <a:prstClr val="black"/>
                </a:solidFill>
              </a:rPr>
              <a:t>요구사항 </a:t>
            </a:r>
            <a:r>
              <a:rPr lang="en-US" altLang="ko-KR" sz="1100" dirty="0">
                <a:solidFill>
                  <a:prstClr val="black"/>
                </a:solidFill>
              </a:rPr>
              <a:t>I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강의 폭이 </a:t>
            </a:r>
            <a:r>
              <a:rPr lang="en-US" altLang="ko-KR" sz="1100" dirty="0">
                <a:solidFill>
                  <a:prstClr val="black"/>
                </a:solidFill>
              </a:rPr>
              <a:t>30km</a:t>
            </a:r>
            <a:r>
              <a:rPr lang="ko-KR" altLang="en-US" sz="1100" dirty="0">
                <a:solidFill>
                  <a:prstClr val="black"/>
                </a:solidFill>
              </a:rPr>
              <a:t>가 넘으면 배로 건널 수 없다</a:t>
            </a:r>
            <a:r>
              <a:rPr lang="en-US" altLang="ko-KR" sz="1100" dirty="0">
                <a:solidFill>
                  <a:prstClr val="black"/>
                </a:solidFill>
              </a:rPr>
              <a:t>. </a:t>
            </a:r>
            <a:r>
              <a:rPr lang="ko-KR" altLang="en-US" sz="1100" dirty="0">
                <a:solidFill>
                  <a:prstClr val="black"/>
                </a:solidFill>
              </a:rPr>
              <a:t>강을 건널 수 있는지 없는지 여부를 결정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하는 프로그램을 작성해보자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</a:p>
          <a:p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I </a:t>
            </a:r>
            <a:r>
              <a:rPr lang="ko-KR" altLang="en-US" sz="1100" dirty="0">
                <a:solidFill>
                  <a:prstClr val="black"/>
                </a:solidFill>
              </a:rPr>
              <a:t>문제 해결 알고리즘 </a:t>
            </a:r>
            <a:r>
              <a:rPr lang="en-US" altLang="ko-KR" sz="1100" dirty="0">
                <a:solidFill>
                  <a:prstClr val="black"/>
                </a:solidFill>
              </a:rPr>
              <a:t>I</a:t>
            </a:r>
          </a:p>
          <a:p>
            <a:r>
              <a:rPr lang="en-US" altLang="ko-KR" sz="1100" dirty="0">
                <a:solidFill>
                  <a:prstClr val="black"/>
                </a:solidFill>
              </a:rPr>
              <a:t>if </a:t>
            </a:r>
            <a:r>
              <a:rPr lang="ko-KR" altLang="en-US" sz="1100" dirty="0">
                <a:solidFill>
                  <a:prstClr val="black"/>
                </a:solidFill>
              </a:rPr>
              <a:t>강의 폭 </a:t>
            </a:r>
            <a:r>
              <a:rPr lang="en-US" altLang="ko-KR" sz="1100" dirty="0">
                <a:solidFill>
                  <a:prstClr val="black"/>
                </a:solidFill>
              </a:rPr>
              <a:t>&gt; 30 </a:t>
            </a:r>
            <a:r>
              <a:rPr lang="ko-KR" altLang="en-US" sz="1100" dirty="0">
                <a:solidFill>
                  <a:prstClr val="black"/>
                </a:solidFill>
              </a:rPr>
              <a:t>→ 강을 건널 수 없다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  <a:endParaRPr lang="en-US" altLang="ko-KR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14098" y="2996952"/>
            <a:ext cx="2411760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width =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int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input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"press width of river please : "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))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if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width &gt;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30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: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print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"</a:t>
            </a:r>
            <a:r>
              <a:rPr kumimoji="1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강을 건널 수 없다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."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)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else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: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print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"</a:t>
            </a:r>
            <a:r>
              <a:rPr kumimoji="1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강을 건널 수 있다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."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)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4689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8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solidFill>
                  <a:prstClr val="black"/>
                </a:solidFill>
              </a:rPr>
              <a:t>10. </a:t>
            </a:r>
            <a:r>
              <a:rPr lang="ko-KR" altLang="en-US" sz="1600" dirty="0">
                <a:solidFill>
                  <a:prstClr val="black"/>
                </a:solidFill>
              </a:rPr>
              <a:t>다음 요구사항에 따라 프로그램을 </a:t>
            </a:r>
            <a:r>
              <a:rPr lang="ko-KR" altLang="en-US" sz="1600" dirty="0" smtClean="0">
                <a:solidFill>
                  <a:prstClr val="black"/>
                </a:solidFill>
              </a:rPr>
              <a:t>작성 해보시오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440739" y="1449376"/>
            <a:ext cx="5703942" cy="107119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>
                <a:solidFill>
                  <a:prstClr val="black"/>
                </a:solidFill>
              </a:rPr>
              <a:t>I </a:t>
            </a:r>
            <a:r>
              <a:rPr lang="ko-KR" altLang="en-US" sz="1100">
                <a:solidFill>
                  <a:prstClr val="black"/>
                </a:solidFill>
              </a:rPr>
              <a:t>요구사항 </a:t>
            </a:r>
            <a:r>
              <a:rPr lang="en-US" altLang="ko-KR" sz="1100">
                <a:solidFill>
                  <a:prstClr val="black"/>
                </a:solidFill>
              </a:rPr>
              <a:t>I</a:t>
            </a:r>
          </a:p>
          <a:p>
            <a:r>
              <a:rPr lang="ko-KR" altLang="en-US" sz="1100">
                <a:solidFill>
                  <a:prstClr val="black"/>
                </a:solidFill>
              </a:rPr>
              <a:t>에어컨 적정 온도는 </a:t>
            </a:r>
            <a:r>
              <a:rPr lang="en-US" altLang="ko-KR" sz="1100">
                <a:solidFill>
                  <a:prstClr val="black"/>
                </a:solidFill>
              </a:rPr>
              <a:t>23</a:t>
            </a:r>
            <a:r>
              <a:rPr lang="ko-KR" altLang="en-US" sz="1100">
                <a:solidFill>
                  <a:prstClr val="black"/>
                </a:solidFill>
              </a:rPr>
              <a:t>℃ 초과이다</a:t>
            </a:r>
            <a:r>
              <a:rPr lang="en-US" altLang="ko-KR" sz="1100">
                <a:solidFill>
                  <a:prstClr val="black"/>
                </a:solidFill>
              </a:rPr>
              <a:t>. </a:t>
            </a:r>
            <a:r>
              <a:rPr lang="ko-KR" altLang="en-US" sz="1100">
                <a:solidFill>
                  <a:prstClr val="black"/>
                </a:solidFill>
              </a:rPr>
              <a:t>현재 에어컨 온도를 입력받아</a:t>
            </a:r>
            <a:r>
              <a:rPr lang="en-US" altLang="ko-KR" sz="1100">
                <a:solidFill>
                  <a:prstClr val="black"/>
                </a:solidFill>
              </a:rPr>
              <a:t>, </a:t>
            </a:r>
            <a:r>
              <a:rPr lang="ko-KR" altLang="en-US" sz="1100">
                <a:solidFill>
                  <a:prstClr val="black"/>
                </a:solidFill>
              </a:rPr>
              <a:t>적정 온도인지 판단</a:t>
            </a:r>
          </a:p>
          <a:p>
            <a:r>
              <a:rPr lang="ko-KR" altLang="en-US" sz="1100">
                <a:solidFill>
                  <a:prstClr val="black"/>
                </a:solidFill>
              </a:rPr>
              <a:t>하는 프로그램을 작성해보자</a:t>
            </a:r>
            <a:r>
              <a:rPr lang="en-US" altLang="ko-KR" sz="1100">
                <a:solidFill>
                  <a:prstClr val="black"/>
                </a:solidFill>
              </a:rPr>
              <a:t>.</a:t>
            </a:r>
          </a:p>
          <a:p>
            <a:endParaRPr lang="en-US" altLang="ko-KR" sz="1100">
              <a:solidFill>
                <a:prstClr val="black"/>
              </a:solidFill>
            </a:endParaRPr>
          </a:p>
          <a:p>
            <a:r>
              <a:rPr lang="en-US" altLang="ko-KR" sz="1100">
                <a:solidFill>
                  <a:prstClr val="black"/>
                </a:solidFill>
              </a:rPr>
              <a:t>I </a:t>
            </a:r>
            <a:r>
              <a:rPr lang="ko-KR" altLang="en-US" sz="1100">
                <a:solidFill>
                  <a:prstClr val="black"/>
                </a:solidFill>
              </a:rPr>
              <a:t>문제 해결 알고리즘 </a:t>
            </a:r>
            <a:r>
              <a:rPr lang="en-US" altLang="ko-KR" sz="1100">
                <a:solidFill>
                  <a:prstClr val="black"/>
                </a:solidFill>
              </a:rPr>
              <a:t>I</a:t>
            </a:r>
          </a:p>
          <a:p>
            <a:r>
              <a:rPr lang="en-US" altLang="ko-KR" sz="1100">
                <a:solidFill>
                  <a:prstClr val="black"/>
                </a:solidFill>
              </a:rPr>
              <a:t>if </a:t>
            </a:r>
            <a:r>
              <a:rPr lang="ko-KR" altLang="en-US" sz="1100">
                <a:solidFill>
                  <a:prstClr val="black"/>
                </a:solidFill>
              </a:rPr>
              <a:t>현재 에어컨 온도 </a:t>
            </a:r>
            <a:r>
              <a:rPr lang="en-US" altLang="ko-KR" sz="1100">
                <a:solidFill>
                  <a:prstClr val="black"/>
                </a:solidFill>
              </a:rPr>
              <a:t>&lt; 23 </a:t>
            </a:r>
            <a:r>
              <a:rPr lang="ko-KR" altLang="en-US" sz="1100">
                <a:solidFill>
                  <a:prstClr val="black"/>
                </a:solidFill>
              </a:rPr>
              <a:t>→ 적정 온도가 아니니</a:t>
            </a:r>
            <a:r>
              <a:rPr lang="en-US" altLang="ko-KR" sz="1100">
                <a:solidFill>
                  <a:prstClr val="black"/>
                </a:solidFill>
              </a:rPr>
              <a:t>, </a:t>
            </a:r>
            <a:r>
              <a:rPr lang="ko-KR" altLang="en-US" sz="1100">
                <a:solidFill>
                  <a:prstClr val="black"/>
                </a:solidFill>
              </a:rPr>
              <a:t>온도를 높여야 한다</a:t>
            </a:r>
            <a:r>
              <a:rPr lang="en-US" altLang="ko-KR" sz="1100">
                <a:solidFill>
                  <a:prstClr val="black"/>
                </a:solidFill>
              </a:rPr>
              <a:t>.</a:t>
            </a:r>
            <a:endParaRPr lang="en-US" altLang="ko-KR" sz="11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40738" y="2852892"/>
            <a:ext cx="5139373" cy="10618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temperature =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int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input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"press temperature of conditioner please : "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))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if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temperature &lt;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23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: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print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"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적정 온도가 아니니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, 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온도를 </a:t>
            </a:r>
            <a:r>
              <a:rPr kumimoji="1" lang="ko-K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높여야한다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."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)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else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: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    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print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"</a:t>
            </a:r>
            <a:r>
              <a:rPr kumimoji="1" 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적정 온도 입니다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."</a:t>
            </a:r>
            <a: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)</a:t>
            </a:r>
            <a:br>
              <a: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5802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500</Words>
  <Application>Microsoft Office PowerPoint</Application>
  <PresentationFormat>화면 슬라이드 쇼(4:3)</PresentationFormat>
  <Paragraphs>120</Paragraphs>
  <Slides>8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연습문제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연습문제</dc:title>
  <dc:creator>student</dc:creator>
  <cp:lastModifiedBy>student</cp:lastModifiedBy>
  <cp:revision>6</cp:revision>
  <dcterms:created xsi:type="dcterms:W3CDTF">2018-01-30T06:38:43Z</dcterms:created>
  <dcterms:modified xsi:type="dcterms:W3CDTF">2018-01-30T07:01:19Z</dcterms:modified>
</cp:coreProperties>
</file>