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64F0C-64D4-4F1D-9577-3103032DEAD0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93E73-F183-4D9B-965F-0EBA15D86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9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5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3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3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803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44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97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67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9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0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59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74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0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8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3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36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21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57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50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8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8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902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41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92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618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133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8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6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4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9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06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9ECD-E82F-4DB2-B5C0-B0C914A7DE97}" type="datetimeFigureOut">
              <a:rPr lang="ko-KR" altLang="en-US" smtClean="0"/>
              <a:t>2018-02-01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2255-2A22-4CE4-ADF5-9C6863500A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리스트퀴즈 및 개별실습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2] list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및 갱신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20475" y="511313"/>
            <a:ext cx="11833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3"/>
            <a:ext cx="7667625" cy="224608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endParaRPr lang="ko-KR" altLang="en-US" sz="1400" b="0" u="none" spc="-60" dirty="0">
              <a:solidFill>
                <a:srgbClr val="FF0000"/>
              </a:solidFill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prstClr val="black"/>
                </a:solidFill>
              </a:rPr>
              <a:t>프로그램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E11EA9-DA9D-4BAD-A107-C53AD6FE7E2D}"/>
              </a:ext>
            </a:extLst>
          </p:cNvPr>
          <p:cNvSpPr/>
          <p:nvPr/>
        </p:nvSpPr>
        <p:spPr>
          <a:xfrm>
            <a:off x="481480" y="153625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spell_re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spell_serve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v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spell_reserve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spell_re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spell_serve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spell_reserve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spell_reserve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o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spell_reserve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9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 tuple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비교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11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tuple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232913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문제 해결 알고리즘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테스트</a:t>
            </a:r>
            <a:endParaRPr lang="en-US" altLang="ko-KR" sz="1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200" y="1267025"/>
            <a:ext cx="6098876" cy="865603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>
                <a:solidFill>
                  <a:prstClr val="black"/>
                </a:solidFill>
              </a:rPr>
              <a:t>한 중학교에서는 평소 영어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수학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과학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사회 이 </a:t>
            </a:r>
            <a:r>
              <a:rPr lang="en-US" altLang="ko-KR" sz="1100">
                <a:solidFill>
                  <a:prstClr val="black"/>
                </a:solidFill>
              </a:rPr>
              <a:t>4</a:t>
            </a:r>
            <a:r>
              <a:rPr lang="ko-KR" altLang="en-US" sz="1100">
                <a:solidFill>
                  <a:prstClr val="black"/>
                </a:solidFill>
              </a:rPr>
              <a:t>가지 과목을 시험을 본다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하지만 올해에만 수학시험을 과제로 대체하기로 하였다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이때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수학 과목만 ‘과제’로 대체한 리스트를 출력하는 프로그램을 작성하라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단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원래 과목 목록은 변하지 않는다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200" y="2614980"/>
            <a:ext cx="6098876" cy="473277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>
                <a:solidFill>
                  <a:prstClr val="black"/>
                </a:solidFill>
              </a:rPr>
              <a:t>영어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수학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과학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사회의 과목을 </a:t>
            </a:r>
            <a:r>
              <a:rPr lang="en-US" altLang="ko-KR" sz="1100">
                <a:solidFill>
                  <a:prstClr val="black"/>
                </a:solidFill>
              </a:rPr>
              <a:t>tuple</a:t>
            </a:r>
            <a:r>
              <a:rPr lang="ko-KR" altLang="en-US" sz="1100">
                <a:solidFill>
                  <a:prstClr val="black"/>
                </a:solidFill>
              </a:rPr>
              <a:t>로 작성한다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200" y="4710471"/>
            <a:ext cx="6098876" cy="1155491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 dirty="0">
                <a:solidFill>
                  <a:prstClr val="black"/>
                </a:solidFill>
              </a:rPr>
              <a:t>&gt;&gt;&gt;</a:t>
            </a:r>
            <a:r>
              <a:rPr lang="en-US" altLang="ko-KR" sz="1100" dirty="0" err="1">
                <a:solidFill>
                  <a:prstClr val="black"/>
                </a:solidFill>
              </a:rPr>
              <a:t>thisyear_test</a:t>
            </a:r>
            <a:endParaRPr lang="en-US" altLang="ko-KR" sz="1100" dirty="0">
              <a:solidFill>
                <a:prstClr val="black"/>
              </a:solidFill>
            </a:endParaRPr>
          </a:p>
          <a:p>
            <a:pPr algn="just"/>
            <a:endParaRPr lang="en-US" altLang="ko-KR" sz="1100" dirty="0">
              <a:solidFill>
                <a:prstClr val="black"/>
              </a:solidFill>
            </a:endParaRPr>
          </a:p>
          <a:p>
            <a:pPr algn="just"/>
            <a:endParaRPr lang="en-US" altLang="ko-KR" sz="1100" dirty="0">
              <a:solidFill>
                <a:prstClr val="black"/>
              </a:solidFill>
            </a:endParaRPr>
          </a:p>
          <a:p>
            <a:pPr algn="just"/>
            <a:r>
              <a:rPr lang="en-US" altLang="ko-KR" sz="1100" dirty="0">
                <a:solidFill>
                  <a:prstClr val="black"/>
                </a:solidFill>
              </a:rPr>
              <a:t>&gt;&gt;&gt;test</a:t>
            </a:r>
          </a:p>
        </p:txBody>
      </p:sp>
    </p:spTree>
    <p:extLst>
      <p:ext uri="{BB962C8B-B14F-4D97-AF65-F5344CB8AC3E}">
        <p14:creationId xmlns:p14="http://schemas.microsoft.com/office/powerpoint/2010/main" val="410637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 tuple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형과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비교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tuple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55121" y="1079837"/>
            <a:ext cx="10515600" cy="5935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답안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55121" y="1366413"/>
            <a:ext cx="6098876" cy="1613140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568065-7EC0-474A-AA25-D1A6CEC0DF21}"/>
              </a:ext>
            </a:extLst>
          </p:cNvPr>
          <p:cNvSpPr/>
          <p:nvPr/>
        </p:nvSpPr>
        <p:spPr>
          <a:xfrm>
            <a:off x="349514" y="1366413"/>
            <a:ext cx="63184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test_subject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4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89CA78"/>
                </a:solidFill>
                <a:latin typeface="Consolas" panose="020B0609020204030204" pitchFamily="49" charset="0"/>
              </a:rPr>
              <a:t>영어</a:t>
            </a:r>
            <a:r>
              <a:rPr lang="en-US" altLang="ko-KR" sz="14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89CA78"/>
                </a:solidFill>
                <a:latin typeface="Consolas" panose="020B0609020204030204" pitchFamily="49" charset="0"/>
              </a:rPr>
              <a:t>수학</a:t>
            </a:r>
            <a:r>
              <a:rPr lang="en-US" altLang="ko-KR" sz="14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89CA78"/>
                </a:solidFill>
                <a:latin typeface="Consolas" panose="020B0609020204030204" pitchFamily="49" charset="0"/>
              </a:rPr>
              <a:t>과학</a:t>
            </a:r>
            <a:r>
              <a:rPr lang="en-US" altLang="ko-KR" sz="14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89CA78"/>
                </a:solidFill>
                <a:latin typeface="Consolas" panose="020B0609020204030204" pitchFamily="49" charset="0"/>
              </a:rPr>
              <a:t>사회</a:t>
            </a:r>
            <a:r>
              <a:rPr lang="en-US" altLang="ko-KR" sz="14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test_subject_list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400" dirty="0">
                <a:solidFill>
                  <a:srgbClr val="AAB1C0"/>
                </a:solidFill>
                <a:latin typeface="Consolas" panose="020B0609020204030204" pitchFamily="49" charset="0"/>
              </a:rPr>
              <a:t>()</a:t>
            </a:r>
            <a:endParaRPr lang="en-US" altLang="ko-KR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test_subject_list.</a:t>
            </a:r>
            <a:r>
              <a:rPr lang="en-US" altLang="ko-KR" sz="1400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AAB1C0"/>
                </a:solidFill>
                <a:latin typeface="Consolas" panose="020B0609020204030204" pitchFamily="49" charset="0"/>
              </a:rPr>
              <a:t>test_subject</a:t>
            </a:r>
            <a:r>
              <a:rPr lang="en-US" altLang="ko-KR" sz="14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AAB1C0"/>
                </a:solidFill>
                <a:latin typeface="Consolas" panose="020B0609020204030204" pitchFamily="49" charset="0"/>
              </a:rPr>
              <a:t>])</a:t>
            </a:r>
            <a:endParaRPr lang="en-US" altLang="ko-KR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test_subject_list.</a:t>
            </a:r>
            <a:r>
              <a:rPr lang="en-US" altLang="ko-KR" sz="1400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AAB1C0"/>
                </a:solidFill>
                <a:latin typeface="Consolas" panose="020B0609020204030204" pitchFamily="49" charset="0"/>
              </a:rPr>
              <a:t>test_subject</a:t>
            </a:r>
            <a:r>
              <a:rPr lang="en-US" altLang="ko-KR" sz="14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AAB1C0"/>
                </a:solidFill>
                <a:latin typeface="Consolas" panose="020B0609020204030204" pitchFamily="49" charset="0"/>
              </a:rPr>
              <a:t>])</a:t>
            </a:r>
            <a:endParaRPr lang="en-US" altLang="ko-KR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err="1">
                <a:solidFill>
                  <a:srgbClr val="BBBBBB"/>
                </a:solidFill>
                <a:latin typeface="Consolas" panose="020B0609020204030204" pitchFamily="49" charset="0"/>
              </a:rPr>
              <a:t>test_subject_list.</a:t>
            </a:r>
            <a:r>
              <a:rPr lang="en-US" altLang="ko-KR" sz="1400" dirty="0" err="1">
                <a:solidFill>
                  <a:srgbClr val="52ADF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AAB1C0"/>
                </a:solidFill>
                <a:latin typeface="Consolas" panose="020B0609020204030204" pitchFamily="49" charset="0"/>
              </a:rPr>
              <a:t>test_subject</a:t>
            </a:r>
            <a:r>
              <a:rPr lang="en-US" altLang="ko-KR" sz="14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D8985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AAB1C0"/>
                </a:solidFill>
                <a:latin typeface="Consolas" panose="020B0609020204030204" pitchFamily="49" charset="0"/>
              </a:rPr>
              <a:t>])</a:t>
            </a:r>
            <a:endParaRPr lang="en-US" altLang="ko-KR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AAB1C0"/>
                </a:solidFill>
                <a:latin typeface="Consolas" panose="020B0609020204030204" pitchFamily="49" charset="0"/>
              </a:rPr>
              <a:t>test_subject_list</a:t>
            </a:r>
            <a:r>
              <a:rPr lang="en-US" altLang="ko-KR" sz="14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sz="1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sz="14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sz="1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87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dictionary 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8.3. dictionary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38200" y="232913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문제 해결 알고리즘</a:t>
            </a: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>
                <a:solidFill>
                  <a:prstClr val="black"/>
                </a:solidFill>
              </a:rPr>
              <a:t>테스트</a:t>
            </a:r>
            <a:endParaRPr lang="en-US" altLang="ko-KR" sz="1400" dirty="0">
              <a:solidFill>
                <a:prstClr val="black"/>
              </a:solidFill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400" dirty="0">
                <a:solidFill>
                  <a:prstClr val="black"/>
                </a:solidFill>
              </a:rPr>
              <a:t>dictionary</a:t>
            </a:r>
            <a:r>
              <a:rPr lang="ko-KR" altLang="en-US" sz="1400" dirty="0">
                <a:solidFill>
                  <a:prstClr val="black"/>
                </a:solidFill>
              </a:rPr>
              <a:t>는 순서가 없으므로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결과가 다르게 나올 수 있다</a:t>
            </a:r>
            <a:r>
              <a:rPr lang="en-US" altLang="ko-KR" sz="1400" dirty="0">
                <a:solidFill>
                  <a:prstClr val="black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200" y="1147553"/>
            <a:ext cx="6098876" cy="985076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1100">
                <a:solidFill>
                  <a:prstClr val="black"/>
                </a:solidFill>
              </a:rPr>
              <a:t>어느 커피숍에는 메뉴가 </a:t>
            </a:r>
            <a:r>
              <a:rPr lang="en-US" altLang="ko-KR" sz="1100">
                <a:solidFill>
                  <a:prstClr val="black"/>
                </a:solidFill>
              </a:rPr>
              <a:t>4</a:t>
            </a:r>
            <a:r>
              <a:rPr lang="ko-KR" altLang="en-US" sz="1100">
                <a:solidFill>
                  <a:prstClr val="black"/>
                </a:solidFill>
              </a:rPr>
              <a:t>가지 있다</a:t>
            </a:r>
            <a:r>
              <a:rPr lang="en-US" altLang="ko-KR" sz="1100">
                <a:solidFill>
                  <a:prstClr val="black"/>
                </a:solidFill>
              </a:rPr>
              <a:t>. Americano, Cafe latte, Green Tea latte, Mocha latte </a:t>
            </a:r>
            <a:r>
              <a:rPr lang="ko-KR" altLang="en-US" sz="1100">
                <a:solidFill>
                  <a:prstClr val="black"/>
                </a:solidFill>
              </a:rPr>
              <a:t>각 메뉴의 가격은 </a:t>
            </a:r>
            <a:r>
              <a:rPr lang="en-US" altLang="ko-KR" sz="1100">
                <a:solidFill>
                  <a:prstClr val="black"/>
                </a:solidFill>
              </a:rPr>
              <a:t>2000</a:t>
            </a:r>
            <a:r>
              <a:rPr lang="ko-KR" altLang="en-US" sz="1100">
                <a:solidFill>
                  <a:prstClr val="black"/>
                </a:solidFill>
              </a:rPr>
              <a:t>원</a:t>
            </a:r>
            <a:r>
              <a:rPr lang="en-US" altLang="ko-KR" sz="1100">
                <a:solidFill>
                  <a:prstClr val="black"/>
                </a:solidFill>
              </a:rPr>
              <a:t>, 2500</a:t>
            </a:r>
            <a:r>
              <a:rPr lang="ko-KR" altLang="en-US" sz="1100">
                <a:solidFill>
                  <a:prstClr val="black"/>
                </a:solidFill>
              </a:rPr>
              <a:t>원</a:t>
            </a:r>
            <a:r>
              <a:rPr lang="en-US" altLang="ko-KR" sz="1100">
                <a:solidFill>
                  <a:prstClr val="black"/>
                </a:solidFill>
              </a:rPr>
              <a:t>, 3000</a:t>
            </a:r>
            <a:r>
              <a:rPr lang="ko-KR" altLang="en-US" sz="1100">
                <a:solidFill>
                  <a:prstClr val="black"/>
                </a:solidFill>
              </a:rPr>
              <a:t>원</a:t>
            </a:r>
            <a:r>
              <a:rPr lang="en-US" altLang="ko-KR" sz="1100">
                <a:solidFill>
                  <a:prstClr val="black"/>
                </a:solidFill>
              </a:rPr>
              <a:t>, 3500</a:t>
            </a:r>
            <a:r>
              <a:rPr lang="ko-KR" altLang="en-US" sz="1100">
                <a:solidFill>
                  <a:prstClr val="black"/>
                </a:solidFill>
              </a:rPr>
              <a:t>이다</a:t>
            </a:r>
            <a:r>
              <a:rPr lang="en-US" altLang="ko-KR" sz="1100">
                <a:solidFill>
                  <a:prstClr val="black"/>
                </a:solidFill>
              </a:rPr>
              <a:t>. </a:t>
            </a:r>
            <a:r>
              <a:rPr lang="ko-KR" altLang="en-US" sz="1100">
                <a:solidFill>
                  <a:prstClr val="black"/>
                </a:solidFill>
              </a:rPr>
              <a:t>이 목록을 </a:t>
            </a:r>
            <a:r>
              <a:rPr lang="en-US" altLang="ko-KR" sz="1100">
                <a:solidFill>
                  <a:prstClr val="black"/>
                </a:solidFill>
              </a:rPr>
              <a:t>dictionary</a:t>
            </a:r>
            <a:r>
              <a:rPr lang="ko-KR" altLang="en-US" sz="1100">
                <a:solidFill>
                  <a:prstClr val="black"/>
                </a:solidFill>
              </a:rPr>
              <a:t>로 작성해보고 </a:t>
            </a:r>
            <a:r>
              <a:rPr lang="en-US" altLang="ko-KR" sz="1100">
                <a:solidFill>
                  <a:prstClr val="black"/>
                </a:solidFill>
              </a:rPr>
              <a:t>Americano</a:t>
            </a:r>
            <a:r>
              <a:rPr lang="ko-KR" altLang="en-US" sz="1100">
                <a:solidFill>
                  <a:prstClr val="black"/>
                </a:solidFill>
              </a:rPr>
              <a:t>와 </a:t>
            </a:r>
            <a:r>
              <a:rPr lang="en-US" altLang="ko-KR" sz="1100">
                <a:solidFill>
                  <a:prstClr val="black"/>
                </a:solidFill>
              </a:rPr>
              <a:t>Vanila latte</a:t>
            </a:r>
            <a:r>
              <a:rPr lang="ko-KR" altLang="en-US" sz="1100">
                <a:solidFill>
                  <a:prstClr val="black"/>
                </a:solidFill>
              </a:rPr>
              <a:t>가 있는지 없는지 확인해보자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200" y="2614980"/>
            <a:ext cx="6098876" cy="456024"/>
          </a:xfrm>
          <a:prstGeom prst="rect">
            <a:avLst/>
          </a:prstGeom>
          <a:noFill/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>
                <a:solidFill>
                  <a:prstClr val="black"/>
                </a:solidFill>
              </a:rPr>
              <a:t>dictionary</a:t>
            </a:r>
            <a:r>
              <a:rPr lang="ko-KR" altLang="en-US" sz="1100">
                <a:solidFill>
                  <a:prstClr val="black"/>
                </a:solidFill>
              </a:rPr>
              <a:t>로 메뉴를 정의한다</a:t>
            </a:r>
            <a:r>
              <a:rPr lang="en-US" altLang="ko-KR" sz="1100">
                <a:solidFill>
                  <a:prstClr val="black"/>
                </a:solidFill>
              </a:rPr>
              <a:t>.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8200" y="5091635"/>
            <a:ext cx="6098876" cy="627678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1100">
                <a:solidFill>
                  <a:prstClr val="black"/>
                </a:solidFill>
              </a:rPr>
              <a:t>True</a:t>
            </a:r>
          </a:p>
          <a:p>
            <a:pPr algn="just"/>
            <a:r>
              <a:rPr lang="en-US" altLang="ko-KR" sz="1100">
                <a:solidFill>
                  <a:prstClr val="black"/>
                </a:solidFill>
              </a:rPr>
              <a:t>False</a:t>
            </a:r>
            <a:endParaRPr lang="en-US" altLang="ko-KR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3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 dictionary 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예제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14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dictionary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355121" y="1079837"/>
            <a:ext cx="10515600" cy="5935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답안</a:t>
            </a:r>
            <a:endParaRPr lang="en-US" altLang="ko-KR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355121" y="1366413"/>
            <a:ext cx="6098876" cy="1613140"/>
          </a:xfrm>
          <a:prstGeom prst="rect">
            <a:avLst/>
          </a:prstGeom>
          <a:noFill/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9F18B8-E7BB-40FC-BCB1-937DDCD76387}"/>
              </a:ext>
            </a:extLst>
          </p:cNvPr>
          <p:cNvSpPr/>
          <p:nvPr/>
        </p:nvSpPr>
        <p:spPr>
          <a:xfrm>
            <a:off x="362688" y="1423463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A9B7C6"/>
                </a:solidFill>
                <a:latin typeface="???"/>
              </a:rPr>
              <a:t>price = {</a:t>
            </a:r>
            <a:r>
              <a:rPr lang="en-US" altLang="ko-KR" dirty="0">
                <a:solidFill>
                  <a:srgbClr val="6A8759"/>
                </a:solidFill>
                <a:latin typeface="???"/>
              </a:rPr>
              <a:t>"Americano"</a:t>
            </a:r>
            <a:r>
              <a:rPr lang="en-US" altLang="ko-KR" dirty="0">
                <a:solidFill>
                  <a:srgbClr val="A9B7C6"/>
                </a:solidFill>
                <a:latin typeface="???"/>
              </a:rPr>
              <a:t>: </a:t>
            </a:r>
            <a:r>
              <a:rPr lang="en-US" altLang="ko-KR" dirty="0">
                <a:solidFill>
                  <a:srgbClr val="6897BB"/>
                </a:solidFill>
                <a:latin typeface="???"/>
              </a:rPr>
              <a:t>2000</a:t>
            </a:r>
            <a:r>
              <a:rPr lang="en-US" altLang="ko-KR" dirty="0">
                <a:solidFill>
                  <a:srgbClr val="CC7832"/>
                </a:solidFill>
                <a:latin typeface="???"/>
              </a:rPr>
              <a:t>, </a:t>
            </a:r>
            <a:r>
              <a:rPr lang="en-US" altLang="ko-KR" dirty="0">
                <a:solidFill>
                  <a:srgbClr val="6A8759"/>
                </a:solidFill>
                <a:latin typeface="???"/>
              </a:rPr>
              <a:t>"</a:t>
            </a:r>
            <a:r>
              <a:rPr lang="en-US" altLang="ko-KR" dirty="0" err="1">
                <a:solidFill>
                  <a:srgbClr val="6A8759"/>
                </a:solidFill>
                <a:latin typeface="???"/>
              </a:rPr>
              <a:t>Cafe_latte</a:t>
            </a:r>
            <a:r>
              <a:rPr lang="en-US" altLang="ko-KR" dirty="0">
                <a:solidFill>
                  <a:srgbClr val="6A8759"/>
                </a:solidFill>
                <a:latin typeface="???"/>
              </a:rPr>
              <a:t>"</a:t>
            </a:r>
            <a:r>
              <a:rPr lang="en-US" altLang="ko-KR" dirty="0">
                <a:solidFill>
                  <a:srgbClr val="A9B7C6"/>
                </a:solidFill>
                <a:latin typeface="???"/>
              </a:rPr>
              <a:t>: </a:t>
            </a:r>
            <a:r>
              <a:rPr lang="en-US" altLang="ko-KR" dirty="0">
                <a:solidFill>
                  <a:srgbClr val="6897BB"/>
                </a:solidFill>
                <a:latin typeface="???"/>
              </a:rPr>
              <a:t>2500</a:t>
            </a:r>
            <a:r>
              <a:rPr lang="en-US" altLang="ko-KR" dirty="0">
                <a:solidFill>
                  <a:srgbClr val="CC7832"/>
                </a:solidFill>
                <a:latin typeface="???"/>
              </a:rPr>
              <a:t>, </a:t>
            </a:r>
            <a:r>
              <a:rPr lang="en-US" altLang="ko-KR" dirty="0">
                <a:solidFill>
                  <a:srgbClr val="6A8759"/>
                </a:solidFill>
                <a:latin typeface="???"/>
              </a:rPr>
              <a:t>"</a:t>
            </a:r>
            <a:r>
              <a:rPr lang="en-US" altLang="ko-KR" dirty="0" err="1">
                <a:solidFill>
                  <a:srgbClr val="6A8759"/>
                </a:solidFill>
                <a:latin typeface="???"/>
              </a:rPr>
              <a:t>Green_Tea_latte</a:t>
            </a:r>
            <a:r>
              <a:rPr lang="en-US" altLang="ko-KR" dirty="0">
                <a:solidFill>
                  <a:srgbClr val="6A8759"/>
                </a:solidFill>
                <a:latin typeface="???"/>
              </a:rPr>
              <a:t>"</a:t>
            </a:r>
            <a:r>
              <a:rPr lang="en-US" altLang="ko-KR" dirty="0">
                <a:solidFill>
                  <a:srgbClr val="A9B7C6"/>
                </a:solidFill>
                <a:latin typeface="???"/>
              </a:rPr>
              <a:t>: </a:t>
            </a:r>
            <a:r>
              <a:rPr lang="en-US" altLang="ko-KR" dirty="0">
                <a:solidFill>
                  <a:srgbClr val="6897BB"/>
                </a:solidFill>
                <a:latin typeface="???"/>
              </a:rPr>
              <a:t>2500</a:t>
            </a:r>
            <a:r>
              <a:rPr lang="en-US" altLang="ko-KR" dirty="0">
                <a:solidFill>
                  <a:srgbClr val="CC7832"/>
                </a:solidFill>
                <a:latin typeface="???"/>
              </a:rPr>
              <a:t>, </a:t>
            </a:r>
            <a:r>
              <a:rPr lang="en-US" altLang="ko-KR" dirty="0">
                <a:solidFill>
                  <a:srgbClr val="6A8759"/>
                </a:solidFill>
                <a:latin typeface="???"/>
              </a:rPr>
              <a:t>"</a:t>
            </a:r>
            <a:r>
              <a:rPr lang="en-US" altLang="ko-KR" dirty="0" err="1">
                <a:solidFill>
                  <a:srgbClr val="6A8759"/>
                </a:solidFill>
                <a:latin typeface="???"/>
              </a:rPr>
              <a:t>Mocha_latte</a:t>
            </a:r>
            <a:r>
              <a:rPr lang="en-US" altLang="ko-KR" dirty="0">
                <a:solidFill>
                  <a:srgbClr val="6A8759"/>
                </a:solidFill>
                <a:latin typeface="???"/>
              </a:rPr>
              <a:t>"</a:t>
            </a:r>
            <a:r>
              <a:rPr lang="en-US" altLang="ko-KR" dirty="0">
                <a:solidFill>
                  <a:srgbClr val="A9B7C6"/>
                </a:solidFill>
                <a:latin typeface="???"/>
              </a:rPr>
              <a:t>: </a:t>
            </a:r>
            <a:r>
              <a:rPr lang="en-US" altLang="ko-KR" dirty="0">
                <a:solidFill>
                  <a:srgbClr val="6897BB"/>
                </a:solidFill>
                <a:latin typeface="???"/>
              </a:rPr>
              <a:t>3500</a:t>
            </a:r>
            <a:r>
              <a:rPr lang="en-US" altLang="ko-KR" dirty="0">
                <a:solidFill>
                  <a:srgbClr val="A9B7C6"/>
                </a:solidFill>
                <a:latin typeface="???"/>
              </a:rPr>
              <a:t>}</a:t>
            </a:r>
            <a:br>
              <a:rPr lang="en-US" altLang="ko-KR" dirty="0">
                <a:solidFill>
                  <a:srgbClr val="A9B7C6"/>
                </a:solidFill>
                <a:latin typeface="???"/>
              </a:rPr>
            </a:br>
            <a:r>
              <a:rPr lang="en-US" altLang="ko-KR" dirty="0">
                <a:solidFill>
                  <a:srgbClr val="808080"/>
                </a:solidFill>
                <a:latin typeface="???"/>
              </a:rPr>
              <a:t># print(</a:t>
            </a:r>
            <a:r>
              <a:rPr lang="en-US" altLang="ko-KR" dirty="0" err="1">
                <a:solidFill>
                  <a:srgbClr val="808080"/>
                </a:solidFill>
                <a:latin typeface="???"/>
              </a:rPr>
              <a:t>price.items</a:t>
            </a:r>
            <a:r>
              <a:rPr lang="en-US" altLang="ko-KR" dirty="0">
                <a:solidFill>
                  <a:srgbClr val="808080"/>
                </a:solidFill>
                <a:latin typeface="???"/>
              </a:rPr>
              <a:t>())</a:t>
            </a:r>
            <a:br>
              <a:rPr lang="en-US" altLang="ko-KR" dirty="0">
                <a:solidFill>
                  <a:srgbClr val="808080"/>
                </a:solidFill>
                <a:latin typeface="???"/>
              </a:rPr>
            </a:br>
            <a:r>
              <a:rPr lang="en-US" altLang="ko-KR" dirty="0">
                <a:solidFill>
                  <a:srgbClr val="8888C6"/>
                </a:solidFill>
                <a:latin typeface="???"/>
              </a:rPr>
              <a:t>print</a:t>
            </a:r>
            <a:r>
              <a:rPr lang="en-US" altLang="ko-KR" dirty="0">
                <a:solidFill>
                  <a:srgbClr val="A9B7C6"/>
                </a:solidFill>
                <a:latin typeface="???"/>
              </a:rPr>
              <a:t>(</a:t>
            </a:r>
            <a:r>
              <a:rPr lang="en-US" altLang="ko-KR" dirty="0">
                <a:solidFill>
                  <a:srgbClr val="6A8759"/>
                </a:solidFill>
                <a:latin typeface="???"/>
              </a:rPr>
              <a:t>"Americano" </a:t>
            </a:r>
            <a:r>
              <a:rPr lang="en-US" altLang="ko-KR" dirty="0">
                <a:solidFill>
                  <a:srgbClr val="CC7832"/>
                </a:solidFill>
                <a:latin typeface="???"/>
              </a:rPr>
              <a:t>in </a:t>
            </a:r>
            <a:r>
              <a:rPr lang="en-US" altLang="ko-KR" dirty="0">
                <a:solidFill>
                  <a:srgbClr val="A9B7C6"/>
                </a:solidFill>
                <a:latin typeface="???"/>
              </a:rPr>
              <a:t>price)</a:t>
            </a:r>
            <a:br>
              <a:rPr lang="en-US" altLang="ko-KR" dirty="0">
                <a:solidFill>
                  <a:srgbClr val="A9B7C6"/>
                </a:solidFill>
                <a:latin typeface="???"/>
              </a:rPr>
            </a:br>
            <a:r>
              <a:rPr lang="en-US" altLang="ko-KR" dirty="0">
                <a:solidFill>
                  <a:srgbClr val="8888C6"/>
                </a:solidFill>
                <a:latin typeface="???"/>
              </a:rPr>
              <a:t>print</a:t>
            </a:r>
            <a:r>
              <a:rPr lang="en-US" altLang="ko-KR" dirty="0">
                <a:solidFill>
                  <a:srgbClr val="A9B7C6"/>
                </a:solidFill>
                <a:latin typeface="???"/>
              </a:rPr>
              <a:t>(</a:t>
            </a:r>
            <a:r>
              <a:rPr lang="en-US" altLang="ko-KR" dirty="0">
                <a:solidFill>
                  <a:srgbClr val="6A8759"/>
                </a:solidFill>
                <a:latin typeface="???"/>
              </a:rPr>
              <a:t>"</a:t>
            </a:r>
            <a:r>
              <a:rPr lang="en-US" altLang="ko-KR" dirty="0" err="1">
                <a:solidFill>
                  <a:srgbClr val="6A8759"/>
                </a:solidFill>
                <a:latin typeface="???"/>
              </a:rPr>
              <a:t>Vanila_latte</a:t>
            </a:r>
            <a:r>
              <a:rPr lang="en-US" altLang="ko-KR" dirty="0">
                <a:solidFill>
                  <a:srgbClr val="6A8759"/>
                </a:solidFill>
                <a:latin typeface="???"/>
              </a:rPr>
              <a:t>" </a:t>
            </a:r>
            <a:r>
              <a:rPr lang="en-US" altLang="ko-KR" dirty="0">
                <a:solidFill>
                  <a:srgbClr val="CC7832"/>
                </a:solidFill>
                <a:latin typeface="???"/>
              </a:rPr>
              <a:t>in </a:t>
            </a:r>
            <a:r>
              <a:rPr lang="en-US" altLang="ko-KR" dirty="0">
                <a:solidFill>
                  <a:srgbClr val="A9B7C6"/>
                </a:solidFill>
                <a:latin typeface="???"/>
              </a:rPr>
              <a:t>price)</a:t>
            </a:r>
            <a:br>
              <a:rPr lang="en-US" altLang="ko-KR" dirty="0">
                <a:solidFill>
                  <a:srgbClr val="A9B7C6"/>
                </a:solidFill>
                <a:latin typeface="???"/>
              </a:rPr>
            </a:br>
            <a:endParaRPr lang="en-US" altLang="ko-KR" dirty="0">
              <a:solidFill>
                <a:srgbClr val="A9B7C6"/>
              </a:solidFill>
              <a:latin typeface="???"/>
            </a:endParaRPr>
          </a:p>
        </p:txBody>
      </p:sp>
    </p:spTree>
    <p:extLst>
      <p:ext uri="{BB962C8B-B14F-4D97-AF65-F5344CB8AC3E}">
        <p14:creationId xmlns:p14="http://schemas.microsoft.com/office/powerpoint/2010/main" val="140304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프로그램의 결과를 예측하여 넣어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 = ['a', 'b', ['</a:t>
            </a:r>
            <a:r>
              <a:rPr lang="en-US" altLang="ko-KR" dirty="0" err="1"/>
              <a:t>c','d</a:t>
            </a:r>
            <a:r>
              <a:rPr lang="en-US" altLang="ko-KR" dirty="0"/>
              <a:t>'], 1, [2,3], 'e']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(list1)</a:t>
            </a:r>
          </a:p>
          <a:p>
            <a:pPr marL="0" indent="0">
              <a:buNone/>
            </a:pPr>
            <a:r>
              <a:rPr lang="en-US" altLang="ko-KR" dirty="0"/>
              <a:t>(   6     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['b'] in list1</a:t>
            </a:r>
          </a:p>
          <a:p>
            <a:pPr marL="0" indent="0">
              <a:buNone/>
            </a:pPr>
            <a:r>
              <a:rPr lang="en-US" altLang="ko-KR" dirty="0"/>
              <a:t>(   Ture  </a:t>
            </a:r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['</a:t>
            </a:r>
            <a:r>
              <a:rPr lang="en-US" altLang="ko-KR" dirty="0" err="1"/>
              <a:t>c','d</a:t>
            </a:r>
            <a:r>
              <a:rPr lang="en-US" altLang="ko-KR" dirty="0"/>
              <a:t>'] in list1</a:t>
            </a:r>
          </a:p>
          <a:p>
            <a:pPr marL="0" indent="0">
              <a:buNone/>
            </a:pPr>
            <a:r>
              <a:rPr lang="en-US" altLang="ko-KR" dirty="0"/>
              <a:t>(     False   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'a' in list1</a:t>
            </a:r>
          </a:p>
          <a:p>
            <a:pPr marL="0" indent="0">
              <a:buNone/>
            </a:pPr>
            <a:r>
              <a:rPr lang="en-US" altLang="ko-KR" dirty="0"/>
              <a:t>(     Ture   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29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같이 작성된 프로그램의 빈칸을 채워 넣어라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list_odd</a:t>
            </a:r>
            <a:r>
              <a:rPr lang="en-US" altLang="ko-KR" dirty="0"/>
              <a:t> = [1,3,5,7,9]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list_even</a:t>
            </a:r>
            <a:r>
              <a:rPr lang="en-US" altLang="ko-KR" dirty="0"/>
              <a:t> = [2,4,6,8,10]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list_odd</a:t>
            </a:r>
            <a:r>
              <a:rPr lang="en-US" altLang="ko-KR" dirty="0"/>
              <a:t>[-3]</a:t>
            </a:r>
          </a:p>
          <a:p>
            <a:pPr marL="0" indent="0">
              <a:buNone/>
            </a:pPr>
            <a:r>
              <a:rPr lang="en-US" altLang="ko-KR" dirty="0"/>
              <a:t>(      5     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list_even</a:t>
            </a:r>
            <a:r>
              <a:rPr lang="en-US" altLang="ko-KR" dirty="0"/>
              <a:t>[1+3]</a:t>
            </a:r>
          </a:p>
          <a:p>
            <a:pPr marL="0" indent="0">
              <a:buNone/>
            </a:pPr>
            <a:r>
              <a:rPr lang="en-US" altLang="ko-KR" dirty="0"/>
              <a:t>(      10     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(            </a:t>
            </a:r>
            <a:r>
              <a:rPr lang="en-US" altLang="ko-KR" dirty="0" err="1"/>
              <a:t>odd+even</a:t>
            </a:r>
            <a:r>
              <a:rPr lang="en-US" altLang="ko-KR" dirty="0"/>
              <a:t>           )</a:t>
            </a:r>
          </a:p>
          <a:p>
            <a:pPr marL="0" indent="0">
              <a:buNone/>
            </a:pPr>
            <a:r>
              <a:rPr lang="en-US" altLang="ko-KR" dirty="0"/>
              <a:t>[1, 3, 5, 7, 9, 2, 4, 6, 8, 10]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(              odd _ odd          )</a:t>
            </a:r>
          </a:p>
          <a:p>
            <a:pPr marL="0" indent="0">
              <a:buNone/>
            </a:pPr>
            <a:r>
              <a:rPr lang="en-US" altLang="ko-KR" dirty="0"/>
              <a:t>[1, 3, 5, 7, 9, 1, 3, 5, 7, 9]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755650" y="930275"/>
            <a:ext cx="7759700" cy="5426075"/>
          </a:xfrm>
        </p:spPr>
        <p:txBody>
          <a:bodyPr/>
          <a:lstStyle/>
          <a:p>
            <a:r>
              <a:rPr lang="ko-KR" altLang="en-US" dirty="0"/>
              <a:t>아래의 </a:t>
            </a:r>
            <a:r>
              <a:rPr lang="ko-KR" altLang="en-US" dirty="0" err="1"/>
              <a:t>실행문에</a:t>
            </a:r>
            <a:r>
              <a:rPr lang="ko-KR" altLang="en-US" dirty="0"/>
              <a:t> 대한 결과가 올바른지 </a:t>
            </a:r>
            <a:r>
              <a:rPr lang="en-US" altLang="ko-KR" dirty="0"/>
              <a:t>O/X</a:t>
            </a:r>
            <a:r>
              <a:rPr lang="ko-KR" altLang="en-US" dirty="0"/>
              <a:t>로 표시해보자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 = [1,2,3,4,5,6,7,8,9]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list1[:3]</a:t>
            </a:r>
          </a:p>
          <a:p>
            <a:pPr marL="0" indent="0">
              <a:buNone/>
            </a:pPr>
            <a:r>
              <a:rPr lang="en-US" altLang="ko-KR" dirty="0"/>
              <a:t>[1, 2, 3]				(     O  )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list1[0:3]</a:t>
            </a:r>
          </a:p>
          <a:p>
            <a:pPr marL="0" indent="0">
              <a:buNone/>
            </a:pPr>
            <a:r>
              <a:rPr lang="en-US" altLang="ko-KR" dirty="0"/>
              <a:t>[2, 3]				(     X  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list1[3:5]</a:t>
            </a:r>
          </a:p>
          <a:p>
            <a:pPr marL="0" indent="0">
              <a:buNone/>
            </a:pPr>
            <a:r>
              <a:rPr lang="en-US" altLang="ko-KR" dirty="0"/>
              <a:t>[4, 5]				(     O  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list1[3:]</a:t>
            </a:r>
          </a:p>
          <a:p>
            <a:pPr marL="0" indent="0">
              <a:buNone/>
            </a:pPr>
            <a:r>
              <a:rPr lang="en-US" altLang="ko-KR" dirty="0"/>
              <a:t>[4, 5, 6, 7, 8, 9]		                   (      O 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list1[3:999]</a:t>
            </a:r>
          </a:p>
          <a:p>
            <a:pPr marL="0" indent="0">
              <a:buNone/>
            </a:pPr>
            <a:r>
              <a:rPr lang="en-US" altLang="ko-KR" dirty="0"/>
              <a:t>[4, 5, 6, 7, 8, 9, 10, ..]		(      X  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95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퀴즈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4] 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56138" y="1755013"/>
            <a:ext cx="7759212" cy="3347973"/>
          </a:xfrm>
        </p:spPr>
        <p:txBody>
          <a:bodyPr/>
          <a:lstStyle/>
          <a:p>
            <a:r>
              <a:rPr lang="ko-KR" altLang="en-US" dirty="0"/>
              <a:t>다음 결과에 알맞도록 빈칸에 알맞은 값을 채워 보자</a:t>
            </a:r>
            <a:endParaRPr lang="en-US" altLang="ko-KR" dirty="0"/>
          </a:p>
          <a:p>
            <a:endParaRPr lang="en-US" altLang="ko-KR" b="1" dirty="0">
              <a:solidFill>
                <a:srgbClr val="77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string = ['a', 'b', 'c', 'd', 'e', 'f']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(         string[:3]        )</a:t>
            </a:r>
          </a:p>
          <a:p>
            <a:pPr marL="0" indent="0">
              <a:buNone/>
            </a:pPr>
            <a:r>
              <a:rPr lang="en-US" altLang="ko-KR" dirty="0"/>
              <a:t>['a', 'b', 'c']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(           string[2:5]      )</a:t>
            </a:r>
          </a:p>
          <a:p>
            <a:pPr marL="0" indent="0">
              <a:buNone/>
            </a:pPr>
            <a:r>
              <a:rPr lang="en-US" altLang="ko-KR" dirty="0"/>
              <a:t>['c', 'd', 'e']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77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ko-KR" dirty="0"/>
              <a:t> (     string[1:3]            )</a:t>
            </a:r>
          </a:p>
          <a:p>
            <a:pPr marL="0" indent="0">
              <a:buNone/>
            </a:pPr>
            <a:r>
              <a:rPr lang="en-US" altLang="ko-KR" dirty="0"/>
              <a:t>['b', 'c']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45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단어와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element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조건으로 하는 예제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576" y="1628800"/>
            <a:ext cx="7759700" cy="45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2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706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단어와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element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조건으로 하는 예제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46361" y="511313"/>
            <a:ext cx="1457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7.2. 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481481" y="1515683"/>
            <a:ext cx="7667625" cy="421499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80000" tIns="252000" rIns="18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eaLnBrk="0" latinLnBrk="0" hangingPunct="0">
              <a:defRPr sz="1100" b="1" u="sng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HY울릉도M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HY울릉도M"/>
                <a:cs typeface="HY울릉도M"/>
              </a:defRPr>
            </a:lvl9pPr>
          </a:lstStyle>
          <a:p>
            <a:endParaRPr lang="ko-KR" altLang="en-US" sz="1400" b="0" u="none" spc="-60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13" name="내용 개체 틀 1"/>
          <p:cNvSpPr txBox="1">
            <a:spLocks/>
          </p:cNvSpPr>
          <p:nvPr/>
        </p:nvSpPr>
        <p:spPr>
          <a:xfrm>
            <a:off x="481482" y="1193934"/>
            <a:ext cx="7886700" cy="38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prstClr val="black"/>
                </a:solidFill>
              </a:rPr>
              <a:t>프로그램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B99D46-1500-4AA0-9FBE-563F073B61BA}"/>
              </a:ext>
            </a:extLst>
          </p:cNvPr>
          <p:cNvSpPr/>
          <p:nvPr/>
        </p:nvSpPr>
        <p:spPr>
          <a:xfrm>
            <a:off x="611560" y="1623655"/>
            <a:ext cx="828091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52ADF2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 err="1">
                <a:solidFill>
                  <a:srgbClr val="D8985F"/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i="1" dirty="0" err="1">
                <a:solidFill>
                  <a:srgbClr val="D8985F"/>
                </a:solidFill>
                <a:latin typeface="Consolas" panose="020B0609020204030204" pitchFamily="49" charset="0"/>
              </a:rPr>
              <a:t>my_list_name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BAC5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AAB1C0"/>
                </a:solidFill>
                <a:latin typeface="Consolas" panose="020B0609020204030204" pitchFamily="49" charset="0"/>
              </a:rPr>
              <a:t>my_list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BBBBBB"/>
                </a:solidFill>
                <a:latin typeface="Consolas" panose="020B0609020204030204" pitchFamily="49" charset="0"/>
              </a:rPr>
              <a:t>my_list.</a:t>
            </a:r>
            <a:r>
              <a:rPr lang="en-US" altLang="ko-KR" sz="1600" dirty="0" err="1">
                <a:solidFill>
                  <a:srgbClr val="52ADF2"/>
                </a:solidFill>
                <a:latin typeface="Consolas" panose="020B0609020204030204" pitchFamily="49" charset="0"/>
              </a:rPr>
              <a:t>count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maintenance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98C379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 will be tested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AAB1C0"/>
                </a:solidFill>
                <a:latin typeface="Consolas" panose="020B0609020204030204" pitchFamily="49" charset="0"/>
              </a:rPr>
              <a:t>my_list_name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55FDE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98C379"/>
                </a:solidFill>
                <a:latin typeface="Consolas" panose="020B0609020204030204" pitchFamily="49" charset="0"/>
              </a:rPr>
              <a:t>%s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89CA78"/>
                </a:solidFill>
                <a:latin typeface="Consolas" panose="020B0609020204030204" pitchFamily="49" charset="0"/>
              </a:rPr>
              <a:t>는 시험 문제로 불가능합니다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ko-KR" altLang="en-US" sz="1600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AAB1C0"/>
                </a:solidFill>
                <a:latin typeface="Consolas" panose="020B0609020204030204" pitchFamily="49" charset="0"/>
              </a:rPr>
              <a:t>my_list_name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list_ex1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risk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issue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maintenance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maturity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list_ex2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security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plan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design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systematic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safety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list_ex3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maintenance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verification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52ADF2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(list_ex1,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list_ex1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52ADF2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(list_ex2,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list_ex2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52ADF2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(list_ex3, 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9CA78"/>
                </a:solidFill>
                <a:latin typeface="Consolas" panose="020B0609020204030204" pitchFamily="49" charset="0"/>
              </a:rPr>
              <a:t>list_ex3</a:t>
            </a:r>
            <a:r>
              <a:rPr lang="en-US" altLang="ko-KR" sz="1600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sz="16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sz="16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9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1]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단어와 </a:t>
            </a:r>
            <a:r>
              <a:rPr lang="en-US" altLang="ko-KR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element </a:t>
            </a:r>
            <a:r>
              <a:rPr lang="ko-KR" altLang="en-US" sz="20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개수를 조건으로 하는 예제</a:t>
            </a:r>
            <a:endParaRPr lang="en-US" altLang="ko-KR" sz="20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</a:t>
            </a:r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1400" b="1" dirty="0">
              <a:solidFill>
                <a:prstClr val="white">
                  <a:lumMod val="85000"/>
                </a:prst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1330403"/>
            <a:ext cx="7759700" cy="10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2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5" y="203537"/>
            <a:ext cx="708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 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2] list 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연산 및 갱신</a:t>
            </a:r>
            <a:endParaRPr lang="en-US" altLang="ko-KR" sz="24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9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49466" y="511313"/>
            <a:ext cx="19543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</a:t>
            </a:r>
            <a:r>
              <a:rPr lang="ko-KR" altLang="en-US" sz="1400" b="1" dirty="0">
                <a:solidFill>
                  <a:prstClr val="white">
                    <a:lumMod val="85000"/>
                  </a:prst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형의 연산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5650" y="2660861"/>
            <a:ext cx="7759700" cy="196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5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789</Words>
  <Application>Microsoft Office PowerPoint</Application>
  <PresentationFormat>화면 슬라이드 쇼(4:3)</PresentationFormat>
  <Paragraphs>163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???</vt:lpstr>
      <vt:lpstr>HY울릉도M</vt:lpstr>
      <vt:lpstr>나눔고딕</vt:lpstr>
      <vt:lpstr>나눔고딕 ExtraBold</vt:lpstr>
      <vt:lpstr>나눔명조</vt:lpstr>
      <vt:lpstr>맑은 고딕</vt:lpstr>
      <vt:lpstr>Arial</vt:lpstr>
      <vt:lpstr>Consolas</vt:lpstr>
      <vt:lpstr>Courier New</vt:lpstr>
      <vt:lpstr>Wingdings</vt:lpstr>
      <vt:lpstr>Office 테마</vt:lpstr>
      <vt:lpstr>1_Office 테마</vt:lpstr>
      <vt:lpstr>리스트퀴즈 및 개별실습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 </cp:lastModifiedBy>
  <cp:revision>9</cp:revision>
  <dcterms:created xsi:type="dcterms:W3CDTF">2018-01-29T10:13:14Z</dcterms:created>
  <dcterms:modified xsi:type="dcterms:W3CDTF">2018-02-01T00:52:52Z</dcterms:modified>
</cp:coreProperties>
</file>