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7872"/>
  </p:normalViewPr>
  <p:slideViewPr>
    <p:cSldViewPr snapToGrid="0" snapToObjects="1">
      <p:cViewPr varScale="1">
        <p:scale>
          <a:sx n="227" d="100"/>
          <a:sy n="227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98CC-67A3-CF4C-9E15-80C647EE3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74F4D-163D-A242-BDAC-1947BED88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73745-F7A4-D140-A532-436017E7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105E-150B-8049-B44E-40D8E19EB02A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6EB18-B5D1-954A-85EE-2BEBEFB7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6C442-AB7F-DB46-82DB-36835726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A14-3905-A646-B7B2-C211E1D0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3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0ECF-30F6-F048-9B58-2A7B96A3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2BFDC-91EF-5242-9752-14C699D9B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C9364-12D4-0F47-889D-0E4C9CF5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105E-150B-8049-B44E-40D8E19EB02A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66C7A-012A-D245-A570-CDF01A8C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1A7BB-4868-A04D-AE4B-DCB57746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A14-3905-A646-B7B2-C211E1D0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1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5848A4-1F9D-CF48-9151-D177C24FC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0D1E1-2B54-7C45-9FB5-CFF1EECA3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0B025-3082-634E-9166-8E8D25A8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105E-150B-8049-B44E-40D8E19EB02A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E171B-6B1A-7E4C-8E35-B43C529B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136-B53B-A541-97EF-727A40F3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A14-3905-A646-B7B2-C211E1D0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1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F5DF-B912-B243-AC43-25D92031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82355-EBC8-3F49-AEB2-9F183DDDE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FB0DC-9292-0945-9361-28A95441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105E-150B-8049-B44E-40D8E19EB02A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6455F-34C2-2E43-98C5-98C4149F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94412-62BA-BD4E-B90B-601409AE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A14-3905-A646-B7B2-C211E1D0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2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0D2A-2548-E84B-A879-FF33FFF9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6A7CF-8DC9-F04C-B62D-98E1DE960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C368C-BB93-ED44-9B9F-E0E086CA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105E-150B-8049-B44E-40D8E19EB02A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5BA44-A07F-7846-96C0-9CBF0A0A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0611D-33AB-154F-88F0-8B3261CB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A14-3905-A646-B7B2-C211E1D0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8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A1E8-9FAF-B849-B3A2-FCF9B661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02AC0-869F-E345-A090-E08BC9860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99CD5-5337-D643-8E69-C8E8DA4E0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FCC04-433C-1143-9BEA-E4A28E81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105E-150B-8049-B44E-40D8E19EB02A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11691-F0AC-964A-94D6-31E6E818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06444-BE8E-1F48-83E1-28ECD1C9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A14-3905-A646-B7B2-C211E1D0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3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CED5-625B-4A43-AD5A-DABDD217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4ED26-51D0-6D47-BE83-08FE8F344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EEA1E-FEA9-784D-B9E7-66E59E6F4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F62D7-EC3F-454A-9428-0462EF9D2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0F8DD-84F3-B84A-84B1-B147F9BFA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21B53-5281-9A41-9D65-71BE97E2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105E-150B-8049-B44E-40D8E19EB02A}" type="datetimeFigureOut">
              <a:rPr lang="en-US" smtClean="0"/>
              <a:t>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16CDD-C779-7C47-8C28-D0C6F1A6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470A0F-FDCC-3C46-8567-64FC7F1D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A14-3905-A646-B7B2-C211E1D0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2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D088-9BEC-6F41-9A26-3C6F5037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F79F3-2E08-7742-A8E3-F4E66ABB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105E-150B-8049-B44E-40D8E19EB02A}" type="datetimeFigureOut">
              <a:rPr lang="en-US" smtClean="0"/>
              <a:t>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2A76E-1518-BF4D-8FE0-C0FFE717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7BA27-EF1E-2745-B7F0-9691A8CF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A14-3905-A646-B7B2-C211E1D0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9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85BA3-5BB9-8444-AAEE-4EAA5EC9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105E-150B-8049-B44E-40D8E19EB02A}" type="datetimeFigureOut">
              <a:rPr lang="en-US" smtClean="0"/>
              <a:t>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FDC625-E7EB-1B43-88DA-9C6631C6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1F11D-18D6-4444-86C2-03452DE6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A14-3905-A646-B7B2-C211E1D0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5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F767-4892-DB49-8FFB-BC863EE5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98E24-7449-C846-9E92-BC23DD85C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B584F-5160-DD4C-B2F5-A0BB25B7D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3B90E-8173-134C-AEE4-C6897561A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105E-150B-8049-B44E-40D8E19EB02A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E8D8-E80B-164F-B65A-0EDC15D8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2F0C5-6D49-9B45-BB03-4C22129B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A14-3905-A646-B7B2-C211E1D0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8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5E3E-9FC5-E44C-90BB-6DDC018D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6D6F9-E0A0-C140-A0D0-CDEBD2669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C8FC7-D3EE-7C4D-903E-F422784A4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646EA-328E-BA4A-A0A3-54EDB3B0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105E-150B-8049-B44E-40D8E19EB02A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E1488-100A-0A48-A3A2-0CAEF162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47EB3-5151-7448-A31E-F47E270C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A14-3905-A646-B7B2-C211E1D0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1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864F8-B938-D64E-B935-99EB1F79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E4A49-6624-4642-BE22-8AC29C6DD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B5CD6-6E68-AB4A-8831-8F576D306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A105E-150B-8049-B44E-40D8E19EB02A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A1C71-D0FD-2143-8D49-EC87AE935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D06A8-2EA5-D347-9969-7BAC00CD1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C0A14-3905-A646-B7B2-C211E1D0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6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conda.io/en/latest/miniconda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28F7-CAE9-3E4B-8ACF-BBDC6F0463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 Julia/</a:t>
            </a:r>
            <a:r>
              <a:rPr lang="en-US" dirty="0" err="1"/>
              <a:t>Jupyter</a:t>
            </a:r>
            <a:r>
              <a:rPr lang="en-US" dirty="0"/>
              <a:t> via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80806-DC47-A44F-A7F0-EFE2CB91A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76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0B96-3AA4-5E47-BE2E-BEF0D53F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Julia interactive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5D460-883B-6143-8A7F-E91948A56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environment `</a:t>
            </a:r>
            <a:r>
              <a:rPr lang="en-US" dirty="0" err="1">
                <a:highlight>
                  <a:srgbClr val="C0C0C0"/>
                </a:highlight>
              </a:rPr>
              <a:t>julia</a:t>
            </a:r>
            <a:r>
              <a:rPr lang="en-US" dirty="0"/>
              <a:t>` is activated</a:t>
            </a:r>
          </a:p>
          <a:p>
            <a:r>
              <a:rPr lang="en-US" dirty="0"/>
              <a:t>Type </a:t>
            </a:r>
            <a:r>
              <a:rPr lang="en-US" dirty="0" err="1">
                <a:highlight>
                  <a:srgbClr val="C0C0C0"/>
                </a:highlight>
              </a:rPr>
              <a:t>julia</a:t>
            </a:r>
            <a:r>
              <a:rPr lang="en-US" dirty="0"/>
              <a:t> to launch the program; you’ll now in REPL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4BCC8B-4BBF-BA47-B8CD-6A467BA8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85163" y="3277535"/>
            <a:ext cx="8245484" cy="31042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068C17-E78D-F14F-92E0-4DF29012A1D5}"/>
              </a:ext>
            </a:extLst>
          </p:cNvPr>
          <p:cNvSpPr/>
          <p:nvPr/>
        </p:nvSpPr>
        <p:spPr>
          <a:xfrm>
            <a:off x="3719454" y="3598848"/>
            <a:ext cx="594640" cy="221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CEF871-900D-4C49-A490-DD295AD40ECE}"/>
              </a:ext>
            </a:extLst>
          </p:cNvPr>
          <p:cNvCxnSpPr>
            <a:cxnSpLocks/>
          </p:cNvCxnSpPr>
          <p:nvPr/>
        </p:nvCxnSpPr>
        <p:spPr>
          <a:xfrm flipV="1">
            <a:off x="3377109" y="3943701"/>
            <a:ext cx="342345" cy="3870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1E4EB0-1C0A-2346-A115-33FE740D6E70}"/>
              </a:ext>
            </a:extLst>
          </p:cNvPr>
          <p:cNvSpPr txBox="1"/>
          <p:nvPr/>
        </p:nvSpPr>
        <p:spPr>
          <a:xfrm>
            <a:off x="855773" y="4291509"/>
            <a:ext cx="2503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be launched in the environment where </a:t>
            </a:r>
            <a:r>
              <a:rPr lang="en-US" dirty="0" err="1"/>
              <a:t>julia</a:t>
            </a:r>
            <a:r>
              <a:rPr lang="en-US" dirty="0"/>
              <a:t> is installed</a:t>
            </a:r>
          </a:p>
        </p:txBody>
      </p:sp>
    </p:spTree>
    <p:extLst>
      <p:ext uri="{BB962C8B-B14F-4D97-AF65-F5344CB8AC3E}">
        <p14:creationId xmlns:p14="http://schemas.microsoft.com/office/powerpoint/2010/main" val="2668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0B96-3AA4-5E47-BE2E-BEF0D53F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5D460-883B-6143-8A7F-E91948A56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environment `</a:t>
            </a:r>
            <a:r>
              <a:rPr lang="en-US" dirty="0" err="1">
                <a:highlight>
                  <a:srgbClr val="C0C0C0"/>
                </a:highlight>
              </a:rPr>
              <a:t>julia</a:t>
            </a:r>
            <a:r>
              <a:rPr lang="en-US" dirty="0"/>
              <a:t>` is activated</a:t>
            </a:r>
          </a:p>
          <a:p>
            <a:r>
              <a:rPr lang="en-US" dirty="0"/>
              <a:t>Type </a:t>
            </a:r>
            <a:r>
              <a:rPr lang="en-US" dirty="0" err="1">
                <a:highlight>
                  <a:srgbClr val="C0C0C0"/>
                </a:highlight>
              </a:rPr>
              <a:t>conda</a:t>
            </a:r>
            <a:r>
              <a:rPr lang="en-US" dirty="0">
                <a:highlight>
                  <a:srgbClr val="C0C0C0"/>
                </a:highlight>
              </a:rPr>
              <a:t> install -c </a:t>
            </a:r>
            <a:r>
              <a:rPr lang="en-US" dirty="0" err="1">
                <a:highlight>
                  <a:srgbClr val="C0C0C0"/>
                </a:highlight>
              </a:rPr>
              <a:t>conda</a:t>
            </a:r>
            <a:r>
              <a:rPr lang="en-US" dirty="0">
                <a:highlight>
                  <a:srgbClr val="C0C0C0"/>
                </a:highlight>
              </a:rPr>
              <a:t>-forge notebook</a:t>
            </a:r>
            <a:r>
              <a:rPr lang="en-US" dirty="0"/>
              <a:t> to install classic </a:t>
            </a:r>
            <a:r>
              <a:rPr lang="en-US" dirty="0" err="1"/>
              <a:t>Jupyter</a:t>
            </a:r>
            <a:r>
              <a:rPr lang="en-US" dirty="0"/>
              <a:t> notebook into this environment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4BCC8B-4BBF-BA47-B8CD-6A467BA8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77646" y="3277535"/>
            <a:ext cx="8260517" cy="31042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068C17-E78D-F14F-92E0-4DF29012A1D5}"/>
              </a:ext>
            </a:extLst>
          </p:cNvPr>
          <p:cNvSpPr/>
          <p:nvPr/>
        </p:nvSpPr>
        <p:spPr>
          <a:xfrm>
            <a:off x="3719454" y="3628290"/>
            <a:ext cx="594640" cy="221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CEF871-900D-4C49-A490-DD295AD40ECE}"/>
              </a:ext>
            </a:extLst>
          </p:cNvPr>
          <p:cNvCxnSpPr>
            <a:cxnSpLocks/>
          </p:cNvCxnSpPr>
          <p:nvPr/>
        </p:nvCxnSpPr>
        <p:spPr>
          <a:xfrm flipV="1">
            <a:off x="3360386" y="3876232"/>
            <a:ext cx="342345" cy="3870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1E4EB0-1C0A-2346-A115-33FE740D6E70}"/>
              </a:ext>
            </a:extLst>
          </p:cNvPr>
          <p:cNvSpPr txBox="1"/>
          <p:nvPr/>
        </p:nvSpPr>
        <p:spPr>
          <a:xfrm>
            <a:off x="284316" y="4308339"/>
            <a:ext cx="3122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also indicates the currently active environment</a:t>
            </a:r>
          </a:p>
        </p:txBody>
      </p:sp>
    </p:spTree>
    <p:extLst>
      <p:ext uri="{BB962C8B-B14F-4D97-AF65-F5344CB8AC3E}">
        <p14:creationId xmlns:p14="http://schemas.microsoft.com/office/powerpoint/2010/main" val="36629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0B96-3AA4-5E47-BE2E-BEF0D53F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Julia interactive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5D460-883B-6143-8A7F-E91948A56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environment `</a:t>
            </a:r>
            <a:r>
              <a:rPr lang="en-US" dirty="0" err="1">
                <a:highlight>
                  <a:srgbClr val="C0C0C0"/>
                </a:highlight>
              </a:rPr>
              <a:t>julia</a:t>
            </a:r>
            <a:r>
              <a:rPr lang="en-US" dirty="0"/>
              <a:t>` is activated</a:t>
            </a:r>
          </a:p>
          <a:p>
            <a:r>
              <a:rPr lang="en-US" dirty="0"/>
              <a:t>Type </a:t>
            </a:r>
            <a:r>
              <a:rPr lang="en-US" dirty="0" err="1">
                <a:highlight>
                  <a:srgbClr val="C0C0C0"/>
                </a:highlight>
              </a:rPr>
              <a:t>jupyter</a:t>
            </a:r>
            <a:r>
              <a:rPr lang="en-US" dirty="0">
                <a:highlight>
                  <a:srgbClr val="C0C0C0"/>
                </a:highlight>
              </a:rPr>
              <a:t> notebook</a:t>
            </a:r>
            <a:r>
              <a:rPr lang="en-US" dirty="0"/>
              <a:t> to launch the notebook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4BCC8B-4BBF-BA47-B8CD-6A467BA8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9276" y="3709416"/>
            <a:ext cx="8245484" cy="31042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068C17-E78D-F14F-92E0-4DF29012A1D5}"/>
              </a:ext>
            </a:extLst>
          </p:cNvPr>
          <p:cNvSpPr/>
          <p:nvPr/>
        </p:nvSpPr>
        <p:spPr>
          <a:xfrm>
            <a:off x="586501" y="4026671"/>
            <a:ext cx="594640" cy="221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CEF871-900D-4C49-A490-DD295AD40ECE}"/>
              </a:ext>
            </a:extLst>
          </p:cNvPr>
          <p:cNvCxnSpPr>
            <a:cxnSpLocks/>
          </p:cNvCxnSpPr>
          <p:nvPr/>
        </p:nvCxnSpPr>
        <p:spPr>
          <a:xfrm flipH="1">
            <a:off x="883821" y="3623941"/>
            <a:ext cx="131556" cy="3773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1E4EB0-1C0A-2346-A115-33FE740D6E70}"/>
              </a:ext>
            </a:extLst>
          </p:cNvPr>
          <p:cNvSpPr txBox="1"/>
          <p:nvPr/>
        </p:nvSpPr>
        <p:spPr>
          <a:xfrm>
            <a:off x="277961" y="2718618"/>
            <a:ext cx="2503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be launched in the environment where </a:t>
            </a:r>
            <a:r>
              <a:rPr lang="en-US" dirty="0" err="1"/>
              <a:t>jupyter</a:t>
            </a:r>
            <a:r>
              <a:rPr lang="en-US" dirty="0"/>
              <a:t> is installed</a:t>
            </a:r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E69AF5-271A-2F4E-A8D3-4CF19BEFA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553" y="3102228"/>
            <a:ext cx="8539639" cy="36382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240F13-D2BD-D944-960F-C32A19F5B113}"/>
              </a:ext>
            </a:extLst>
          </p:cNvPr>
          <p:cNvSpPr txBox="1"/>
          <p:nvPr/>
        </p:nvSpPr>
        <p:spPr>
          <a:xfrm>
            <a:off x="6204456" y="3180283"/>
            <a:ext cx="4140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browser session will be auto-launched,</a:t>
            </a:r>
          </a:p>
          <a:p>
            <a:r>
              <a:rPr lang="en-US" dirty="0"/>
              <a:t>s</a:t>
            </a:r>
            <a:r>
              <a:rPr lang="en-US"/>
              <a:t>erving </a:t>
            </a:r>
            <a:r>
              <a:rPr lang="en-US" dirty="0"/>
              <a:t>as the </a:t>
            </a:r>
            <a:r>
              <a:rPr lang="en-US" dirty="0" err="1"/>
              <a:t>Jupyter</a:t>
            </a:r>
            <a:r>
              <a:rPr lang="en-US" dirty="0"/>
              <a:t> notebook interface.</a:t>
            </a:r>
          </a:p>
        </p:txBody>
      </p:sp>
    </p:spTree>
    <p:extLst>
      <p:ext uri="{BB962C8B-B14F-4D97-AF65-F5344CB8AC3E}">
        <p14:creationId xmlns:p14="http://schemas.microsoft.com/office/powerpoint/2010/main" val="182589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0A9C4-9249-AA48-A1A4-DD6E7A4F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3D78C-341E-DC4F-8AD6-3E0E54CFB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https://docs.conda.io/en/latest/miniconda.html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6878C095-08C9-4F46-B174-D9950E47C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440" y="2290873"/>
            <a:ext cx="6664327" cy="44857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2F7F09-CF91-6E4B-85E5-D4CF43775DBE}"/>
              </a:ext>
            </a:extLst>
          </p:cNvPr>
          <p:cNvSpPr/>
          <p:nvPr/>
        </p:nvSpPr>
        <p:spPr>
          <a:xfrm>
            <a:off x="3782860" y="3544866"/>
            <a:ext cx="1215025" cy="1691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9465EB-536D-FC49-B94E-B9BC729CF8C5}"/>
              </a:ext>
            </a:extLst>
          </p:cNvPr>
          <p:cNvSpPr/>
          <p:nvPr/>
        </p:nvSpPr>
        <p:spPr>
          <a:xfrm>
            <a:off x="3782860" y="5137760"/>
            <a:ext cx="920663" cy="1691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104C46-8DF3-674F-B110-BA5B19952574}"/>
              </a:ext>
            </a:extLst>
          </p:cNvPr>
          <p:cNvCxnSpPr>
            <a:cxnSpLocks/>
          </p:cNvCxnSpPr>
          <p:nvPr/>
        </p:nvCxnSpPr>
        <p:spPr>
          <a:xfrm flipH="1" flipV="1">
            <a:off x="5041727" y="3638812"/>
            <a:ext cx="1396651" cy="10960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31F39B-B5C8-FF4A-A07A-676525DE6FE7}"/>
              </a:ext>
            </a:extLst>
          </p:cNvPr>
          <p:cNvCxnSpPr>
            <a:cxnSpLocks/>
          </p:cNvCxnSpPr>
          <p:nvPr/>
        </p:nvCxnSpPr>
        <p:spPr>
          <a:xfrm flipH="1">
            <a:off x="4747364" y="4734838"/>
            <a:ext cx="1691014" cy="4947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C8423A-C945-284C-BBFF-A70F0BB20D87}"/>
              </a:ext>
            </a:extLst>
          </p:cNvPr>
          <p:cNvSpPr txBox="1"/>
          <p:nvPr/>
        </p:nvSpPr>
        <p:spPr>
          <a:xfrm>
            <a:off x="6486163" y="4143031"/>
            <a:ext cx="54994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Almost all current laptops/desktops run 64-bit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2 is deprecated and no longer maintained</a:t>
            </a:r>
          </a:p>
        </p:txBody>
      </p:sp>
    </p:spTree>
    <p:extLst>
      <p:ext uri="{BB962C8B-B14F-4D97-AF65-F5344CB8AC3E}">
        <p14:creationId xmlns:p14="http://schemas.microsoft.com/office/powerpoint/2010/main" val="7792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0358-6C58-1641-A963-686435D4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Installer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E52982-1F7C-554F-8D96-9DE967D3E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 terminal app and entering the directory of downloaded installer</a:t>
            </a:r>
          </a:p>
          <a:p>
            <a:pPr lvl="1"/>
            <a:r>
              <a:rPr lang="en-US" dirty="0"/>
              <a:t>In my case, it’s </a:t>
            </a:r>
            <a:r>
              <a:rPr lang="en-US" dirty="0">
                <a:highlight>
                  <a:srgbClr val="C0C0C0"/>
                </a:highlight>
              </a:rPr>
              <a:t>Downloads/</a:t>
            </a:r>
          </a:p>
          <a:p>
            <a:r>
              <a:rPr lang="en-US" dirty="0"/>
              <a:t>Type </a:t>
            </a:r>
            <a:r>
              <a:rPr lang="en-US" dirty="0">
                <a:highlight>
                  <a:srgbClr val="C0C0C0"/>
                </a:highlight>
              </a:rPr>
              <a:t>bash &lt;the name of downloaded </a:t>
            </a:r>
            <a:r>
              <a:rPr lang="en-US" dirty="0" err="1">
                <a:highlight>
                  <a:srgbClr val="C0C0C0"/>
                </a:highlight>
              </a:rPr>
              <a:t>file.sh</a:t>
            </a:r>
            <a:r>
              <a:rPr lang="en-US" dirty="0">
                <a:highlight>
                  <a:srgbClr val="C0C0C0"/>
                </a:highlight>
              </a:rPr>
              <a:t>&gt;</a:t>
            </a:r>
            <a:r>
              <a:rPr lang="en-US" dirty="0"/>
              <a:t> to run the installer</a:t>
            </a:r>
          </a:p>
          <a:p>
            <a:r>
              <a:rPr lang="en-US" dirty="0"/>
              <a:t>Press ENTER to continue</a:t>
            </a:r>
          </a:p>
        </p:txBody>
      </p:sp>
      <p:pic>
        <p:nvPicPr>
          <p:cNvPr id="8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375EA53-C65F-994F-8D0D-525817E15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229" y="3557356"/>
            <a:ext cx="6617812" cy="324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3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C51B-A08A-8A43-A3CB-C923BDF3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 license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B193D10-9A58-694D-8B9A-B5288D10A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4603" y="365125"/>
            <a:ext cx="6019646" cy="2968668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D54A760-B8B3-8042-923D-94F404DF7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603" y="3618030"/>
            <a:ext cx="6058507" cy="29686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C7A692-73B2-6247-BF80-7326C692FDF5}"/>
              </a:ext>
            </a:extLst>
          </p:cNvPr>
          <p:cNvSpPr txBox="1"/>
          <p:nvPr/>
        </p:nvSpPr>
        <p:spPr>
          <a:xfrm>
            <a:off x="1079347" y="1849459"/>
            <a:ext cx="3946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this page show up, hold </a:t>
            </a:r>
            <a:r>
              <a:rPr lang="en-US" sz="2400" dirty="0">
                <a:highlight>
                  <a:srgbClr val="C0C0C0"/>
                </a:highlight>
              </a:rPr>
              <a:t>ENTER</a:t>
            </a:r>
            <a:r>
              <a:rPr lang="en-US" sz="2400" dirty="0"/>
              <a:t> or </a:t>
            </a:r>
            <a:r>
              <a:rPr lang="en-US" sz="2400" dirty="0">
                <a:highlight>
                  <a:srgbClr val="C0C0C0"/>
                </a:highlight>
              </a:rPr>
              <a:t>CTRL+D</a:t>
            </a:r>
            <a:r>
              <a:rPr lang="en-US" sz="2400" dirty="0"/>
              <a:t> to scroll down to the bottom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768215-C36D-EE43-ABBE-BA38AA3D7680}"/>
              </a:ext>
            </a:extLst>
          </p:cNvPr>
          <p:cNvCxnSpPr>
            <a:cxnSpLocks/>
          </p:cNvCxnSpPr>
          <p:nvPr/>
        </p:nvCxnSpPr>
        <p:spPr>
          <a:xfrm flipV="1">
            <a:off x="5116152" y="2271976"/>
            <a:ext cx="678788" cy="785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1D947B-4B8E-2D4E-AE4D-038FCF08E754}"/>
              </a:ext>
            </a:extLst>
          </p:cNvPr>
          <p:cNvSpPr txBox="1"/>
          <p:nvPr/>
        </p:nvSpPr>
        <p:spPr>
          <a:xfrm>
            <a:off x="1051298" y="4296274"/>
            <a:ext cx="3946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Answer </a:t>
            </a:r>
            <a:r>
              <a:rPr lang="en-US" sz="2400" dirty="0">
                <a:highlight>
                  <a:srgbClr val="C0C0C0"/>
                </a:highlight>
              </a:rPr>
              <a:t>yes</a:t>
            </a:r>
            <a:r>
              <a:rPr lang="en-US" sz="2400" dirty="0"/>
              <a:t> to accept the license and proceed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0559AE-8E4F-2A4E-9DEC-19D779E8FAD8}"/>
              </a:ext>
            </a:extLst>
          </p:cNvPr>
          <p:cNvCxnSpPr>
            <a:cxnSpLocks/>
          </p:cNvCxnSpPr>
          <p:nvPr/>
        </p:nvCxnSpPr>
        <p:spPr>
          <a:xfrm>
            <a:off x="4936563" y="4751041"/>
            <a:ext cx="819108" cy="1575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28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0B96-3AA4-5E47-BE2E-BEF0D53F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install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5D460-883B-6143-8A7F-E91948A56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</a:t>
            </a:r>
            <a:r>
              <a:rPr lang="en-US" dirty="0">
                <a:highlight>
                  <a:srgbClr val="C0C0C0"/>
                </a:highlight>
              </a:rPr>
              <a:t>ENTER</a:t>
            </a:r>
            <a:r>
              <a:rPr lang="en-US" dirty="0"/>
              <a:t> to continue; this will install </a:t>
            </a:r>
            <a:r>
              <a:rPr lang="en-US" dirty="0" err="1"/>
              <a:t>miniconda</a:t>
            </a:r>
            <a:r>
              <a:rPr lang="en-US" dirty="0"/>
              <a:t> to the default location (</a:t>
            </a:r>
            <a:r>
              <a:rPr lang="en-US" dirty="0">
                <a:highlight>
                  <a:srgbClr val="C0C0C0"/>
                </a:highlight>
              </a:rPr>
              <a:t>&lt;your home directory&gt;/miniconda3</a:t>
            </a:r>
            <a:r>
              <a:rPr lang="en-US" dirty="0"/>
              <a:t>)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74BCC8B-4BBF-BA47-B8CD-6A467BA8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254" y="2686834"/>
            <a:ext cx="8260521" cy="40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6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0B96-3AA4-5E47-BE2E-BEF0D53F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5D460-883B-6143-8A7F-E91948A56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</a:t>
            </a:r>
            <a:r>
              <a:rPr lang="en-US" dirty="0">
                <a:highlight>
                  <a:srgbClr val="C0C0C0"/>
                </a:highlight>
              </a:rPr>
              <a:t>yes</a:t>
            </a:r>
            <a:r>
              <a:rPr lang="en-US" dirty="0"/>
              <a:t>. This will finish installation.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4BCC8B-4BBF-BA47-B8CD-6A467BA8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90771" y="2686834"/>
            <a:ext cx="8245487" cy="40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7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0B96-3AA4-5E47-BE2E-BEF0D53F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conda</a:t>
            </a:r>
            <a:r>
              <a:rPr lang="en-US" dirty="0"/>
              <a:t> environment for Julia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5D460-883B-6143-8A7F-E91948A56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C0C0C0"/>
                </a:highlight>
              </a:rPr>
              <a:t>CLOSE AND RELAUNCH TERMINAL</a:t>
            </a:r>
          </a:p>
          <a:p>
            <a:r>
              <a:rPr lang="en-US" dirty="0"/>
              <a:t>Type </a:t>
            </a:r>
            <a:r>
              <a:rPr lang="en-US" dirty="0" err="1">
                <a:highlight>
                  <a:srgbClr val="C0C0C0"/>
                </a:highlight>
              </a:rPr>
              <a:t>conda</a:t>
            </a:r>
            <a:r>
              <a:rPr lang="en-US" dirty="0">
                <a:highlight>
                  <a:srgbClr val="C0C0C0"/>
                </a:highlight>
              </a:rPr>
              <a:t> create -n </a:t>
            </a:r>
            <a:r>
              <a:rPr lang="en-US" dirty="0" err="1">
                <a:highlight>
                  <a:srgbClr val="C0C0C0"/>
                </a:highlight>
              </a:rPr>
              <a:t>julia</a:t>
            </a:r>
            <a:r>
              <a:rPr lang="en-US" dirty="0"/>
              <a:t> to create a new environment named `</a:t>
            </a:r>
            <a:r>
              <a:rPr lang="en-US" dirty="0" err="1">
                <a:highlight>
                  <a:srgbClr val="C0C0C0"/>
                </a:highlight>
              </a:rPr>
              <a:t>julia</a:t>
            </a:r>
            <a:r>
              <a:rPr lang="en-US" dirty="0"/>
              <a:t>`. You can choose any preferred name; answer ‘</a:t>
            </a:r>
            <a:r>
              <a:rPr lang="en-US" dirty="0">
                <a:highlight>
                  <a:srgbClr val="C0C0C0"/>
                </a:highlight>
              </a:rPr>
              <a:t>y</a:t>
            </a:r>
            <a:r>
              <a:rPr lang="en-US" dirty="0"/>
              <a:t>’ when prompted.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4BCC8B-4BBF-BA47-B8CD-6A467BA8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77645" y="3277535"/>
            <a:ext cx="8260521" cy="31042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5486B3-A6F4-3941-B1BF-A2EBAFC06FFD}"/>
              </a:ext>
            </a:extLst>
          </p:cNvPr>
          <p:cNvSpPr txBox="1"/>
          <p:nvPr/>
        </p:nvSpPr>
        <p:spPr>
          <a:xfrm>
            <a:off x="280490" y="3277535"/>
            <a:ext cx="33883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As a convention, names should only contain letters (a-z, A-Z), digits (0-9), underscore (_), dot (.) and dash (-).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In </a:t>
            </a:r>
            <a:r>
              <a:rPr lang="en-US" sz="2000" dirty="0" err="1">
                <a:solidFill>
                  <a:schemeClr val="accent1"/>
                </a:solidFill>
              </a:rPr>
              <a:t>addtion</a:t>
            </a:r>
            <a:r>
              <a:rPr lang="en-US" sz="2000" dirty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Must start with letters, digits or underscore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Space is very discouraged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accent1"/>
                </a:solidFill>
              </a:rPr>
              <a:t>It is </a:t>
            </a:r>
            <a:r>
              <a:rPr lang="en-US" sz="2000" u="sng" dirty="0" err="1">
                <a:solidFill>
                  <a:schemeClr val="accent1"/>
                </a:solidFill>
              </a:rPr>
              <a:t>couraged</a:t>
            </a:r>
            <a:r>
              <a:rPr lang="en-US" sz="2000" u="sng" dirty="0">
                <a:solidFill>
                  <a:schemeClr val="accent1"/>
                </a:solidFill>
              </a:rPr>
              <a:t> to use only small letters or only capitals</a:t>
            </a:r>
          </a:p>
        </p:txBody>
      </p:sp>
    </p:spTree>
    <p:extLst>
      <p:ext uri="{BB962C8B-B14F-4D97-AF65-F5344CB8AC3E}">
        <p14:creationId xmlns:p14="http://schemas.microsoft.com/office/powerpoint/2010/main" val="314701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0B96-3AA4-5E47-BE2E-BEF0D53F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Activate the environment just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5D460-883B-6143-8A7F-E91948A56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 err="1">
                <a:highlight>
                  <a:srgbClr val="C0C0C0"/>
                </a:highlight>
              </a:rPr>
              <a:t>conda</a:t>
            </a:r>
            <a:r>
              <a:rPr lang="en-US" dirty="0">
                <a:highlight>
                  <a:srgbClr val="C0C0C0"/>
                </a:highlight>
              </a:rPr>
              <a:t> activate </a:t>
            </a:r>
            <a:r>
              <a:rPr lang="en-US" dirty="0" err="1">
                <a:highlight>
                  <a:srgbClr val="C0C0C0"/>
                </a:highlight>
              </a:rPr>
              <a:t>julia</a:t>
            </a:r>
            <a:r>
              <a:rPr lang="en-US" dirty="0"/>
              <a:t> to activate the environment we just created.</a:t>
            </a:r>
          </a:p>
          <a:p>
            <a:pPr lvl="1"/>
            <a:r>
              <a:rPr lang="en-US" dirty="0"/>
              <a:t>Type </a:t>
            </a:r>
            <a:r>
              <a:rPr lang="en-US" dirty="0" err="1">
                <a:highlight>
                  <a:srgbClr val="C0C0C0"/>
                </a:highlight>
              </a:rPr>
              <a:t>conda</a:t>
            </a:r>
            <a:r>
              <a:rPr lang="en-US" dirty="0">
                <a:highlight>
                  <a:srgbClr val="C0C0C0"/>
                </a:highlight>
              </a:rPr>
              <a:t> deactivate</a:t>
            </a:r>
            <a:r>
              <a:rPr lang="en-US" dirty="0"/>
              <a:t> can deactivate the current environment at any time.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4BCC8B-4BBF-BA47-B8CD-6A467BA8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77645" y="3277535"/>
            <a:ext cx="8260520" cy="31042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068C17-E78D-F14F-92E0-4DF29012A1D5}"/>
              </a:ext>
            </a:extLst>
          </p:cNvPr>
          <p:cNvSpPr/>
          <p:nvPr/>
        </p:nvSpPr>
        <p:spPr>
          <a:xfrm>
            <a:off x="3702480" y="6201332"/>
            <a:ext cx="594640" cy="221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CEF871-900D-4C49-A490-DD295AD40ECE}"/>
              </a:ext>
            </a:extLst>
          </p:cNvPr>
          <p:cNvCxnSpPr>
            <a:cxnSpLocks/>
          </p:cNvCxnSpPr>
          <p:nvPr/>
        </p:nvCxnSpPr>
        <p:spPr>
          <a:xfrm>
            <a:off x="3309791" y="5558323"/>
            <a:ext cx="392690" cy="618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1E4EB0-1C0A-2346-A115-33FE740D6E70}"/>
              </a:ext>
            </a:extLst>
          </p:cNvPr>
          <p:cNvSpPr txBox="1"/>
          <p:nvPr/>
        </p:nvSpPr>
        <p:spPr>
          <a:xfrm>
            <a:off x="153835" y="5188991"/>
            <a:ext cx="341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indicates successful activation</a:t>
            </a:r>
          </a:p>
        </p:txBody>
      </p:sp>
    </p:spTree>
    <p:extLst>
      <p:ext uri="{BB962C8B-B14F-4D97-AF65-F5344CB8AC3E}">
        <p14:creationId xmlns:p14="http://schemas.microsoft.com/office/powerpoint/2010/main" val="332672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0B96-3AA4-5E47-BE2E-BEF0D53F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Julia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5D460-883B-6143-8A7F-E91948A56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environment `</a:t>
            </a:r>
            <a:r>
              <a:rPr lang="en-US" dirty="0" err="1">
                <a:highlight>
                  <a:srgbClr val="C0C0C0"/>
                </a:highlight>
              </a:rPr>
              <a:t>julia</a:t>
            </a:r>
            <a:r>
              <a:rPr lang="en-US" dirty="0"/>
              <a:t>` is activated</a:t>
            </a:r>
          </a:p>
          <a:p>
            <a:r>
              <a:rPr lang="en-US" dirty="0"/>
              <a:t>Type </a:t>
            </a:r>
            <a:r>
              <a:rPr lang="en-US" dirty="0" err="1">
                <a:highlight>
                  <a:srgbClr val="C0C0C0"/>
                </a:highlight>
              </a:rPr>
              <a:t>conda</a:t>
            </a:r>
            <a:r>
              <a:rPr lang="en-US" dirty="0">
                <a:highlight>
                  <a:srgbClr val="C0C0C0"/>
                </a:highlight>
              </a:rPr>
              <a:t> install -c </a:t>
            </a:r>
            <a:r>
              <a:rPr lang="en-US" dirty="0" err="1">
                <a:highlight>
                  <a:srgbClr val="C0C0C0"/>
                </a:highlight>
              </a:rPr>
              <a:t>conda</a:t>
            </a:r>
            <a:r>
              <a:rPr lang="en-US" dirty="0">
                <a:highlight>
                  <a:srgbClr val="C0C0C0"/>
                </a:highlight>
              </a:rPr>
              <a:t>-forge </a:t>
            </a:r>
            <a:r>
              <a:rPr lang="en-US" dirty="0" err="1">
                <a:highlight>
                  <a:srgbClr val="C0C0C0"/>
                </a:highlight>
              </a:rPr>
              <a:t>julia</a:t>
            </a:r>
            <a:r>
              <a:rPr lang="en-US" dirty="0"/>
              <a:t> to install </a:t>
            </a:r>
            <a:r>
              <a:rPr lang="en-US" dirty="0" err="1"/>
              <a:t>julia</a:t>
            </a:r>
            <a:r>
              <a:rPr lang="en-US" dirty="0"/>
              <a:t> into this environment; answer ‘</a:t>
            </a:r>
            <a:r>
              <a:rPr lang="en-US" dirty="0">
                <a:highlight>
                  <a:srgbClr val="C0C0C0"/>
                </a:highlight>
              </a:rPr>
              <a:t>y</a:t>
            </a:r>
            <a:r>
              <a:rPr lang="en-US" dirty="0"/>
              <a:t>’ when </a:t>
            </a:r>
            <a:r>
              <a:rPr lang="en-US" dirty="0" err="1"/>
              <a:t>promted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4BCC8B-4BBF-BA47-B8CD-6A467BA8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77645" y="3277535"/>
            <a:ext cx="8260520" cy="31042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068C17-E78D-F14F-92E0-4DF29012A1D5}"/>
              </a:ext>
            </a:extLst>
          </p:cNvPr>
          <p:cNvSpPr/>
          <p:nvPr/>
        </p:nvSpPr>
        <p:spPr>
          <a:xfrm>
            <a:off x="3702481" y="3671305"/>
            <a:ext cx="594640" cy="221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CEF871-900D-4C49-A490-DD295AD40ECE}"/>
              </a:ext>
            </a:extLst>
          </p:cNvPr>
          <p:cNvCxnSpPr>
            <a:cxnSpLocks/>
          </p:cNvCxnSpPr>
          <p:nvPr/>
        </p:nvCxnSpPr>
        <p:spPr>
          <a:xfrm flipV="1">
            <a:off x="3377109" y="3943701"/>
            <a:ext cx="342345" cy="3870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1E4EB0-1C0A-2346-A115-33FE740D6E70}"/>
              </a:ext>
            </a:extLst>
          </p:cNvPr>
          <p:cNvSpPr txBox="1"/>
          <p:nvPr/>
        </p:nvSpPr>
        <p:spPr>
          <a:xfrm>
            <a:off x="346024" y="4330778"/>
            <a:ext cx="3122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also indicates the currently active environment</a:t>
            </a:r>
          </a:p>
        </p:txBody>
      </p:sp>
    </p:spTree>
    <p:extLst>
      <p:ext uri="{BB962C8B-B14F-4D97-AF65-F5344CB8AC3E}">
        <p14:creationId xmlns:p14="http://schemas.microsoft.com/office/powerpoint/2010/main" val="375929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410</Words>
  <Application>Microsoft Macintosh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Install Julia/Jupyter via Conda</vt:lpstr>
      <vt:lpstr>Download conda</vt:lpstr>
      <vt:lpstr>Run Installer</vt:lpstr>
      <vt:lpstr>Accept license</vt:lpstr>
      <vt:lpstr>Choose install directory</vt:lpstr>
      <vt:lpstr>Initialize conda</vt:lpstr>
      <vt:lpstr>Create a conda environment for Julia</vt:lpstr>
      <vt:lpstr>Activate the environment just created</vt:lpstr>
      <vt:lpstr>Install Julia</vt:lpstr>
      <vt:lpstr>Launch Julia interactive session</vt:lpstr>
      <vt:lpstr>Install Jupyter notebook</vt:lpstr>
      <vt:lpstr>Launch Julia interactive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Guangyu Li</dc:creator>
  <cp:lastModifiedBy>Guangyu Li</cp:lastModifiedBy>
  <cp:revision>11</cp:revision>
  <dcterms:created xsi:type="dcterms:W3CDTF">2021-01-31T03:03:33Z</dcterms:created>
  <dcterms:modified xsi:type="dcterms:W3CDTF">2021-01-31T03:46:53Z</dcterms:modified>
</cp:coreProperties>
</file>