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59" roundtripDataSignature="AMtx7mhhlOIBk/eTkUgSy3DTlUnoQEXX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C9E28D9-CAD1-4070-8E23-9FF6C86B6A37}">
  <a:tblStyle styleId="{CC9E28D9-CAD1-4070-8E23-9FF6C86B6A3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customschemas.google.com/relationships/presentationmetadata" Target="metadata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17880b5cc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217880b5c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17880b5cc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17880b5c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57742197c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257742197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257742197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25774219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57742197c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257742197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257742197c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257742197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257742197c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257742197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257742197c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257742197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17880b5c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17880b5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25888a794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25888a79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5888a7945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25888a794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25888a7945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25888a794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25888a7945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25888a794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25888a7945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25888a794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25888a7945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25888a794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25888a7945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25888a794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25888a7945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25888a794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25888a7945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25888a794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25888a7945_0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25888a794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17880b5cc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17880b5c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25888a7945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25888a794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25888a7945_0_1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25888a7945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25888a7945_0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25888a794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25888a7945_0_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25888a794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268f2e07e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268f2e07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25888a7945_0_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25888a794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268f2e07e9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268f2e07e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25888a7945_0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25888a794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268f2e07e9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268f2e07e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25888a7945_0_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25888a7945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17880b5cc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17880b5c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268f2e07e9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268f2e07e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25888a7945_0_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25888a7945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268f2e07e9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268f2e07e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25888a7945_0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25888a794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268f2e07e9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268f2e07e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25888a7945_0_1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25888a7945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268f2e07e9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268f2e07e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25888a7945_0_1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25888a7945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25888a7945_0_1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25888a7945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268f2e07e9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268f2e07e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691e4b582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691e4b58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25888a7945_0_1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25888a7945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25888a7945_0_1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25888a7945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268f2e07e9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268f2e07e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268f2e07e9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268f2e07e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5888a7945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5888a7945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17880b5cc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17880b5c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17880b5cc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17880b5c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_1">
  <p:cSld name="SECTION_HEADER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5888a7945_0_189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2" name="Google Shape;82;g125888a7945_0_18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ww.oracle.com/java/technologies/downloads/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ithub.com/" TargetMode="External"/><Relationship Id="rId4" Type="http://schemas.openxmlformats.org/officeDocument/2006/relationships/hyperlink" Target="https://rogerdudler.github.io/git-guide/" TargetMode="External"/><Relationship Id="rId5" Type="http://schemas.openxmlformats.org/officeDocument/2006/relationships/hyperlink" Target="https://learngitbranching.js.org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Linguagens Comerciais de Programação</a:t>
            </a:r>
            <a:endParaRPr/>
          </a:p>
        </p:txBody>
      </p:sp>
      <p:sp>
        <p:nvSpPr>
          <p:cNvPr id="88" name="Google Shape;88;p1"/>
          <p:cNvSpPr txBox="1"/>
          <p:nvPr>
            <p:ph idx="1" type="subTitle"/>
          </p:nvPr>
        </p:nvSpPr>
        <p:spPr>
          <a:xfrm>
            <a:off x="1580450" y="3983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700"/>
              <a:t>Prof. Lucas Guerreiro</a:t>
            </a:r>
            <a:endParaRPr sz="27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700"/>
              <a:t>guerreiroluc@gmail.com</a:t>
            </a:r>
            <a:endParaRPr sz="2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uman languages vs. Programming languages | by Ana Harris | Medium" id="137" name="Google Shape;13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4270" y="390203"/>
            <a:ext cx="8103459" cy="60775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Java</a:t>
            </a:r>
            <a:endParaRPr/>
          </a:p>
        </p:txBody>
      </p:sp>
      <p:sp>
        <p:nvSpPr>
          <p:cNvPr id="143" name="Google Shape;14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Início do projeto em 1991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Linguagem popular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Orientada a objetos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Portátil - “escreva uma vez, execute em qualquer lugar”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Java SE</a:t>
            </a:r>
            <a:r>
              <a:rPr lang="en-US"/>
              <a:t>: contém os recursos necessários para desenvolver aplicativos de desktop e servidor.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Java EE</a:t>
            </a:r>
            <a:r>
              <a:rPr lang="en-US"/>
              <a:t>: </a:t>
            </a:r>
            <a:r>
              <a:rPr lang="en-US"/>
              <a:t>desenvolver aplicativos em rede distribuída e em grande escala e também aplicativos baseados na web.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Java ME</a:t>
            </a:r>
            <a:r>
              <a:rPr lang="en-US"/>
              <a:t>: desenvolvimento de aplicativos para dispositivos embarcados com recursos limitados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17880b5cc_0_2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Java</a:t>
            </a:r>
            <a:endParaRPr/>
          </a:p>
        </p:txBody>
      </p:sp>
      <p:sp>
        <p:nvSpPr>
          <p:cNvPr id="149" name="Google Shape;149;g1217880b5cc_0_2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b="1" lang="en-US"/>
              <a:t>JVM (Java Virtual Machine)</a:t>
            </a:r>
            <a:r>
              <a:rPr lang="en-US"/>
              <a:t>: responsável por transformar os bytecodes do programa em linguagem de máquina na arquitetura correspondente. Invocada pelo comando java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b="1" lang="en-US"/>
              <a:t>JDK (Java Development Kit)</a:t>
            </a:r>
            <a:r>
              <a:rPr lang="en-US"/>
              <a:t>: ambiente para desenvolvedores. Possui todas as ferramentas necessárias para compilar, debuggar e executar programas Java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b="1" lang="en-US"/>
              <a:t>JRE (Java Runtime Environment)</a:t>
            </a:r>
            <a:r>
              <a:rPr lang="en-US"/>
              <a:t>: ambiente responsável por executar o programa da JVM. Ambiente necessário para os usuários finais.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17880b5cc_0_3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Java</a:t>
            </a:r>
            <a:endParaRPr/>
          </a:p>
        </p:txBody>
      </p:sp>
      <p:sp>
        <p:nvSpPr>
          <p:cNvPr id="155" name="Google Shape;155;g1217880b5cc_0_35"/>
          <p:cNvSpPr/>
          <p:nvPr/>
        </p:nvSpPr>
        <p:spPr>
          <a:xfrm>
            <a:off x="1635963" y="1690825"/>
            <a:ext cx="2679900" cy="5763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Código Fonte (.java)</a:t>
            </a:r>
            <a:endParaRPr b="1"/>
          </a:p>
        </p:txBody>
      </p:sp>
      <p:sp>
        <p:nvSpPr>
          <p:cNvPr id="156" name="Google Shape;156;g1217880b5cc_0_35"/>
          <p:cNvSpPr/>
          <p:nvPr/>
        </p:nvSpPr>
        <p:spPr>
          <a:xfrm>
            <a:off x="1852113" y="2873838"/>
            <a:ext cx="2247600" cy="576300"/>
          </a:xfrm>
          <a:prstGeom prst="trapezoid">
            <a:avLst>
              <a:gd fmla="val 25000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Compilador (javac)</a:t>
            </a:r>
            <a:endParaRPr b="1"/>
          </a:p>
        </p:txBody>
      </p:sp>
      <p:sp>
        <p:nvSpPr>
          <p:cNvPr id="157" name="Google Shape;157;g1217880b5cc_0_35"/>
          <p:cNvSpPr/>
          <p:nvPr/>
        </p:nvSpPr>
        <p:spPr>
          <a:xfrm>
            <a:off x="1635963" y="4056850"/>
            <a:ext cx="2679900" cy="5763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Bytecode </a:t>
            </a:r>
            <a:r>
              <a:rPr b="1" lang="en-US">
                <a:solidFill>
                  <a:schemeClr val="dk1"/>
                </a:solidFill>
              </a:rPr>
              <a:t>(.class)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58" name="Google Shape;158;g1217880b5cc_0_35"/>
          <p:cNvSpPr/>
          <p:nvPr/>
        </p:nvSpPr>
        <p:spPr>
          <a:xfrm>
            <a:off x="6404913" y="2868675"/>
            <a:ext cx="1397400" cy="576300"/>
          </a:xfrm>
          <a:prstGeom prst="rect">
            <a:avLst/>
          </a:prstGeom>
          <a:solidFill>
            <a:srgbClr val="B6D7A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JVM</a:t>
            </a:r>
            <a:endParaRPr b="1"/>
          </a:p>
        </p:txBody>
      </p:sp>
      <p:sp>
        <p:nvSpPr>
          <p:cNvPr id="159" name="Google Shape;159;g1217880b5cc_0_35"/>
          <p:cNvSpPr/>
          <p:nvPr/>
        </p:nvSpPr>
        <p:spPr>
          <a:xfrm>
            <a:off x="6404913" y="4056850"/>
            <a:ext cx="1397400" cy="576300"/>
          </a:xfrm>
          <a:prstGeom prst="rect">
            <a:avLst/>
          </a:prstGeom>
          <a:solidFill>
            <a:srgbClr val="D5A6B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JVM</a:t>
            </a:r>
            <a:endParaRPr b="1"/>
          </a:p>
        </p:txBody>
      </p:sp>
      <p:sp>
        <p:nvSpPr>
          <p:cNvPr id="160" name="Google Shape;160;g1217880b5cc_0_35"/>
          <p:cNvSpPr/>
          <p:nvPr/>
        </p:nvSpPr>
        <p:spPr>
          <a:xfrm>
            <a:off x="6404913" y="5245025"/>
            <a:ext cx="1397400" cy="576300"/>
          </a:xfrm>
          <a:prstGeom prst="rect">
            <a:avLst/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JVM</a:t>
            </a:r>
            <a:endParaRPr b="1"/>
          </a:p>
        </p:txBody>
      </p:sp>
      <p:sp>
        <p:nvSpPr>
          <p:cNvPr id="161" name="Google Shape;161;g1217880b5cc_0_35"/>
          <p:cNvSpPr/>
          <p:nvPr/>
        </p:nvSpPr>
        <p:spPr>
          <a:xfrm>
            <a:off x="9158638" y="2868675"/>
            <a:ext cx="1397400" cy="5763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Windows</a:t>
            </a:r>
            <a:endParaRPr b="1"/>
          </a:p>
        </p:txBody>
      </p:sp>
      <p:sp>
        <p:nvSpPr>
          <p:cNvPr id="162" name="Google Shape;162;g1217880b5cc_0_35"/>
          <p:cNvSpPr/>
          <p:nvPr/>
        </p:nvSpPr>
        <p:spPr>
          <a:xfrm>
            <a:off x="9158638" y="4056850"/>
            <a:ext cx="1397400" cy="5763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Linux</a:t>
            </a:r>
            <a:endParaRPr b="1"/>
          </a:p>
        </p:txBody>
      </p:sp>
      <p:sp>
        <p:nvSpPr>
          <p:cNvPr id="163" name="Google Shape;163;g1217880b5cc_0_35"/>
          <p:cNvSpPr/>
          <p:nvPr/>
        </p:nvSpPr>
        <p:spPr>
          <a:xfrm>
            <a:off x="9158638" y="5245025"/>
            <a:ext cx="1397400" cy="5763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MacOS</a:t>
            </a:r>
            <a:endParaRPr b="1"/>
          </a:p>
        </p:txBody>
      </p:sp>
      <p:cxnSp>
        <p:nvCxnSpPr>
          <p:cNvPr id="164" name="Google Shape;164;g1217880b5cc_0_35"/>
          <p:cNvCxnSpPr>
            <a:stCxn id="155" idx="2"/>
            <a:endCxn id="156" idx="0"/>
          </p:cNvCxnSpPr>
          <p:nvPr/>
        </p:nvCxnSpPr>
        <p:spPr>
          <a:xfrm>
            <a:off x="2975913" y="2267125"/>
            <a:ext cx="0" cy="606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g1217880b5cc_0_35"/>
          <p:cNvCxnSpPr>
            <a:stCxn id="156" idx="2"/>
            <a:endCxn id="157" idx="0"/>
          </p:cNvCxnSpPr>
          <p:nvPr/>
        </p:nvCxnSpPr>
        <p:spPr>
          <a:xfrm>
            <a:off x="2975913" y="3450138"/>
            <a:ext cx="0" cy="606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g1217880b5cc_0_35"/>
          <p:cNvCxnSpPr>
            <a:stCxn id="157" idx="3"/>
            <a:endCxn id="158" idx="1"/>
          </p:cNvCxnSpPr>
          <p:nvPr/>
        </p:nvCxnSpPr>
        <p:spPr>
          <a:xfrm flipH="1" rot="10800000">
            <a:off x="4315863" y="3156700"/>
            <a:ext cx="2089200" cy="11883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g1217880b5cc_0_35"/>
          <p:cNvCxnSpPr>
            <a:stCxn id="157" idx="3"/>
            <a:endCxn id="159" idx="1"/>
          </p:cNvCxnSpPr>
          <p:nvPr/>
        </p:nvCxnSpPr>
        <p:spPr>
          <a:xfrm>
            <a:off x="4315863" y="4345000"/>
            <a:ext cx="2089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g1217880b5cc_0_35"/>
          <p:cNvCxnSpPr>
            <a:stCxn id="157" idx="3"/>
            <a:endCxn id="160" idx="1"/>
          </p:cNvCxnSpPr>
          <p:nvPr/>
        </p:nvCxnSpPr>
        <p:spPr>
          <a:xfrm>
            <a:off x="4315863" y="4345000"/>
            <a:ext cx="2089200" cy="11883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g1217880b5cc_0_35"/>
          <p:cNvCxnSpPr>
            <a:stCxn id="158" idx="3"/>
            <a:endCxn id="161" idx="1"/>
          </p:cNvCxnSpPr>
          <p:nvPr/>
        </p:nvCxnSpPr>
        <p:spPr>
          <a:xfrm>
            <a:off x="7802313" y="3156825"/>
            <a:ext cx="1356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70" name="Google Shape;170;g1217880b5cc_0_35"/>
          <p:cNvCxnSpPr>
            <a:stCxn id="159" idx="3"/>
            <a:endCxn id="162" idx="1"/>
          </p:cNvCxnSpPr>
          <p:nvPr/>
        </p:nvCxnSpPr>
        <p:spPr>
          <a:xfrm>
            <a:off x="7802313" y="4345000"/>
            <a:ext cx="1356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71" name="Google Shape;171;g1217880b5cc_0_35"/>
          <p:cNvCxnSpPr>
            <a:stCxn id="160" idx="3"/>
            <a:endCxn id="163" idx="1"/>
          </p:cNvCxnSpPr>
          <p:nvPr/>
        </p:nvCxnSpPr>
        <p:spPr>
          <a:xfrm>
            <a:off x="7802313" y="5533175"/>
            <a:ext cx="1356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57742197c_0_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Orientação a Objetos</a:t>
            </a:r>
            <a:endParaRPr/>
          </a:p>
        </p:txBody>
      </p:sp>
      <p:sp>
        <p:nvSpPr>
          <p:cNvPr id="177" name="Google Shape;177;g1257742197c_0_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➔"/>
            </a:pPr>
            <a:r>
              <a:rPr lang="en-US" sz="3000"/>
              <a:t>Classe: abstração do problema e onde estão as definições das características e comportamentos gerais das entidades envolvidas</a:t>
            </a:r>
            <a:endParaRPr sz="3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-US" sz="3000"/>
              <a:t>Objeto: componente oriundo da classe que representa uma das entidades</a:t>
            </a:r>
            <a:endParaRPr sz="3000"/>
          </a:p>
        </p:txBody>
      </p:sp>
      <p:sp>
        <p:nvSpPr>
          <p:cNvPr id="178" name="Google Shape;178;g1257742197c_0_5"/>
          <p:cNvSpPr txBox="1"/>
          <p:nvPr/>
        </p:nvSpPr>
        <p:spPr>
          <a:xfrm>
            <a:off x="3286425" y="4264700"/>
            <a:ext cx="5427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28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i="1" lang="en-US" sz="28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Instanciar um objeto x da classe X”</a:t>
            </a:r>
            <a:endParaRPr i="1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257742197c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Orientação a Objetos (OO)</a:t>
            </a:r>
            <a:endParaRPr/>
          </a:p>
        </p:txBody>
      </p:sp>
      <p:sp>
        <p:nvSpPr>
          <p:cNvPr id="184" name="Google Shape;184;g1257742197c_0_0"/>
          <p:cNvSpPr txBox="1"/>
          <p:nvPr>
            <p:ph idx="1" type="body"/>
          </p:nvPr>
        </p:nvSpPr>
        <p:spPr>
          <a:xfrm>
            <a:off x="584200" y="1902500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Os 4 pilares da OO: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Abstração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Encapsulamento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Herança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Polimorfismo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57742197c_0_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Abstração</a:t>
            </a:r>
            <a:endParaRPr/>
          </a:p>
        </p:txBody>
      </p:sp>
      <p:sp>
        <p:nvSpPr>
          <p:cNvPr id="190" name="Google Shape;190;g1257742197c_0_1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Demais classes/objetos não precisam de detalhes da implementação de métodos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“Esconder” informações inerentes à classe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Limitar escopo de métodos sempre que possível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Uso de Interfaces e Classes abstratas (veremos mais pra frente)	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257742197c_0_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Encapsulamento</a:t>
            </a:r>
            <a:endParaRPr/>
          </a:p>
        </p:txBody>
      </p:sp>
      <p:sp>
        <p:nvSpPr>
          <p:cNvPr id="196" name="Google Shape;196;g1257742197c_0_1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Limitar acesso e visibilidade de atributos e comportamentos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Apenas aqueles objetos que necessitam terão acesso às características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Implementação de modificadores de acesso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</a:pPr>
            <a:r>
              <a:rPr lang="en-US"/>
              <a:t>Uso de getters/setters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257742197c_0_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Herança</a:t>
            </a:r>
            <a:endParaRPr/>
          </a:p>
        </p:txBody>
      </p:sp>
      <p:sp>
        <p:nvSpPr>
          <p:cNvPr id="202" name="Google Shape;202;g1257742197c_0_2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Capacidade de passar as características gerais de uma classe para outra, a qual pode alterar algumas delas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Reuso de código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Definições genéricas dos comportamentos na Super Classe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Em Java: “extends”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57742197c_0_26"/>
          <p:cNvSpPr txBox="1"/>
          <p:nvPr>
            <p:ph type="title"/>
          </p:nvPr>
        </p:nvSpPr>
        <p:spPr>
          <a:xfrm>
            <a:off x="838200" y="12175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Polimorfismo</a:t>
            </a:r>
            <a:endParaRPr/>
          </a:p>
        </p:txBody>
      </p:sp>
      <p:sp>
        <p:nvSpPr>
          <p:cNvPr id="208" name="Google Shape;208;g1257742197c_0_26"/>
          <p:cNvSpPr txBox="1"/>
          <p:nvPr>
            <p:ph idx="1" type="body"/>
          </p:nvPr>
        </p:nvSpPr>
        <p:spPr>
          <a:xfrm>
            <a:off x="838200" y="1253400"/>
            <a:ext cx="11202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Utiliza de diferentes tipos de dados (e tamanhos) para a implementação do “mesmo” método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Ato de sobrescrever um método.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Ações diferentes a partir da entrada. dentro do mesmo nome de método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Sobrecarga (mesma classe). Sobreposição (subclasse/super classe)</a:t>
            </a:r>
            <a:endParaRPr/>
          </a:p>
        </p:txBody>
      </p:sp>
      <p:sp>
        <p:nvSpPr>
          <p:cNvPr id="209" name="Google Shape;209;g1257742197c_0_26"/>
          <p:cNvSpPr txBox="1"/>
          <p:nvPr/>
        </p:nvSpPr>
        <p:spPr>
          <a:xfrm>
            <a:off x="3424950" y="3578425"/>
            <a:ext cx="6029100" cy="320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public static void soma(int a, int b)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	System.out.println("Somando números");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	System.out.println(a + b);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public static void soma(String a, String b)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System.out.println("Concatenando Strings");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System.out.println(a + "," + b);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public static void main(String args[])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soma(5,20);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soma("a","b");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g1217880b5c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101" y="927050"/>
            <a:ext cx="10191775" cy="483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5888a7945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Conceitos Gerais</a:t>
            </a:r>
            <a:endParaRPr/>
          </a:p>
        </p:txBody>
      </p:sp>
      <p:sp>
        <p:nvSpPr>
          <p:cNvPr id="215" name="Google Shape;215;g125888a7945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lang="en-US"/>
              <a:t>Atributos: "variáveis" da classe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lang="en-US"/>
              <a:t>Métodos: as funções implementadas na classe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lang="en-US"/>
              <a:t>Métodos especiais: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◆"/>
            </a:pPr>
            <a:r>
              <a:rPr lang="en-US"/>
              <a:t>Construtor: método executado quando o objeto é instanciado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1000"/>
              </a:spcAft>
              <a:buSzPts val="1800"/>
              <a:buChar char="◆"/>
            </a:pPr>
            <a:r>
              <a:rPr lang="en-US"/>
              <a:t>Destrutor: método executado quando o objeto é liberado da memória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25888a7945_0_5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Prática</a:t>
            </a:r>
            <a:endParaRPr/>
          </a:p>
        </p:txBody>
      </p:sp>
      <p:sp>
        <p:nvSpPr>
          <p:cNvPr id="221" name="Google Shape;221;g125888a7945_0_5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25888a7945_0_1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Instalação e Configuração JDK</a:t>
            </a:r>
            <a:endParaRPr/>
          </a:p>
        </p:txBody>
      </p:sp>
      <p:sp>
        <p:nvSpPr>
          <p:cNvPr id="227" name="Google Shape;227;g125888a7945_0_1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Baixa e instalar JDK a partir do site da Oracle (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https://www.oracle.com/java/technologies/downloads/</a:t>
            </a:r>
            <a:r>
              <a:rPr lang="en-US"/>
              <a:t>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Configurar as variáveis de ambiente PATH, JAVA_HOME e CLASSPATH: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JAVA_HOME-&gt;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"caminho_de_instalacao_da_JDK"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PATH-&gt;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%JAVA_HOME%/bin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CLASSPATH-&gt;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%JAVA_HOME%/lib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25888a7945_0_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</a:t>
            </a:r>
            <a:endParaRPr/>
          </a:p>
        </p:txBody>
      </p:sp>
      <p:sp>
        <p:nvSpPr>
          <p:cNvPr id="233" name="Google Shape;233;g125888a7945_0_20"/>
          <p:cNvSpPr txBox="1"/>
          <p:nvPr>
            <p:ph idx="1" type="body"/>
          </p:nvPr>
        </p:nvSpPr>
        <p:spPr>
          <a:xfrm>
            <a:off x="838200" y="1510650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Criar conta no GitHub: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https://github.com/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Aplicar comandos de acordo com a necessidade: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git init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git clone usuario@repositorio_remoto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git add arquivo </a:t>
            </a:r>
            <a:r>
              <a:rPr lang="en-US"/>
              <a:t>ou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git add *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git commit -m "Mensagem"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git push origin master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125888a7945_0_20"/>
          <p:cNvSpPr txBox="1"/>
          <p:nvPr/>
        </p:nvSpPr>
        <p:spPr>
          <a:xfrm>
            <a:off x="838200" y="5254475"/>
            <a:ext cx="10587000" cy="14775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Fazer em casa: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https://rogerdudler.github.io/git-guide/</a:t>
            </a:r>
            <a:endParaRPr sz="2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https://learngitbranching.js.org/</a:t>
            </a:r>
            <a:endParaRPr sz="2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25888a7945_0_2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Programando em Java</a:t>
            </a:r>
            <a:endParaRPr/>
          </a:p>
        </p:txBody>
      </p:sp>
      <p:sp>
        <p:nvSpPr>
          <p:cNvPr id="240" name="Google Shape;240;g125888a7945_0_2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Via linha de comando: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salvar arquivo com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arquivo.java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gerar bytecode com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javac arquivo.java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executar com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java arquivo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Via IDE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Executar interativamente dentro da IDE (Eclipse, NetBeans, VS Code, etc)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25888a7945_0_3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Olá mundo!</a:t>
            </a:r>
            <a:endParaRPr/>
          </a:p>
        </p:txBody>
      </p:sp>
      <p:sp>
        <p:nvSpPr>
          <p:cNvPr id="246" name="Google Shape;246;g125888a7945_0_34"/>
          <p:cNvSpPr txBox="1"/>
          <p:nvPr>
            <p:ph idx="1" type="body"/>
          </p:nvPr>
        </p:nvSpPr>
        <p:spPr>
          <a:xfrm>
            <a:off x="300675" y="1825625"/>
            <a:ext cx="11769000" cy="481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379">
                <a:latin typeface="Courier New"/>
                <a:ea typeface="Courier New"/>
                <a:cs typeface="Courier New"/>
                <a:sym typeface="Courier New"/>
              </a:rPr>
              <a:t>/* Comentário longo</a:t>
            </a:r>
            <a:endParaRPr sz="2379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379">
                <a:latin typeface="Courier New"/>
                <a:ea typeface="Courier New"/>
                <a:cs typeface="Courier New"/>
                <a:sym typeface="Courier New"/>
              </a:rPr>
              <a:t>* esse programa exibe a frase 'Olá mundo!'</a:t>
            </a:r>
            <a:endParaRPr sz="2379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379">
                <a:latin typeface="Courier New"/>
                <a:ea typeface="Courier New"/>
                <a:cs typeface="Courier New"/>
                <a:sym typeface="Courier New"/>
              </a:rPr>
              <a:t>fim de comentário */</a:t>
            </a:r>
            <a:endParaRPr sz="2379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379">
                <a:latin typeface="Courier New"/>
                <a:ea typeface="Courier New"/>
                <a:cs typeface="Courier New"/>
                <a:sym typeface="Courier New"/>
              </a:rPr>
              <a:t>// declarando uma classe pública</a:t>
            </a:r>
            <a:endParaRPr sz="2379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379">
                <a:latin typeface="Courier New"/>
                <a:ea typeface="Courier New"/>
                <a:cs typeface="Courier New"/>
                <a:sym typeface="Courier New"/>
              </a:rPr>
              <a:t>public class OlaMundo { </a:t>
            </a:r>
            <a:endParaRPr b="1" sz="2379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6228"/>
              <a:buFont typeface="Arial"/>
              <a:buNone/>
            </a:pPr>
            <a:r>
              <a:rPr lang="en-US" sz="2379">
                <a:latin typeface="Courier New"/>
                <a:ea typeface="Courier New"/>
                <a:cs typeface="Courier New"/>
                <a:sym typeface="Courier New"/>
              </a:rPr>
              <a:t>	// método principal - público, estático, sem retorno, argumentos como parâmetros</a:t>
            </a:r>
            <a:endParaRPr sz="2379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6228"/>
              <a:buFont typeface="Arial"/>
              <a:buNone/>
            </a:pPr>
            <a:r>
              <a:rPr b="1" lang="en-US" sz="2379">
                <a:latin typeface="Courier New"/>
                <a:ea typeface="Courier New"/>
                <a:cs typeface="Courier New"/>
                <a:sym typeface="Courier New"/>
              </a:rPr>
              <a:t>public static void main(String[] args) {</a:t>
            </a:r>
            <a:endParaRPr b="1" sz="2379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6228"/>
              <a:buFont typeface="Arial"/>
              <a:buNone/>
            </a:pPr>
            <a:r>
              <a:rPr b="1" lang="en-US" sz="2379">
                <a:latin typeface="Courier New"/>
                <a:ea typeface="Courier New"/>
                <a:cs typeface="Courier New"/>
                <a:sym typeface="Courier New"/>
              </a:rPr>
              <a:t>System.out.print("Olá, ");</a:t>
            </a:r>
            <a:r>
              <a:rPr lang="en-US" sz="2379">
                <a:latin typeface="Courier New"/>
                <a:ea typeface="Courier New"/>
                <a:cs typeface="Courier New"/>
                <a:sym typeface="Courier New"/>
              </a:rPr>
              <a:t> // exibindo Olá em tela sem nova linha</a:t>
            </a:r>
            <a:endParaRPr sz="2379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6228"/>
              <a:buFont typeface="Arial"/>
              <a:buNone/>
            </a:pPr>
            <a:r>
              <a:rPr b="1" lang="en-US" sz="2379">
                <a:latin typeface="Courier New"/>
                <a:ea typeface="Courier New"/>
                <a:cs typeface="Courier New"/>
                <a:sym typeface="Courier New"/>
              </a:rPr>
              <a:t>System.out.println("mundo!");</a:t>
            </a:r>
            <a:r>
              <a:rPr lang="en-US" sz="2379">
                <a:latin typeface="Courier New"/>
                <a:ea typeface="Courier New"/>
                <a:cs typeface="Courier New"/>
                <a:sym typeface="Courier New"/>
              </a:rPr>
              <a:t> // exibindo o resto da frase, quebrando linha ao final</a:t>
            </a:r>
            <a:endParaRPr sz="2379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6228"/>
              <a:buFont typeface="Arial"/>
              <a:buNone/>
            </a:pPr>
            <a:r>
              <a:rPr b="1" lang="en-US" sz="2379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379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6228"/>
              <a:buFont typeface="Arial"/>
              <a:buNone/>
            </a:pPr>
            <a:r>
              <a:rPr b="1" lang="en-US" sz="2379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379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25888a7945_0_4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Olá </a:t>
            </a:r>
            <a:r>
              <a:rPr i="1" lang="en-US"/>
              <a:t>arg</a:t>
            </a:r>
            <a:r>
              <a:rPr lang="en-US"/>
              <a:t>!</a:t>
            </a:r>
            <a:endParaRPr/>
          </a:p>
        </p:txBody>
      </p:sp>
      <p:sp>
        <p:nvSpPr>
          <p:cNvPr id="252" name="Google Shape;252;g125888a7945_0_4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79">
                <a:latin typeface="Courier New"/>
                <a:ea typeface="Courier New"/>
                <a:cs typeface="Courier New"/>
                <a:sym typeface="Courier New"/>
              </a:rPr>
              <a:t>public class OlaArg { </a:t>
            </a:r>
            <a:endParaRPr sz="2379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79">
                <a:latin typeface="Courier New"/>
                <a:ea typeface="Courier New"/>
                <a:cs typeface="Courier New"/>
                <a:sym typeface="Courier New"/>
              </a:rPr>
              <a:t>public static void main(String[] args) {</a:t>
            </a:r>
            <a:endParaRPr b="1" sz="2379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79">
                <a:latin typeface="Courier New"/>
                <a:ea typeface="Courier New"/>
                <a:cs typeface="Courier New"/>
                <a:sym typeface="Courier New"/>
              </a:rPr>
              <a:t>System.out.print("Olá, " + args[0] + "!");</a:t>
            </a:r>
            <a:endParaRPr sz="2379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79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379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379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379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379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379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79">
                <a:latin typeface="Courier New"/>
                <a:ea typeface="Courier New"/>
                <a:cs typeface="Courier New"/>
                <a:sym typeface="Courier New"/>
              </a:rPr>
              <a:t>java OlaArg mundo</a:t>
            </a:r>
            <a:endParaRPr b="1" sz="2379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25888a7945_0_4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Olá método!</a:t>
            </a:r>
            <a:endParaRPr/>
          </a:p>
        </p:txBody>
      </p:sp>
      <p:sp>
        <p:nvSpPr>
          <p:cNvPr id="258" name="Google Shape;258;g125888a7945_0_4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379">
                <a:latin typeface="Courier New"/>
                <a:ea typeface="Courier New"/>
                <a:cs typeface="Courier New"/>
                <a:sym typeface="Courier New"/>
              </a:rPr>
              <a:t>public class OlaMetodo { </a:t>
            </a:r>
            <a:endParaRPr b="1" sz="2379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379">
                <a:latin typeface="Courier New"/>
                <a:ea typeface="Courier New"/>
                <a:cs typeface="Courier New"/>
                <a:sym typeface="Courier New"/>
              </a:rPr>
              <a:t>	static void cumprimentar(){</a:t>
            </a:r>
            <a:endParaRPr b="1" sz="2379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379">
                <a:latin typeface="Courier New"/>
                <a:ea typeface="Courier New"/>
                <a:cs typeface="Courier New"/>
                <a:sym typeface="Courier New"/>
              </a:rPr>
              <a:t>		System.out.print("Olá, mundo!");</a:t>
            </a:r>
            <a:endParaRPr b="1" sz="2379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79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1" sz="2379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79">
                <a:latin typeface="Courier New"/>
                <a:ea typeface="Courier New"/>
                <a:cs typeface="Courier New"/>
                <a:sym typeface="Courier New"/>
              </a:rPr>
              <a:t>public static void main(String[] args) {</a:t>
            </a:r>
            <a:endParaRPr b="1" sz="2379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79">
                <a:latin typeface="Courier New"/>
                <a:ea typeface="Courier New"/>
                <a:cs typeface="Courier New"/>
                <a:sym typeface="Courier New"/>
              </a:rPr>
              <a:t>cumprimentar();</a:t>
            </a:r>
            <a:endParaRPr sz="2379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79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379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79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25888a7945_0_5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Olá parâmetro!</a:t>
            </a:r>
            <a:endParaRPr/>
          </a:p>
        </p:txBody>
      </p:sp>
      <p:sp>
        <p:nvSpPr>
          <p:cNvPr id="264" name="Google Shape;264;g125888a7945_0_5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379">
                <a:latin typeface="Courier New"/>
                <a:ea typeface="Courier New"/>
                <a:cs typeface="Courier New"/>
                <a:sym typeface="Courier New"/>
              </a:rPr>
              <a:t>public class OlaParametro { </a:t>
            </a:r>
            <a:endParaRPr b="1" sz="2379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379">
                <a:latin typeface="Courier New"/>
                <a:ea typeface="Courier New"/>
                <a:cs typeface="Courier New"/>
                <a:sym typeface="Courier New"/>
              </a:rPr>
              <a:t>	static void cumprimentar(String nome){</a:t>
            </a:r>
            <a:endParaRPr b="1" sz="2379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379">
                <a:latin typeface="Courier New"/>
                <a:ea typeface="Courier New"/>
                <a:cs typeface="Courier New"/>
                <a:sym typeface="Courier New"/>
              </a:rPr>
              <a:t>		System.out.print("Olá, " + nome + "!");</a:t>
            </a:r>
            <a:endParaRPr b="1" sz="2379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379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1" sz="2379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379">
                <a:latin typeface="Courier New"/>
                <a:ea typeface="Courier New"/>
                <a:cs typeface="Courier New"/>
                <a:sym typeface="Courier New"/>
              </a:rPr>
              <a:t>public static void main(String[] args) {</a:t>
            </a:r>
            <a:endParaRPr b="1" sz="2379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379">
                <a:latin typeface="Courier New"/>
                <a:ea typeface="Courier New"/>
                <a:cs typeface="Courier New"/>
                <a:sym typeface="Courier New"/>
              </a:rPr>
              <a:t>cumprimentar("mundo");</a:t>
            </a:r>
            <a:endParaRPr sz="2379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379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379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379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25888a7945_0_5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Olá Objeto!</a:t>
            </a:r>
            <a:endParaRPr/>
          </a:p>
        </p:txBody>
      </p:sp>
      <p:sp>
        <p:nvSpPr>
          <p:cNvPr id="270" name="Google Shape;270;g125888a7945_0_5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379">
                <a:latin typeface="Courier New"/>
                <a:ea typeface="Courier New"/>
                <a:cs typeface="Courier New"/>
                <a:sym typeface="Courier New"/>
              </a:rPr>
              <a:t>public class OlaObjeto { </a:t>
            </a:r>
            <a:endParaRPr b="1" sz="2379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379">
                <a:latin typeface="Courier New"/>
                <a:ea typeface="Courier New"/>
                <a:cs typeface="Courier New"/>
                <a:sym typeface="Courier New"/>
              </a:rPr>
              <a:t>	// por utilizar a chamada a partir de objeto,</a:t>
            </a:r>
            <a:endParaRPr b="1" sz="2379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79">
                <a:latin typeface="Courier New"/>
                <a:ea typeface="Courier New"/>
                <a:cs typeface="Courier New"/>
                <a:sym typeface="Courier New"/>
              </a:rPr>
              <a:t>	// não precisamos do static</a:t>
            </a:r>
            <a:endParaRPr b="1" sz="2379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79">
                <a:latin typeface="Courier New"/>
                <a:ea typeface="Courier New"/>
                <a:cs typeface="Courier New"/>
                <a:sym typeface="Courier New"/>
              </a:rPr>
              <a:t>	void cumprimentar(String nome){</a:t>
            </a:r>
            <a:endParaRPr b="1" sz="2379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79">
                <a:latin typeface="Courier New"/>
                <a:ea typeface="Courier New"/>
                <a:cs typeface="Courier New"/>
                <a:sym typeface="Courier New"/>
              </a:rPr>
              <a:t>		System.out.print("Olá " + nome + "!");</a:t>
            </a:r>
            <a:endParaRPr b="1" sz="2379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79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1" sz="2379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79">
                <a:latin typeface="Courier New"/>
                <a:ea typeface="Courier New"/>
                <a:cs typeface="Courier New"/>
                <a:sym typeface="Courier New"/>
              </a:rPr>
              <a:t>public static void main(String[] args) {</a:t>
            </a:r>
            <a:endParaRPr b="1" sz="2379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379">
                <a:latin typeface="Courier New"/>
                <a:ea typeface="Courier New"/>
                <a:cs typeface="Courier New"/>
                <a:sym typeface="Courier New"/>
              </a:rPr>
              <a:t>OlaObjeto obj = new OlaObjeto();</a:t>
            </a:r>
            <a:endParaRPr b="1" sz="2379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79">
                <a:latin typeface="Courier New"/>
                <a:ea typeface="Courier New"/>
                <a:cs typeface="Courier New"/>
                <a:sym typeface="Courier New"/>
              </a:rPr>
              <a:t>obj.cumprimentar("mundo");</a:t>
            </a:r>
            <a:endParaRPr b="1" sz="2379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79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379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79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g1217880b5cc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7100" y="533075"/>
            <a:ext cx="9757800" cy="6158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25888a7945_0_6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Olá atributo!</a:t>
            </a:r>
            <a:endParaRPr/>
          </a:p>
        </p:txBody>
      </p:sp>
      <p:sp>
        <p:nvSpPr>
          <p:cNvPr id="276" name="Google Shape;276;g125888a7945_0_6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379">
                <a:latin typeface="Courier New"/>
                <a:ea typeface="Courier New"/>
                <a:cs typeface="Courier New"/>
                <a:sym typeface="Courier New"/>
              </a:rPr>
              <a:t>public class OlaAtributo { </a:t>
            </a:r>
            <a:endParaRPr b="1" sz="2379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379">
                <a:latin typeface="Courier New"/>
                <a:ea typeface="Courier New"/>
                <a:cs typeface="Courier New"/>
                <a:sym typeface="Courier New"/>
              </a:rPr>
              <a:t>	String palavra = "mundo";</a:t>
            </a:r>
            <a:endParaRPr b="1" sz="2379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379">
                <a:latin typeface="Courier New"/>
                <a:ea typeface="Courier New"/>
                <a:cs typeface="Courier New"/>
                <a:sym typeface="Courier New"/>
              </a:rPr>
              <a:t>	void cumprimentar(){</a:t>
            </a:r>
            <a:endParaRPr b="1" sz="2379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379">
                <a:latin typeface="Courier New"/>
                <a:ea typeface="Courier New"/>
                <a:cs typeface="Courier New"/>
                <a:sym typeface="Courier New"/>
              </a:rPr>
              <a:t>		System.out.print("Olá, " + this.palavra + "!");</a:t>
            </a:r>
            <a:endParaRPr b="1" sz="2379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379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1" sz="2379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379">
                <a:latin typeface="Courier New"/>
                <a:ea typeface="Courier New"/>
                <a:cs typeface="Courier New"/>
                <a:sym typeface="Courier New"/>
              </a:rPr>
              <a:t>public static void main(String[] args) {</a:t>
            </a:r>
            <a:endParaRPr b="1" sz="2379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379">
                <a:latin typeface="Courier New"/>
                <a:ea typeface="Courier New"/>
                <a:cs typeface="Courier New"/>
                <a:sym typeface="Courier New"/>
              </a:rPr>
              <a:t>OlaAtributo obj = new </a:t>
            </a:r>
            <a:r>
              <a:rPr b="1" lang="en-US" sz="2379">
                <a:latin typeface="Courier New"/>
                <a:ea typeface="Courier New"/>
                <a:cs typeface="Courier New"/>
                <a:sym typeface="Courier New"/>
              </a:rPr>
              <a:t>OlaAtributo</a:t>
            </a:r>
            <a:r>
              <a:rPr b="1" lang="en-US" sz="2379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2379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379">
                <a:latin typeface="Courier New"/>
                <a:ea typeface="Courier New"/>
                <a:cs typeface="Courier New"/>
                <a:sym typeface="Courier New"/>
              </a:rPr>
              <a:t>obj.cumprimentar();</a:t>
            </a:r>
            <a:endParaRPr b="1" sz="2379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379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379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379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25888a7945_0_1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Comandos e sintaxe</a:t>
            </a:r>
            <a:endParaRPr/>
          </a:p>
        </p:txBody>
      </p:sp>
      <p:sp>
        <p:nvSpPr>
          <p:cNvPr id="282" name="Google Shape;282;g125888a7945_0_13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Tipos primitivos</a:t>
            </a:r>
            <a:endParaRPr b="1"/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SzPts val="1900"/>
              <a:buFont typeface="Courier New"/>
              <a:buChar char="•"/>
            </a:pPr>
            <a:r>
              <a:rPr lang="en-US" sz="2900">
                <a:latin typeface="Courier New"/>
                <a:ea typeface="Courier New"/>
                <a:cs typeface="Courier New"/>
                <a:sym typeface="Courier New"/>
              </a:rPr>
              <a:t>boolean; </a:t>
            </a:r>
            <a:endParaRPr sz="29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ourier New"/>
              <a:buChar char="•"/>
            </a:pPr>
            <a:r>
              <a:rPr lang="en-US" sz="2900">
                <a:latin typeface="Courier New"/>
                <a:ea typeface="Courier New"/>
                <a:cs typeface="Courier New"/>
                <a:sym typeface="Courier New"/>
              </a:rPr>
              <a:t>byte; </a:t>
            </a:r>
            <a:endParaRPr sz="29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ourier New"/>
              <a:buChar char="•"/>
            </a:pPr>
            <a:r>
              <a:rPr lang="en-US" sz="2900">
                <a:latin typeface="Courier New"/>
                <a:ea typeface="Courier New"/>
                <a:cs typeface="Courier New"/>
                <a:sym typeface="Courier New"/>
              </a:rPr>
              <a:t>char; </a:t>
            </a:r>
            <a:endParaRPr sz="29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ourier New"/>
              <a:buChar char="•"/>
            </a:pPr>
            <a:r>
              <a:rPr lang="en-US" sz="2900">
                <a:latin typeface="Courier New"/>
                <a:ea typeface="Courier New"/>
                <a:cs typeface="Courier New"/>
                <a:sym typeface="Courier New"/>
              </a:rPr>
              <a:t>short; </a:t>
            </a:r>
            <a:endParaRPr sz="29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ourier New"/>
              <a:buChar char="•"/>
            </a:pPr>
            <a:r>
              <a:rPr lang="en-US" sz="2900">
                <a:latin typeface="Courier New"/>
                <a:ea typeface="Courier New"/>
                <a:cs typeface="Courier New"/>
                <a:sym typeface="Courier New"/>
              </a:rPr>
              <a:t>int; </a:t>
            </a:r>
            <a:endParaRPr sz="29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ourier New"/>
              <a:buChar char="•"/>
            </a:pPr>
            <a:r>
              <a:rPr lang="en-US" sz="2900">
                <a:latin typeface="Courier New"/>
                <a:ea typeface="Courier New"/>
                <a:cs typeface="Courier New"/>
                <a:sym typeface="Courier New"/>
              </a:rPr>
              <a:t>long; </a:t>
            </a:r>
            <a:endParaRPr sz="29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ourier New"/>
              <a:buChar char="•"/>
            </a:pPr>
            <a:r>
              <a:rPr lang="en-US" sz="2900">
                <a:latin typeface="Courier New"/>
                <a:ea typeface="Courier New"/>
                <a:cs typeface="Courier New"/>
                <a:sym typeface="Courier New"/>
              </a:rPr>
              <a:t>float;</a:t>
            </a:r>
            <a:endParaRPr sz="29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ourier New"/>
              <a:buChar char="•"/>
            </a:pPr>
            <a:r>
              <a:rPr lang="en-US" sz="2900">
                <a:latin typeface="Courier New"/>
                <a:ea typeface="Courier New"/>
                <a:cs typeface="Courier New"/>
                <a:sym typeface="Courier New"/>
              </a:rPr>
              <a:t>double.</a:t>
            </a:r>
            <a:endParaRPr sz="2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String -&gt; </a:t>
            </a:r>
            <a:r>
              <a:rPr lang="en-US" sz="2600"/>
              <a:t>não é tipo primitivo, mas usamos esta classe para manipular textos.</a:t>
            </a:r>
            <a:endParaRPr sz="26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25888a7945_0_6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Comandos e sintaxe</a:t>
            </a:r>
            <a:endParaRPr/>
          </a:p>
        </p:txBody>
      </p:sp>
      <p:sp>
        <p:nvSpPr>
          <p:cNvPr id="288" name="Google Shape;288;g125888a7945_0_6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Entrada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instanciar objeto de </a:t>
            </a:r>
            <a:r>
              <a:rPr lang="en-US" u="sng"/>
              <a:t>Scanner</a:t>
            </a:r>
            <a:endParaRPr u="sng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Scanner scan = new Scanner(System.in);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String palavra = scan.nextLine();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/>
              <a:t>scan.nextInt(), scan.nextFloat, …</a:t>
            </a:r>
            <a:endParaRPr i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Saída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instancia objeto de </a:t>
            </a:r>
            <a:r>
              <a:rPr lang="en-US" u="sng"/>
              <a:t>System.out</a:t>
            </a:r>
            <a:endParaRPr u="sng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System.out.print()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9" name="Google Shape;289;g125888a7945_0_65"/>
          <p:cNvSpPr txBox="1"/>
          <p:nvPr/>
        </p:nvSpPr>
        <p:spPr>
          <a:xfrm>
            <a:off x="5941675" y="3808400"/>
            <a:ext cx="4237800" cy="738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Lembrar de "encerrar" a leitura: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scan.close()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25888a7945_0_8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Comandos e sintaxe</a:t>
            </a:r>
            <a:endParaRPr/>
          </a:p>
        </p:txBody>
      </p:sp>
      <p:sp>
        <p:nvSpPr>
          <p:cNvPr id="295" name="Google Shape;295;g125888a7945_0_8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Laços condicionais</a:t>
            </a:r>
            <a:endParaRPr b="1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Courier New"/>
              <a:buChar char="•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(condicao) {comandos;} else {comandos;}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•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switch (expressao) {case CONST: comando;}</a:t>
            </a:r>
            <a:endParaRPr i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Laços repetição</a:t>
            </a:r>
            <a:endParaRPr b="1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Courier New"/>
              <a:buChar char="•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for (init; condicao; increm) {comandos;}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•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while (condicao) {comandos;}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•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do {comandos;} while (condição);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268f2e07e9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Exercício 01</a:t>
            </a:r>
            <a:endParaRPr/>
          </a:p>
        </p:txBody>
      </p:sp>
      <p:sp>
        <p:nvSpPr>
          <p:cNvPr id="301" name="Google Shape;301;g1268f2e07e9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 u="sng"/>
              <a:t>Ler o nome e valor de um produto</a:t>
            </a:r>
            <a:endParaRPr sz="3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25888a7945_0_7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Exercício 01</a:t>
            </a:r>
            <a:endParaRPr/>
          </a:p>
        </p:txBody>
      </p:sp>
      <p:sp>
        <p:nvSpPr>
          <p:cNvPr id="307" name="Google Shape;307;g125888a7945_0_75"/>
          <p:cNvSpPr txBox="1"/>
          <p:nvPr>
            <p:ph idx="1" type="body"/>
          </p:nvPr>
        </p:nvSpPr>
        <p:spPr>
          <a:xfrm>
            <a:off x="838200" y="1825625"/>
            <a:ext cx="10515600" cy="4832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import java.util.Scanner;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public class Exercicio01 {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	public static void main(String[] args) {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Scanner scan = new Scanner(System.in);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System.out.print("Digite o nome do produto: </a:t>
            </a: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");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String produto = scan.nextLine();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scan.close();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System.out.printf("Digite o valor de compra do produto %s: ", produto);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float valor = scan.nextFloat();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scan.close();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System.out.printf("Produto %s custa %f .", produto, valor);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268f2e07e9_0_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Exercício 02</a:t>
            </a:r>
            <a:endParaRPr/>
          </a:p>
        </p:txBody>
      </p:sp>
      <p:sp>
        <p:nvSpPr>
          <p:cNvPr id="313" name="Google Shape;313;g1268f2e07e9_0_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u="sng"/>
              <a:t>Ler o nome e valor de um produto e notificar se este custar mais que 100 e quanto excede. 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25888a7945_0_8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Exercício 02</a:t>
            </a:r>
            <a:endParaRPr/>
          </a:p>
        </p:txBody>
      </p:sp>
      <p:sp>
        <p:nvSpPr>
          <p:cNvPr id="319" name="Google Shape;319;g125888a7945_0_8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Scanner scan = new Scanner(System.in);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System.out.print("Digite o nome do produto: ");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String produto = scan.nextLine();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System.out.printf("Digite o valor de compra do produto %s: ", produto);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float valor = scan.nextFloat();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if (valor &gt; 100)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System.out.printf("Produto %s custa %f , excedendo em %f o limite de 100.", produto, valor, valor - 100);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System.out.printf("Produto %s custa %f.", produto, valor);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268f2e07e9_0_1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Exercício 03</a:t>
            </a:r>
            <a:endParaRPr/>
          </a:p>
        </p:txBody>
      </p:sp>
      <p:sp>
        <p:nvSpPr>
          <p:cNvPr id="325" name="Google Shape;325;g1268f2e07e9_0_1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u="sng"/>
              <a:t>Ler a categoria do produto e identificar ações para bebida e comida.</a:t>
            </a:r>
            <a:endParaRPr u="sng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25888a7945_0_90"/>
          <p:cNvSpPr txBox="1"/>
          <p:nvPr>
            <p:ph type="title"/>
          </p:nvPr>
        </p:nvSpPr>
        <p:spPr>
          <a:xfrm>
            <a:off x="609125" y="10740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Exercício 03</a:t>
            </a:r>
            <a:endParaRPr/>
          </a:p>
        </p:txBody>
      </p:sp>
      <p:sp>
        <p:nvSpPr>
          <p:cNvPr id="331" name="Google Shape;331;g125888a7945_0_90"/>
          <p:cNvSpPr txBox="1"/>
          <p:nvPr>
            <p:ph idx="1" type="body"/>
          </p:nvPr>
        </p:nvSpPr>
        <p:spPr>
          <a:xfrm>
            <a:off x="443825" y="1503325"/>
            <a:ext cx="11382300" cy="5025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Scanner scan = new Scanner(System.in);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System.out.print("Digite o nome do produto: ");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String produto = scan.nextLine();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System.out.printf("Digite a categoria do produto %s: ", produto);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String categoria = scan.nextLine();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switch (categoria){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	case "BEBIDA": </a:t>
            </a: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System.out.printf("%s é de se beber ", produto); break;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case "COMIDA": System.out.printf("%s é de se comer ", produto); break;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default: System.out.printf("%s sem ações de categoria.", produto);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17880b5cc_0_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Dinâmica da Disciplina</a:t>
            </a:r>
            <a:endParaRPr/>
          </a:p>
        </p:txBody>
      </p:sp>
      <p:sp>
        <p:nvSpPr>
          <p:cNvPr id="104" name="Google Shape;104;g1217880b5cc_0_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NF = 0.4 * Prova + 0.4 * Projeto + 0.2 * Media_Trabalhos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if (NF &lt; 5){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	float nota = prova_recuperacao();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} else {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	System.out.println("Parabéns!");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268f2e07e9_0_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Exercício 04</a:t>
            </a:r>
            <a:endParaRPr/>
          </a:p>
        </p:txBody>
      </p:sp>
      <p:sp>
        <p:nvSpPr>
          <p:cNvPr id="337" name="Google Shape;337;g1268f2e07e9_0_1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u="sng"/>
              <a:t>Solicitar valor do produto até que este seja menor que 100. (while)</a:t>
            </a:r>
            <a:endParaRPr u="sng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25888a7945_0_95"/>
          <p:cNvSpPr txBox="1"/>
          <p:nvPr>
            <p:ph type="title"/>
          </p:nvPr>
        </p:nvSpPr>
        <p:spPr>
          <a:xfrm>
            <a:off x="609125" y="10740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Exercício 04</a:t>
            </a:r>
            <a:endParaRPr/>
          </a:p>
        </p:txBody>
      </p:sp>
      <p:sp>
        <p:nvSpPr>
          <p:cNvPr id="343" name="Google Shape;343;g125888a7945_0_95"/>
          <p:cNvSpPr txBox="1"/>
          <p:nvPr>
            <p:ph idx="1" type="body"/>
          </p:nvPr>
        </p:nvSpPr>
        <p:spPr>
          <a:xfrm>
            <a:off x="443825" y="1503325"/>
            <a:ext cx="11382300" cy="5025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Scanner scan = new Scanner(System.in);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System.out.print("Digite o nome do produto: ");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String produto = scan.nextLine();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System.out.printf("Digite o valor de compra do produto %s: ", produto);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float valor = scan.nextFloat();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while (valor &gt; 100){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System.out.printf("Produto excede o valor limite de 100. Digite novo valor: ");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valor = scan.nextFloat();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System.out.printf("Produto %s cadastrado com valor %f .", produto, valor);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268f2e07e9_0_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Exercício 05</a:t>
            </a:r>
            <a:endParaRPr/>
          </a:p>
        </p:txBody>
      </p:sp>
      <p:sp>
        <p:nvSpPr>
          <p:cNvPr id="349" name="Google Shape;349;g1268f2e07e9_0_2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u="sng"/>
              <a:t>Solicitar valor do produto até que este seja menor que 100. (do/while)</a:t>
            </a:r>
            <a:endParaRPr u="sng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25888a7945_0_70"/>
          <p:cNvSpPr txBox="1"/>
          <p:nvPr>
            <p:ph type="title"/>
          </p:nvPr>
        </p:nvSpPr>
        <p:spPr>
          <a:xfrm>
            <a:off x="523225" y="2792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Exercício 05</a:t>
            </a:r>
            <a:endParaRPr/>
          </a:p>
        </p:txBody>
      </p:sp>
      <p:sp>
        <p:nvSpPr>
          <p:cNvPr id="355" name="Google Shape;355;g125888a7945_0_70"/>
          <p:cNvSpPr txBox="1"/>
          <p:nvPr>
            <p:ph idx="1" type="body"/>
          </p:nvPr>
        </p:nvSpPr>
        <p:spPr>
          <a:xfrm>
            <a:off x="443825" y="1503325"/>
            <a:ext cx="11382300" cy="5025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Scanner scan = new Scanner(System.in);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System.out.print("Digite o nome do produto: ");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String produto = scan.nextLine();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float valor;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do {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System.out.printf("Digite o valor de compra do produto (&lt; 100) %s: ", produto);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valor = scan.nextFloat();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while (valor &gt; 100);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System.out.printf("Produto %s cadastrado com valor %f .", produto, valor);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268f2e07e9_0_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Exercício 06</a:t>
            </a:r>
            <a:endParaRPr/>
          </a:p>
        </p:txBody>
      </p:sp>
      <p:sp>
        <p:nvSpPr>
          <p:cNvPr id="361" name="Google Shape;361;g1268f2e07e9_0_2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u="sng"/>
              <a:t>Receber 5 produtos (sem armazená-los separadamente)</a:t>
            </a:r>
            <a:endParaRPr u="sng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25888a7945_0_101"/>
          <p:cNvSpPr txBox="1"/>
          <p:nvPr>
            <p:ph type="title"/>
          </p:nvPr>
        </p:nvSpPr>
        <p:spPr>
          <a:xfrm>
            <a:off x="523225" y="2792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Exercício 06</a:t>
            </a:r>
            <a:endParaRPr/>
          </a:p>
        </p:txBody>
      </p:sp>
      <p:sp>
        <p:nvSpPr>
          <p:cNvPr id="367" name="Google Shape;367;g125888a7945_0_101"/>
          <p:cNvSpPr txBox="1"/>
          <p:nvPr>
            <p:ph idx="1" type="body"/>
          </p:nvPr>
        </p:nvSpPr>
        <p:spPr>
          <a:xfrm>
            <a:off x="443825" y="1503325"/>
            <a:ext cx="11382300" cy="5025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Scanner scan = new Scanner(System.in);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String produto;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float valor;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for (int i = 0; i &lt; 5; i++){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System.out.print("Digite o nome do produto: ");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produto = scan.nextLine();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System.out.printf("Digite o valor de compra do produto %s: ", produto);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valor = scan.nextFloat();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scan.nextLine();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System.out.printf("%s cadastrado com valor %f", produto, valor);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System.out.println();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268f2e07e9_0_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Exercício 07</a:t>
            </a:r>
            <a:endParaRPr/>
          </a:p>
        </p:txBody>
      </p:sp>
      <p:sp>
        <p:nvSpPr>
          <p:cNvPr id="373" name="Google Shape;373;g1268f2e07e9_0_3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u="sng"/>
              <a:t>Calcular valor final do produto, adicionando uma margem de 15%</a:t>
            </a:r>
            <a:endParaRPr u="sng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25888a7945_0_106"/>
          <p:cNvSpPr txBox="1"/>
          <p:nvPr>
            <p:ph type="title"/>
          </p:nvPr>
        </p:nvSpPr>
        <p:spPr>
          <a:xfrm>
            <a:off x="523225" y="2792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Exercício 07</a:t>
            </a:r>
            <a:endParaRPr/>
          </a:p>
        </p:txBody>
      </p:sp>
      <p:sp>
        <p:nvSpPr>
          <p:cNvPr id="379" name="Google Shape;379;g125888a7945_0_106"/>
          <p:cNvSpPr txBox="1"/>
          <p:nvPr>
            <p:ph idx="1" type="body"/>
          </p:nvPr>
        </p:nvSpPr>
        <p:spPr>
          <a:xfrm>
            <a:off x="443825" y="1503325"/>
            <a:ext cx="11382300" cy="5025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static float calculaPreco(float valor_bruto){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	return (float) valor_bruto*1.15;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public static void main(String[] args){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System.out.print("Digite o nome do produto: ");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String produto = scan.nextLine();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System.out.printf("Digite o valor de compra do produto %s: ", produto);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float valor = scan.nextFloat();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float valor_final = calculaPreco(valor);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System.out.printf("Valor final é de %f.</a:t>
            </a: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", valor_final);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25888a7945_0_116"/>
          <p:cNvSpPr txBox="1"/>
          <p:nvPr>
            <p:ph type="title"/>
          </p:nvPr>
        </p:nvSpPr>
        <p:spPr>
          <a:xfrm>
            <a:off x="66025" y="7920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Exercício 07 - opção 2</a:t>
            </a:r>
            <a:endParaRPr/>
          </a:p>
        </p:txBody>
      </p:sp>
      <p:sp>
        <p:nvSpPr>
          <p:cNvPr id="385" name="Google Shape;385;g125888a7945_0_116"/>
          <p:cNvSpPr txBox="1"/>
          <p:nvPr>
            <p:ph idx="1" type="body"/>
          </p:nvPr>
        </p:nvSpPr>
        <p:spPr>
          <a:xfrm>
            <a:off x="186650" y="2089100"/>
            <a:ext cx="4499700" cy="3654600"/>
          </a:xfrm>
          <a:prstGeom prst="rect">
            <a:avLst/>
          </a:prstGeom>
          <a:ln cap="flat" cmpd="sng" w="19050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String nome;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float valor;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setNomeProduto(String nome){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this.nome = nome;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void setValor(float valor){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	this.valor = valor;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float getValorFinal(){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return (float) (this.valor * 1.15);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6" name="Google Shape;386;g125888a7945_0_116"/>
          <p:cNvSpPr txBox="1"/>
          <p:nvPr>
            <p:ph idx="1" type="body"/>
          </p:nvPr>
        </p:nvSpPr>
        <p:spPr>
          <a:xfrm>
            <a:off x="4786350" y="1174725"/>
            <a:ext cx="7214100" cy="5240400"/>
          </a:xfrm>
          <a:prstGeom prst="rect">
            <a:avLst/>
          </a:prstGeom>
          <a:ln cap="flat" cmpd="sng" w="19050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public static void main(String[] args){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		Scanner scan = new Scanner(System.in);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		System.out.print("Digite o nome do produto: ");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		String nome_produto = scan.nextLine();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		System.out.printf("Digite o valor de compra do produto %s: ", nome_produto);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		float valor = scan.nextFloat();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		Exercicio07b produto = new Exercicio07b();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		produto.setNomeProduto(nome_produto);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		produto.setValor(valor);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		float valor_final = produto.getValorFinal();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		System.out.printf("Valor final é de %f.", valor_final);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		scan.close();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t/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268f2e07e9_0_3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Exercício 08</a:t>
            </a:r>
            <a:endParaRPr/>
          </a:p>
        </p:txBody>
      </p:sp>
      <p:sp>
        <p:nvSpPr>
          <p:cNvPr id="392" name="Google Shape;392;g1268f2e07e9_0_3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u="sng"/>
              <a:t>Cadastro completo do produto e armazenar valor de venda. Margem de 15% para produtos de até 100 reais, de 12% para produtos entre 100 e 200 reais e 10% para produtos acima de 200 reais.</a:t>
            </a:r>
            <a:endParaRPr u="sng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" name="Google Shape;109;g12691e4b582_1_0"/>
          <p:cNvGraphicFramePr/>
          <p:nvPr/>
        </p:nvGraphicFramePr>
        <p:xfrm>
          <a:off x="2409475" y="63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{CC9E28D9-CAD1-4070-8E23-9FF6C86B6A37}</a:tableStyleId>
              </a:tblPr>
              <a:tblGrid>
                <a:gridCol w="868750"/>
                <a:gridCol w="1430900"/>
                <a:gridCol w="4394875"/>
              </a:tblGrid>
              <a:tr h="332200"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Planejamento das atividades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281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Aula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Data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Atividade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49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29/04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Apresentação da disciplina. Conceitos de Java e de Orientação a Objetos. Exercícios.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10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06/05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Herança. Polimorfismo. Interface. Abstração. Modificadores de Acesso. Pacotes.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11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13/05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Exercícios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11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20/05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Conceitos de Vetores e Coleções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11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27/05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Manipulação de Strings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11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6*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28/05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Exercícios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11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03/06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Arquivos e Exceções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11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10/06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Trabalho Prático (início)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11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24/06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Conectividade JDBC - Parte 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10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01/07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Conectividade JDBC - Parte 2. Componentes Visuais - Parte 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11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11*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02/07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Exercícios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11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08/07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Componentes Visuais - Parte 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11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13*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11/07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Entrega Trabalho. Revisão.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11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15/07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Avaliação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11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22/07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Exame Final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25888a7945_0_111"/>
          <p:cNvSpPr txBox="1"/>
          <p:nvPr>
            <p:ph type="title"/>
          </p:nvPr>
        </p:nvSpPr>
        <p:spPr>
          <a:xfrm>
            <a:off x="122575" y="-64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Exercício 08</a:t>
            </a:r>
            <a:endParaRPr/>
          </a:p>
        </p:txBody>
      </p:sp>
      <p:sp>
        <p:nvSpPr>
          <p:cNvPr id="398" name="Google Shape;398;g125888a7945_0_111"/>
          <p:cNvSpPr txBox="1"/>
          <p:nvPr>
            <p:ph idx="1" type="body"/>
          </p:nvPr>
        </p:nvSpPr>
        <p:spPr>
          <a:xfrm>
            <a:off x="443825" y="1045175"/>
            <a:ext cx="11382300" cy="572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 cadastrarProduto(){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System.out.print("Digite o nome do produto: ");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String produto = scan.nextLine();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System.out.printf("Digite a categoria do produto %s: ", produto);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String categoria = scan.nextLine();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System.out.printf("Digite o valor de compra do produto %s: ", produto);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float valor = scan.nextFloat();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this.nome = produto;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this.categoria = categoria;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this.valor = valor;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void definirPreco(){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	if (this.valor &lt; 100)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		this.preco = this.valor * 1.15;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	else if </a:t>
            </a: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(this.valor &lt; 200)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		this.preco = this.valor * 1.12;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	else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		this.preco = this.valor * 1.1;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25888a7945_0_1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Exercício 08</a:t>
            </a:r>
            <a:endParaRPr/>
          </a:p>
        </p:txBody>
      </p:sp>
      <p:sp>
        <p:nvSpPr>
          <p:cNvPr id="404" name="Google Shape;404;g125888a7945_0_122"/>
          <p:cNvSpPr txBox="1"/>
          <p:nvPr/>
        </p:nvSpPr>
        <p:spPr>
          <a:xfrm>
            <a:off x="838200" y="2486250"/>
            <a:ext cx="8533200" cy="27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float getPreco(){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return this.preco;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main(String[] args){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Exercicio08 </a:t>
            </a:r>
            <a:r>
              <a:rPr lang="en-US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produto = new </a:t>
            </a:r>
            <a:r>
              <a:rPr lang="en-US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Exercicio08</a:t>
            </a:r>
            <a:r>
              <a:rPr lang="en-US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produto.cadastrarProduto();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268f2e07e9_0_4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Exercício 09</a:t>
            </a:r>
            <a:endParaRPr/>
          </a:p>
        </p:txBody>
      </p:sp>
      <p:sp>
        <p:nvSpPr>
          <p:cNvPr id="410" name="Google Shape;410;g1268f2e07e9_0_4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Receber itens de mercado (nome, quantidade comprada e valor) até que o produto seja </a:t>
            </a:r>
            <a:r>
              <a:rPr lang="en-US"/>
              <a:t>"SAIR" e acumular o valor de compra. Neste exemplo ainda não precisamos acumular produtos ou uma lista deles, apenas o valor final. Quando sair, exibir o valor total da compra.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268f2e07e9_0_40"/>
          <p:cNvSpPr txBox="1"/>
          <p:nvPr>
            <p:ph type="title"/>
          </p:nvPr>
        </p:nvSpPr>
        <p:spPr>
          <a:xfrm>
            <a:off x="838200" y="-20780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Exercício 10</a:t>
            </a:r>
            <a:endParaRPr/>
          </a:p>
        </p:txBody>
      </p:sp>
      <p:sp>
        <p:nvSpPr>
          <p:cNvPr id="416" name="Google Shape;416;g1268f2e07e9_0_40"/>
          <p:cNvSpPr txBox="1"/>
          <p:nvPr>
            <p:ph idx="1" type="body"/>
          </p:nvPr>
        </p:nvSpPr>
        <p:spPr>
          <a:xfrm>
            <a:off x="838200" y="809600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Calcular valor a descontar no IRPF a partir do salário mensal com base na tabela. Observação: para cálculo do salário mensal o programa deve receber o valor-hora e a quantidade de horas trabalhadas semanalmente. Considerar o mês com 4 semanas.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7" name="Google Shape;417;g1268f2e07e9_0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3662" y="2527975"/>
            <a:ext cx="5664674" cy="4146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5888a7945_0_139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Aula 01</a:t>
            </a:r>
            <a:endParaRPr/>
          </a:p>
        </p:txBody>
      </p:sp>
      <p:sp>
        <p:nvSpPr>
          <p:cNvPr id="115" name="Google Shape;115;g125888a7945_0_139"/>
          <p:cNvSpPr txBox="1"/>
          <p:nvPr/>
        </p:nvSpPr>
        <p:spPr>
          <a:xfrm>
            <a:off x="701533" y="5082633"/>
            <a:ext cx="10737900" cy="861900"/>
          </a:xfrm>
          <a:prstGeom prst="rect">
            <a:avLst/>
          </a:prstGeom>
          <a:noFill/>
          <a:ln cap="flat" cmpd="sng" w="38100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/>
              <a:t>Objetivo: conceitos de sistemas computacionais e linguagens utilizadas. Conceitos de OO. Fundamentos de Java. Práticas em Java.</a:t>
            </a:r>
            <a:endParaRPr i="1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17880b5cc_0_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Sistemas Computacionais</a:t>
            </a:r>
            <a:endParaRPr/>
          </a:p>
        </p:txBody>
      </p:sp>
      <p:sp>
        <p:nvSpPr>
          <p:cNvPr id="121" name="Google Shape;121;g1217880b5cc_0_1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3000"/>
              <a:t>Automatização de tarefas</a:t>
            </a:r>
            <a:endParaRPr sz="3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3000"/>
              <a:t>Auxiliar realização de tarefas humanas</a:t>
            </a:r>
            <a:endParaRPr sz="3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3000"/>
              <a:t>Facilitar tarefas repetitivas</a:t>
            </a:r>
            <a:endParaRPr sz="3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3000"/>
              <a:t>Componentes fundamentais: hardware, software, usuários, informações, ferramentas, </a:t>
            </a:r>
            <a:r>
              <a:rPr b="1" lang="en-US" sz="3000"/>
              <a:t>linguagens</a:t>
            </a:r>
            <a:endParaRPr b="1" sz="3000"/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SzPts val="2000"/>
              <a:buChar char="•"/>
            </a:pPr>
            <a:r>
              <a:rPr lang="en-US" sz="3000"/>
              <a:t>Tendência atual: sistemas distribuídos, multiplataforma, informação instantânea</a:t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17880b5cc_0_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Paradigmas de programação</a:t>
            </a:r>
            <a:endParaRPr/>
          </a:p>
        </p:txBody>
      </p:sp>
      <p:sp>
        <p:nvSpPr>
          <p:cNvPr id="127" name="Google Shape;127;g1217880b5cc_0_2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Paradigma Imperativo (Procedural): passo-a-passo do que será feito de forma estruturada. Exemplos: Pascal e Fortran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Paradigma Orientado a Eventos: ações decorrentes de eventos dos usuários. Exemplos: Delphi e VB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Paradigma Funcional: problemas orientados a funções matemáticas. Exemplos: LISP e Haskell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Paradigma Orientado a Objetos</a:t>
            </a:r>
            <a:r>
              <a:rPr lang="en-US"/>
              <a:t>: abstrações de problemas, sendo replicável a diferentes aplicações. Exemplos: Python e </a:t>
            </a:r>
            <a:r>
              <a:rPr b="1" lang="en-US"/>
              <a:t>Java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8146" y="37305"/>
            <a:ext cx="631507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2022-04-04T01:05:01Z</dcterms:created>
  <dc:creator>Lucas Guerreiro</dc:creator>
</cp:coreProperties>
</file>