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CFD90F-D040-40EB-BD25-C148184F6B8F}">
  <a:tblStyle styleId="{E7CFD90F-D040-40EB-BD25-C148184F6B8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74396bed2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74396bed2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ba051bdc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ba051bdc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74396bed2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74396bed2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4396bed2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74396bed2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74396bed2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74396bed2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74396bed2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74396bed2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6dfc25ad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6dfc25ad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74396bed2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74396bed2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74396bed2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74396bed2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4396bed2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74396bed2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74396be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74396be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6dfc25a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6dfc25a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ba051bdc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ba051bd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6dfc25ad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6dfc25ad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74396bed2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74396bed2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74396bed2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74396bed2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74396bed2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74396bed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74396bed2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74396bed2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74396bed2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74396bed2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74396bed2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74396bed2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74396bed2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74396bed2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74396bed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74396bed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6dfc25a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6dfc25a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74396be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74396be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74396bed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74396bed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74396bed2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74396bed2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74396bed2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74396bed2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74396bed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74396bed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74396bed2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74396bed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LCP - Aula 02</a:t>
            </a:r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Lucas Guerreiro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349250"/>
            <a:ext cx="8520600" cy="4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 class Funcionario{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String nome;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String cargo;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double salario;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void setNome(String nome){...};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void setCargo(String nome){...};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void setSalario(double salario){...};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void setSalario(double salario, double p_bonus){...};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String getNome(){...};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String getCargo(){...};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double getSalario(){...};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113" name="Google Shape;113;p23"/>
          <p:cNvSpPr txBox="1"/>
          <p:nvPr/>
        </p:nvSpPr>
        <p:spPr>
          <a:xfrm>
            <a:off x="5524475" y="635000"/>
            <a:ext cx="2508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Sobrecarga</a:t>
            </a:r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6365075" y="4471200"/>
            <a:ext cx="2614800" cy="400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7B7B7"/>
                </a:solidFill>
              </a:rPr>
              <a:t>FuncionarioSobrecarga</a:t>
            </a:r>
            <a:r>
              <a:rPr lang="pt-BR">
                <a:solidFill>
                  <a:srgbClr val="B7B7B7"/>
                </a:solidFill>
              </a:rPr>
              <a:t>.java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7875"/>
            <a:ext cx="8520600" cy="48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 static void main(String[] args)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FuncionarioSobrecarga engenheiro = new FuncionarioSobrecarga();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engenheiro.setNome("José");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engenheiro.setCargo("Engenheiro");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engenheiro.setSalario(5000);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FuncionarioSobrecarga gerente = new FuncionarioSobrecarga();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gerente.setNome("João");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gerente.setCargo("Gerente de Vendas");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gerente.setSalario(5000.00, 0.15);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System.out.printf("Salário do %s %s é %.2f", engenheiro.getCargo(), engenheiro.getNome(), engenheiro.getSalario());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System.out.println();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System.out.printf("Salário do %s %s é %.2f", gerente.getCargo(), gerente.getNome(), gerente.getSalario());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120" name="Google Shape;120;p24"/>
          <p:cNvSpPr txBox="1"/>
          <p:nvPr/>
        </p:nvSpPr>
        <p:spPr>
          <a:xfrm>
            <a:off x="6499600" y="806475"/>
            <a:ext cx="2508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Sobrecarga</a:t>
            </a:r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6365075" y="4471200"/>
            <a:ext cx="2614800" cy="400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7B7B7"/>
                </a:solidFill>
              </a:rPr>
              <a:t>FuncionarioSobrecarga.java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349250"/>
            <a:ext cx="8520600" cy="4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 class Funcionario{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String nome;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String cargo;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double salario;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void setNome(String nome){...};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void setCargo(String nome){...};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void setSalario(String nome){...};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String getNome(){...};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String getCargo(){...};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double getSalario(){...};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127" name="Google Shape;127;p25"/>
          <p:cNvSpPr txBox="1"/>
          <p:nvPr/>
        </p:nvSpPr>
        <p:spPr>
          <a:xfrm>
            <a:off x="5524475" y="635000"/>
            <a:ext cx="2508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Sobreposição</a:t>
            </a:r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7029450" y="4471200"/>
            <a:ext cx="1521600" cy="400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7B7B7"/>
                </a:solidFill>
              </a:rPr>
              <a:t>Funcionario.java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349250"/>
            <a:ext cx="8520600" cy="4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 class </a:t>
            </a:r>
            <a:r>
              <a:rPr lang="pt-BR"/>
              <a:t>GerenteSobreposicao </a:t>
            </a:r>
            <a:r>
              <a:rPr lang="pt-BR"/>
              <a:t>extends Funcionario{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void setSalario(float salario, float porcentagem_bonus){...};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public static void main(String[] args){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/>
              <a:t>GerenteSobreposicao gerente = new GerenteSobreposicao();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gerente.setNome("José");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gerente.setCargo("Gerente de Vendas");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gerente.setSalario(5000, 0.15);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double salario_gerente = gerente.getSalario();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134" name="Google Shape;134;p26"/>
          <p:cNvSpPr txBox="1"/>
          <p:nvPr/>
        </p:nvSpPr>
        <p:spPr>
          <a:xfrm>
            <a:off x="6206125" y="1292850"/>
            <a:ext cx="2508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Sobreposição</a:t>
            </a:r>
            <a:endParaRPr/>
          </a:p>
        </p:txBody>
      </p:sp>
      <p:sp>
        <p:nvSpPr>
          <p:cNvPr id="135" name="Google Shape;135;p26"/>
          <p:cNvSpPr txBox="1"/>
          <p:nvPr/>
        </p:nvSpPr>
        <p:spPr>
          <a:xfrm>
            <a:off x="6365075" y="4471200"/>
            <a:ext cx="2614800" cy="400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7B7B7"/>
                </a:solidFill>
              </a:rPr>
              <a:t>GerenteSobreposicao</a:t>
            </a:r>
            <a:r>
              <a:rPr lang="pt-BR">
                <a:solidFill>
                  <a:srgbClr val="B7B7B7"/>
                </a:solidFill>
              </a:rPr>
              <a:t>.java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441950" y="216275"/>
            <a:ext cx="79926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public class Funcionario{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String nome;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String cargo;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double salario;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public Funcionario(String nome){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this.nome = nome;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public Funcionario(String nome, String cargo){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this.nome = nome;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this.cargo = cargo;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public Funcionario(String nome, String cargo, double salario){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this.nome = nome;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this.cargo = cargo;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this.salario = salario;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public static void main(String[] args){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Funcionario func01 = new Funcionario("João");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</a:t>
            </a:r>
            <a:r>
              <a:rPr lang="pt-BR">
                <a:solidFill>
                  <a:schemeClr val="dk1"/>
                </a:solidFill>
              </a:rPr>
              <a:t>Funcionario func02 = new Funcionario("José", "Engenheiro");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	Funcionario func03 = new Funcionario("Maria", "Gerente", 5000);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	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5624575" y="695250"/>
            <a:ext cx="2508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Sobrecarga + Construtores</a:t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6332925" y="4664075"/>
            <a:ext cx="2614800" cy="400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7B7B7"/>
                </a:solidFill>
              </a:rPr>
              <a:t>FuncionarioConstrutores</a:t>
            </a:r>
            <a:r>
              <a:rPr lang="pt-BR">
                <a:solidFill>
                  <a:srgbClr val="B7B7B7"/>
                </a:solidFill>
              </a:rPr>
              <a:t>.java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10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750100"/>
            <a:ext cx="8520600" cy="45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 class Relogio{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int hora, minuto, segundo;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public Relogio(int h, int m, int s){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this.hora = h;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this.minuto = m;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this.segundo = 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public Relogio(int h, int m){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this.hora = h;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this.minuto = m;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this.segundo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public Relogio(int h){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this.hora = h;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this.minuto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this.segundo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public String getHorario(){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return this.hora + ":" + this.minuto + </a:t>
            </a:r>
            <a:r>
              <a:rPr lang="pt-BR"/>
              <a:t>":" +</a:t>
            </a:r>
            <a:r>
              <a:rPr lang="pt-BR"/>
              <a:t> this.segundo;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public static void main(String[] args){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Relogio r1 = new Relogio(20, 15, 10);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Relogio r2 = new Relogio(20, 10);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Relogio r3 = new Relogio(19);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System.out.println(r1.getHorario());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5830350" y="1035700"/>
            <a:ext cx="2508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1</a:t>
            </a:r>
            <a:endParaRPr/>
          </a:p>
        </p:txBody>
      </p:sp>
      <p:sp>
        <p:nvSpPr>
          <p:cNvPr id="150" name="Google Shape;150;p28"/>
          <p:cNvSpPr txBox="1"/>
          <p:nvPr/>
        </p:nvSpPr>
        <p:spPr>
          <a:xfrm>
            <a:off x="6365075" y="4471200"/>
            <a:ext cx="2614800" cy="400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7B7B7"/>
                </a:solidFill>
              </a:rPr>
              <a:t>Relogio1</a:t>
            </a:r>
            <a:r>
              <a:rPr lang="pt-BR">
                <a:solidFill>
                  <a:srgbClr val="B7B7B7"/>
                </a:solidFill>
              </a:rPr>
              <a:t>.java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10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750100"/>
            <a:ext cx="8520600" cy="42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 class Relogio{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int hora, minuto, segundo;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public Relogio(int h, int m, int s){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this.hora = h;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this.minuto = m;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this.segundo = 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public Relogio(int h, int m){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this(h, m, 0);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public Relogio(int h){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this(h, 0, 0);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public String toString(){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</a:t>
            </a:r>
            <a:r>
              <a:rPr lang="pt-BR"/>
              <a:t>return this.hora + ":" + this.minuto + ":" + this.segundo;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public static void main(String[] args){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Relogio r1 = new Relogio(20, 15, 10);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Relogio r2 = new Relogio(20, 10);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Relogio r3 = new Relogio(19);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System.out.println("Hora = " + r1);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157" name="Google Shape;157;p29"/>
          <p:cNvSpPr txBox="1"/>
          <p:nvPr/>
        </p:nvSpPr>
        <p:spPr>
          <a:xfrm>
            <a:off x="5830350" y="1057125"/>
            <a:ext cx="2508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2</a:t>
            </a:r>
            <a:endParaRPr/>
          </a:p>
        </p:txBody>
      </p:sp>
      <p:sp>
        <p:nvSpPr>
          <p:cNvPr id="158" name="Google Shape;158;p29"/>
          <p:cNvSpPr txBox="1"/>
          <p:nvPr/>
        </p:nvSpPr>
        <p:spPr>
          <a:xfrm>
            <a:off x="6365075" y="4471200"/>
            <a:ext cx="2614800" cy="400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7B7B7"/>
                </a:solidFill>
              </a:rPr>
              <a:t>Relogio2</a:t>
            </a:r>
            <a:r>
              <a:rPr lang="pt-BR">
                <a:solidFill>
                  <a:srgbClr val="B7B7B7"/>
                </a:solidFill>
              </a:rPr>
              <a:t>.java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Modificadores - Classe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Classes são definidas no formato: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/>
              <a:t>[modificadores]</a:t>
            </a:r>
            <a:r>
              <a:rPr b="1" i="1" lang="pt-BR"/>
              <a:t> class NomeClasse </a:t>
            </a:r>
            <a:r>
              <a:rPr i="1" lang="pt-BR"/>
              <a:t>[extends SuperClasse] [implements Interface]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/>
              <a:t>modificadores podem ser: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public</a:t>
            </a:r>
            <a:r>
              <a:rPr lang="pt-BR"/>
              <a:t>: implementação comum da classe, com definições feitas na super classe, sub classe ou na própria classe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abstract</a:t>
            </a:r>
            <a:r>
              <a:rPr lang="pt-BR"/>
              <a:t>: indica que a classe (e seus respectivos métodos) deverão ser escritos nas implementações das classes herdadas, auxiliando na implementação de abstrações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final</a:t>
            </a:r>
            <a:r>
              <a:rPr lang="pt-BR"/>
              <a:t>: indica que a implementação da classe é final, não podendo ser herdada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Modificadores de Acesso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public</a:t>
            </a:r>
            <a:r>
              <a:rPr lang="pt-BR"/>
              <a:t>: todos têm acesso ao componente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protected</a:t>
            </a:r>
            <a:r>
              <a:rPr lang="pt-BR"/>
              <a:t>: acesso na própria classe, subclasse ou outras classes dentro do mesmo pacote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private</a:t>
            </a:r>
            <a:r>
              <a:rPr lang="pt-BR"/>
              <a:t>: acesso restrito dentro da própria classe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31"/>
          <p:cNvGraphicFramePr/>
          <p:nvPr/>
        </p:nvGraphicFramePr>
        <p:xfrm>
          <a:off x="1501950" y="273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{E7CFD90F-D040-40EB-BD25-C148184F6B8F}</a:tableStyleId>
              </a:tblPr>
              <a:tblGrid>
                <a:gridCol w="1599075"/>
                <a:gridCol w="1388025"/>
                <a:gridCol w="985800"/>
                <a:gridCol w="1119175"/>
                <a:gridCol w="1048025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50"/>
                        <a:t>Modificador</a:t>
                      </a:r>
                      <a:endParaRPr b="1" sz="1250"/>
                    </a:p>
                  </a:txBody>
                  <a:tcPr marT="91425" marB="91425" marR="91425" marL="91425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50"/>
                        <a:t>Classe</a:t>
                      </a:r>
                      <a:endParaRPr b="1" sz="1250"/>
                    </a:p>
                  </a:txBody>
                  <a:tcPr marT="91425" marB="91425" marR="91425" marL="91425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50"/>
                        <a:t>Pacote</a:t>
                      </a:r>
                      <a:endParaRPr b="1" sz="1250"/>
                    </a:p>
                  </a:txBody>
                  <a:tcPr marT="91425" marB="91425" marR="91425" marL="91425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50"/>
                        <a:t>Subclasse</a:t>
                      </a:r>
                      <a:endParaRPr b="1" sz="1250"/>
                    </a:p>
                  </a:txBody>
                  <a:tcPr marT="91425" marB="91425" marR="91425" marL="91425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50"/>
                        <a:t>Mundo</a:t>
                      </a:r>
                      <a:endParaRPr b="1" sz="1250"/>
                    </a:p>
                  </a:txBody>
                  <a:tcPr marT="91425" marB="91425" marR="91425" marL="91425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endParaRPr sz="12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✅</a:t>
                      </a:r>
                      <a:endParaRPr sz="135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✅</a:t>
                      </a:r>
                      <a:endParaRPr sz="135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✅</a:t>
                      </a:r>
                      <a:endParaRPr sz="135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✅</a:t>
                      </a:r>
                      <a:endParaRPr sz="135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protected</a:t>
                      </a:r>
                      <a:endParaRPr sz="12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✅</a:t>
                      </a:r>
                      <a:endParaRPr sz="135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✅</a:t>
                      </a:r>
                      <a:endParaRPr sz="135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✅</a:t>
                      </a:r>
                      <a:endParaRPr sz="135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250"/>
                        <a:t>sem modificador</a:t>
                      </a:r>
                      <a:endParaRPr i="1" sz="1250"/>
                    </a:p>
                  </a:txBody>
                  <a:tcPr marT="91425" marB="91425" marR="91425" marL="91425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✅</a:t>
                      </a:r>
                      <a:endParaRPr sz="135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✅</a:t>
                      </a:r>
                      <a:endParaRPr sz="135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5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endParaRPr sz="125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✅</a:t>
                      </a:r>
                      <a:endParaRPr sz="135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Modificadores - Método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/>
              <a:t>[modificador_acesso] [static] [abstract] [final] [native] [synchronyzed] </a:t>
            </a:r>
            <a:r>
              <a:rPr b="1" i="1" lang="pt-BR" sz="1500"/>
              <a:t>retorno nomeMetodo</a:t>
            </a:r>
            <a:r>
              <a:rPr i="1" lang="pt-BR" sz="1500"/>
              <a:t> ([parametros]) [throws excecoes]</a:t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static</a:t>
            </a:r>
            <a:r>
              <a:rPr lang="pt-BR" sz="1500"/>
              <a:t>: método definido da classe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abstract</a:t>
            </a:r>
            <a:r>
              <a:rPr lang="pt-BR" sz="1500"/>
              <a:t>: método deve ser sobrescrito na subclasse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final</a:t>
            </a:r>
            <a:r>
              <a:rPr lang="pt-BR" sz="1500"/>
              <a:t>: método não pode ser sobrescrito pela subclasse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native</a:t>
            </a:r>
            <a:r>
              <a:rPr lang="pt-BR" sz="1500"/>
              <a:t>: permite o uso de um método definido em outra linguagem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synchronyzed</a:t>
            </a:r>
            <a:r>
              <a:rPr lang="pt-BR" sz="1500"/>
              <a:t>: não permite a execução de threads no método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500"/>
              <a:t>throws excecoes</a:t>
            </a:r>
            <a:r>
              <a:rPr lang="pt-BR" sz="1500"/>
              <a:t>: lança exceções para o método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anterior</a:t>
            </a:r>
            <a:endParaRPr/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Fundamentos de Linguagens Comerciais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Conceitos de Orientação a Objetos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Características de Java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➔"/>
            </a:pPr>
            <a:r>
              <a:rPr lang="pt-BR"/>
              <a:t>Práticas em Java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/>
        </p:nvSpPr>
        <p:spPr>
          <a:xfrm>
            <a:off x="441950" y="364325"/>
            <a:ext cx="7992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public class FuncionarioStatic1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private String nome;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private String cargo;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private double salario;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private static int total_funcionarios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public FuncionarioStatic1(String nome){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this.nome = nome;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total_funcionarios++;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public FuncionarioStatic1(String nome, String cargo){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this.nome = nome;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this.cargo = cargo;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total_funcionarios++;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public FuncionarioStatic1(String nome, String cargo, double salario){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this.nome = nome;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this.cargo = cargo;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this.salario = salario;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total_funcionarios++;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public static int getTotalFuncionarios()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return total_funcionarios;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}</a:t>
            </a:r>
            <a:endParaRPr/>
          </a:p>
        </p:txBody>
      </p:sp>
      <p:sp>
        <p:nvSpPr>
          <p:cNvPr id="183" name="Google Shape;183;p33"/>
          <p:cNvSpPr txBox="1"/>
          <p:nvPr/>
        </p:nvSpPr>
        <p:spPr>
          <a:xfrm>
            <a:off x="6237525" y="596350"/>
            <a:ext cx="2508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1</a:t>
            </a:r>
            <a:endParaRPr/>
          </a:p>
        </p:txBody>
      </p:sp>
      <p:sp>
        <p:nvSpPr>
          <p:cNvPr id="184" name="Google Shape;184;p33"/>
          <p:cNvSpPr txBox="1"/>
          <p:nvPr/>
        </p:nvSpPr>
        <p:spPr>
          <a:xfrm>
            <a:off x="6365075" y="4471200"/>
            <a:ext cx="2614800" cy="400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7B7B7"/>
                </a:solidFill>
              </a:rPr>
              <a:t>FuncionarioStatic1</a:t>
            </a:r>
            <a:r>
              <a:rPr lang="pt-BR">
                <a:solidFill>
                  <a:srgbClr val="B7B7B7"/>
                </a:solidFill>
              </a:rPr>
              <a:t>.java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/>
        </p:nvSpPr>
        <p:spPr>
          <a:xfrm>
            <a:off x="441950" y="364325"/>
            <a:ext cx="7992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public static void main(String[] args){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System.out.println("classe: " + FuncionarioStatic1.getTotalFuncionarios());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FuncionarioStatic1 func01 = new FuncionarioStatic1("João");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System.out.println("classe: " + FuncionarioStatic1.getTotalFuncionarios());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System.out.println("func1: " + func01.getTotalFuncionarios());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FuncionarioStatic1 func02 = new FuncionarioStatic1("José", "Engenheiro");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System.out.println("classe: " + FuncionarioStatic1.getTotalFuncionarios());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System.out.println("func1: " + func01.getTotalFuncionarios());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System.out.println("func2: " + func02.getTotalFuncionarios());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FuncionarioStatic1 func03 = new FuncionarioStatic1("Maria", "Gerente", 5000);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System.out.println("classe: " + FuncionarioStatic1.getTotalFuncionarios());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System.out.println("func1: " + func01.getTotalFuncionarios());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System.out.println("func2: " + func02.getTotalFuncionarios());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System.out.println("func3: " + func03.getTotalFuncionarios());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6130375" y="92725"/>
            <a:ext cx="2508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1</a:t>
            </a:r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6365075" y="4471200"/>
            <a:ext cx="2614800" cy="400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7B7B7"/>
                </a:solidFill>
              </a:rPr>
              <a:t>FuncionarioStatic1.java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/>
        </p:nvSpPr>
        <p:spPr>
          <a:xfrm>
            <a:off x="441950" y="364325"/>
            <a:ext cx="7992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public class Funcionario{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private String nome;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private String cargo;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private float salario;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private static int total_funcionarios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public Funcionario(String nome){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this(nome, "", 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public Funcionario(String nome, String cargo){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this(nome, cargo, 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public Funcionario(String nome, String cargo, float Salario){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this.nome = nome;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this.cargo = cargo;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this.salario = salario;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</a:t>
            </a:r>
            <a:r>
              <a:rPr lang="pt-BR">
                <a:solidFill>
                  <a:schemeClr val="dk1"/>
                </a:solidFill>
              </a:rPr>
              <a:t>this.total_funcionarios++;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public static void main(String[] args){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Funcionario func01 = new Funcionario("João");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</a:t>
            </a:r>
            <a:r>
              <a:rPr lang="pt-BR">
                <a:solidFill>
                  <a:schemeClr val="dk1"/>
                </a:solidFill>
              </a:rPr>
              <a:t>Funcionario func02 = new Funcionario("José", "Engenheiro");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	Funcionario func03 = new Funcionario("Maria", "Gerente", 5000);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	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197" name="Google Shape;197;p35"/>
          <p:cNvSpPr txBox="1"/>
          <p:nvPr/>
        </p:nvSpPr>
        <p:spPr>
          <a:xfrm>
            <a:off x="6237525" y="596350"/>
            <a:ext cx="2508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2</a:t>
            </a:r>
            <a:endParaRPr/>
          </a:p>
        </p:txBody>
      </p:sp>
      <p:sp>
        <p:nvSpPr>
          <p:cNvPr id="198" name="Google Shape;198;p35"/>
          <p:cNvSpPr txBox="1"/>
          <p:nvPr/>
        </p:nvSpPr>
        <p:spPr>
          <a:xfrm>
            <a:off x="6365075" y="4514075"/>
            <a:ext cx="2614800" cy="400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7B7B7"/>
                </a:solidFill>
              </a:rPr>
              <a:t>FuncionarioStatic2.java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Modificadores - Variáveis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[modificador_acesso] [static] [final] [volatile] </a:t>
            </a:r>
            <a:r>
              <a:rPr b="1" i="1" lang="pt-BR"/>
              <a:t>tipo nomevariavel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static</a:t>
            </a:r>
            <a:r>
              <a:rPr lang="pt-BR"/>
              <a:t>: variável da classe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final</a:t>
            </a:r>
            <a:r>
              <a:rPr lang="pt-BR"/>
              <a:t>: definição de uma constante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volatile</a:t>
            </a:r>
            <a:r>
              <a:rPr lang="pt-BR"/>
              <a:t>: permite a alteração da variável de maneira assíncrona</a:t>
            </a: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1572450" y="3879025"/>
            <a:ext cx="59991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Preferencialmente definir atributos como private e utilizar getters/setters</a:t>
            </a:r>
            <a:endParaRPr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19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11700" y="814400"/>
            <a:ext cx="8775300" cy="4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public class Funcionario{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private final double BONUS_ANUAL = 0.07;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public Funcionario(){ /* exemplo anterior de Funcionario */}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public void aumento_anual(){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	this.salario += this.salario * this.BONUS_ANUAL;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}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public static void main(String[] args){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	Funcionario func = new Funcionario("José", "Engenheiro", 5000);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	double salario_atual = func.getSalario();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	func.aumento_anual();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	double novo_salario = func.getSalario();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	System.out.printf("Salario anterior = %f, novo salario = %f", salario_atual, novo_salario);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	}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}</a:t>
            </a:r>
            <a:endParaRPr sz="1500"/>
          </a:p>
        </p:txBody>
      </p:sp>
      <p:sp>
        <p:nvSpPr>
          <p:cNvPr id="212" name="Google Shape;212;p37"/>
          <p:cNvSpPr txBox="1"/>
          <p:nvPr/>
        </p:nvSpPr>
        <p:spPr>
          <a:xfrm>
            <a:off x="6365075" y="4514075"/>
            <a:ext cx="2614800" cy="400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7B7B7"/>
                </a:solidFill>
              </a:rPr>
              <a:t>FuncionarioBonus.java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Abstração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 métodos abstratos indicam que estes deverão ser implementados pelas sub classes.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Não instanciamos objetos de classes abstratas. Elas servem para definir os comportamentos que existirão nas sub classes.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Métodos abstratos não têm corpo na sua definição, somente a assinatura.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Se um método é abstrato a classe deve ser abstrata, mesmo que nem todos os métodos sejam abstratos.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Interfaces definem quais comportamentos deverão existir nas classes implementadas a partir dela, porém a interface não define o comportamento de nenhum método.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As interfaces definem os métodos, mas sem dizer como eles irão operar.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Os métodos das interfaces são públicos e abstratos.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Pode-se implementar métodos a partir do modificador </a:t>
            </a:r>
            <a:r>
              <a:rPr i="1" lang="pt-BR" u="sng"/>
              <a:t>default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Atributos de interfaces são </a:t>
            </a:r>
            <a:r>
              <a:rPr i="1" lang="pt-BR" u="sng"/>
              <a:t>final</a:t>
            </a:r>
            <a:r>
              <a:rPr lang="pt-BR"/>
              <a:t> por padrão.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Pacotes em Java</a:t>
            </a:r>
            <a:endParaRPr/>
          </a:p>
        </p:txBody>
      </p:sp>
      <p:sp>
        <p:nvSpPr>
          <p:cNvPr id="230" name="Google Shape;23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Coleção de classes e interfaces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Classes que criamos estão contidas em um pacote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Podemos fazer uso de classes externas através de importações de pacotes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Importamos apenas classes e interfaces públicas quando usamos outros pacotes (uso de </a:t>
            </a:r>
            <a:r>
              <a:rPr b="1" i="1" lang="pt-BR"/>
              <a:t>import</a:t>
            </a:r>
            <a:r>
              <a:rPr lang="pt-BR"/>
              <a:t>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Pacote padrão</a:t>
            </a:r>
            <a:r>
              <a:rPr lang="pt-BR"/>
              <a:t> e </a:t>
            </a:r>
            <a:r>
              <a:rPr b="1" i="1" lang="pt-BR"/>
              <a:t>java.lang</a:t>
            </a:r>
            <a:r>
              <a:rPr lang="pt-BR"/>
              <a:t> são importadas por padrão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Pacotes em Java</a:t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java.lang</a:t>
            </a:r>
            <a:r>
              <a:rPr lang="pt-BR"/>
              <a:t> -&gt; já importada por padrão, possui classes básicas utilizadas em Java (String, Math)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/>
              <a:t>java.util</a:t>
            </a:r>
            <a:r>
              <a:rPr lang="pt-BR"/>
              <a:t> -&gt; classes úteis em operações comuns em Java (Dictionary, Hashtable, Vector, etc)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/>
              <a:t>java.io</a:t>
            </a:r>
            <a:r>
              <a:rPr lang="pt-BR"/>
              <a:t> -&gt; operações de entrada e saída (manipulação de arquivos, por exemplo)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/>
              <a:t>java.swing</a:t>
            </a:r>
            <a:r>
              <a:rPr lang="pt-BR"/>
              <a:t> -&gt; interface gráfica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/>
              <a:t>java.awt</a:t>
            </a:r>
            <a:r>
              <a:rPr lang="pt-BR"/>
              <a:t> -&gt; interface gráfica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pt-BR"/>
              <a:t>java.applet</a:t>
            </a:r>
            <a:r>
              <a:rPr lang="pt-BR"/>
              <a:t> -&gt; pacotes para manipulação de applets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 static void main(String[] args){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double number = 3.1415;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System.out.println(Math.abs(-number) + " " + Math.round(number) + Math.sqrt(number));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}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02</a:t>
            </a:r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526150" y="3811975"/>
            <a:ext cx="8053500" cy="646500"/>
          </a:xfrm>
          <a:prstGeom prst="rect">
            <a:avLst/>
          </a:prstGeom>
          <a:noFill/>
          <a:ln cap="flat" cmpd="sng" w="3810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/>
              <a:t>Objetivo: Mais conceitos de OO na Prática (Herança, Polimorfismo, Encapsulamento, Abstração). Práticas em Java com modificadores de acesso, classes abstratas e interface.</a:t>
            </a:r>
            <a:endParaRPr i="1"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Calcular as raízes de uma equação do segundo grau.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Receber do usuário os valores de a, b e 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Passar os valores no construtor do objeto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Criar método (de retorno boolean) que calcula e faz o set dos valores e dois métodos que retornam os valores (x1 e x2)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No método de cálculo: se for um delta negativo, não realizar o cálculo e retornar isso à função principal e encerrar o programa sem a chamada ao método de retorno/exibição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Conceito de uma classe mais genérica ser herdada para classes mais específicas que compartilham parte de seu comportamento (atributos e métodos), porém com algumas implementações específicas na subclasse.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Herança simples: apenas uma super classe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➔"/>
            </a:pPr>
            <a:r>
              <a:rPr lang="pt-BR"/>
              <a:t>Herança múltipla: subclasse origina de mais de uma super classe</a:t>
            </a:r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2539950" y="3958200"/>
            <a:ext cx="40641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/>
              <a:t>Exemplo: Animal -&gt; Mamíferos, Aves</a:t>
            </a:r>
            <a:endParaRPr i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200"/>
              <a:t>Exemplo: Funcionários têm nome, salário e cargo. Gerentes têm os mesmos atributos que funcionários, porém estes têm um Bônus de 15% de seu salário.</a:t>
            </a:r>
            <a:endParaRPr b="1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349250"/>
            <a:ext cx="8520600" cy="4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 class Funcionario{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String nome;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String cargo;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float salario;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void setNome(String nome){...};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/>
              <a:t>void setCargo(String nome){...};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void setSalario(String nome){...};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String getNome(){...};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String getCargo(){...};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float getSalario(){...};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89" name="Google Shape;89;p19"/>
          <p:cNvSpPr txBox="1"/>
          <p:nvPr/>
        </p:nvSpPr>
        <p:spPr>
          <a:xfrm>
            <a:off x="7335425" y="4471200"/>
            <a:ext cx="1644300" cy="400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7B7B7"/>
                </a:solidFill>
              </a:rPr>
              <a:t>Funcionario.java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349250"/>
            <a:ext cx="8520600" cy="47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 class Gerente extends Funcionario{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double bonus;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void setBonus(double porcentagem){</a:t>
            </a:r>
            <a:r>
              <a:rPr lang="pt-BR"/>
              <a:t>this.</a:t>
            </a:r>
            <a:r>
              <a:rPr lang="pt-BR"/>
              <a:t>bonus = p_bonus * this.salario};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float getBonus(){...};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public static void main(String[] args){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/>
              <a:t>Gerente gerente = new Gerente();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gerente.setNome("José");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gerente.setCargo("Gerente de Vendas");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gerente.setSalario(5000);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gerente.setBonus(0.15);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double valor_bonus = gerente.getBonus();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System.out.println(valor_bonus);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7335425" y="4471200"/>
            <a:ext cx="1644300" cy="400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7B7B7"/>
                </a:solidFill>
              </a:rPr>
              <a:t>Gerente</a:t>
            </a:r>
            <a:r>
              <a:rPr lang="pt-BR">
                <a:solidFill>
                  <a:srgbClr val="B7B7B7"/>
                </a:solidFill>
              </a:rPr>
              <a:t>.java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Polimorfismo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"Muitas formas" -&gt; Métodos de mesmo nome com comportamentos diferentes. Polimorfismo pode ser de sobrecarga ou sobreposição.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pt-BR" sz="1800"/>
              <a:t>Sobrecarga</a:t>
            </a:r>
            <a:r>
              <a:rPr lang="pt-BR" sz="1800"/>
              <a:t>: reescrita do método dentro da mesma classe. Utilizado para tratar diferentes entradas (tipo ou número de parâmetros diferente).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b="1" lang="pt-BR" sz="1800"/>
              <a:t>Sobreposição</a:t>
            </a:r>
            <a:r>
              <a:rPr lang="pt-BR" sz="1800"/>
              <a:t>: reescrita de um método da super classe na sub classe. Utilizado para implementar um comportamento diferente na classe herdada.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Polimorfismo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200"/>
              <a:t>Implementar o exemplo de Funcionário/Gerente com Sobrecarga e Sobreposição.</a:t>
            </a:r>
            <a:endParaRPr b="1"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