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1pPr>
    <a:lvl2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2pPr>
    <a:lvl3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3pPr>
    <a:lvl4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4pPr>
    <a:lvl5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5pPr>
    <a:lvl6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6pPr>
    <a:lvl7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7pPr>
    <a:lvl8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8pPr>
    <a:lvl9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7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70000" y="12160429"/>
            <a:ext cx="21844000" cy="694057"/>
          </a:xfrm>
          <a:prstGeom prst="rect">
            <a:avLst/>
          </a:prstGeom>
        </p:spPr>
        <p:txBody>
          <a:bodyPr numCol="1" spcCol="38100"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54616" indent="-395816" algn="ctr" defTabSz="808990">
              <a:spcBef>
                <a:spcPts val="0"/>
              </a:spcBef>
              <a:buClrTx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513416" indent="-395816" algn="ctr" defTabSz="808990">
              <a:spcBef>
                <a:spcPts val="0"/>
              </a:spcBef>
              <a:buClrTx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72216" indent="-395816" algn="ctr" defTabSz="808990">
              <a:spcBef>
                <a:spcPts val="0"/>
              </a:spcBef>
              <a:buClrTx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631016" indent="-395816" algn="ctr" defTabSz="808990">
              <a:spcBef>
                <a:spcPts val="0"/>
              </a:spcBef>
              <a:buClrTx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70000" y="6984999"/>
            <a:ext cx="21844000" cy="2512354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8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Body Level One…"/>
          <p:cNvSpPr txBox="1"/>
          <p:nvPr>
            <p:ph type="body" sz="quarter" idx="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164166" indent="-605366" algn="ctr" defTabSz="808990">
              <a:spcBef>
                <a:spcPts val="0"/>
              </a:spcBef>
              <a:buClrTx/>
              <a:defRPr sz="52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722966" indent="-605366" algn="ctr" defTabSz="808990">
              <a:spcBef>
                <a:spcPts val="0"/>
              </a:spcBef>
              <a:buClrTx/>
              <a:defRPr sz="52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281766" indent="-605366" algn="ctr" defTabSz="808990">
              <a:spcBef>
                <a:spcPts val="0"/>
              </a:spcBef>
              <a:buClrTx/>
              <a:defRPr sz="52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840566" indent="-605366" algn="ctr" defTabSz="808990">
              <a:spcBef>
                <a:spcPts val="0"/>
              </a:spcBef>
              <a:buClrTx/>
              <a:defRPr sz="52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Body Level One…"/>
          <p:cNvSpPr txBox="1"/>
          <p:nvPr>
            <p:ph type="body" sz="quarter" idx="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164166" indent="-605366" algn="ctr" defTabSz="808990">
              <a:spcBef>
                <a:spcPts val="0"/>
              </a:spcBef>
              <a:buClrTx/>
              <a:defRPr sz="52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722966" indent="-605366" algn="ctr" defTabSz="808990">
              <a:spcBef>
                <a:spcPts val="0"/>
              </a:spcBef>
              <a:buClrTx/>
              <a:defRPr sz="52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281766" indent="-605366" algn="ctr" defTabSz="808990">
              <a:spcBef>
                <a:spcPts val="0"/>
              </a:spcBef>
              <a:buClrTx/>
              <a:defRPr sz="52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840566" indent="-605366" algn="ctr" defTabSz="808990">
              <a:spcBef>
                <a:spcPts val="0"/>
              </a:spcBef>
              <a:buClrTx/>
              <a:defRPr sz="52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Body Level One…"/>
          <p:cNvSpPr txBox="1"/>
          <p:nvPr>
            <p:ph type="body" idx="2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buClrTx/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70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numCol="1" spcCol="38100" anchor="b"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1270000" y="11155085"/>
            <a:ext cx="21844000" cy="8326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047750" indent="-488950" algn="ctr" defTabSz="792479">
              <a:spcBef>
                <a:spcPts val="0"/>
              </a:spcBef>
              <a:buClrTx/>
              <a:defRPr sz="42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606550" indent="-488950" algn="ctr" defTabSz="792479">
              <a:spcBef>
                <a:spcPts val="0"/>
              </a:spcBef>
              <a:buClrTx/>
              <a:defRPr sz="42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165350" indent="-488950" algn="ctr" defTabSz="792479">
              <a:spcBef>
                <a:spcPts val="0"/>
              </a:spcBef>
              <a:buClrTx/>
              <a:defRPr sz="42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724150" indent="-488950" algn="ctr" defTabSz="792479">
              <a:spcBef>
                <a:spcPts val="0"/>
              </a:spcBef>
              <a:buClrTx/>
              <a:defRPr sz="42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Body Level One…"/>
          <p:cNvSpPr txBox="1"/>
          <p:nvPr>
            <p:ph type="body" sz="half" idx="21" hasCustomPrompt="1"/>
          </p:nvPr>
        </p:nvSpPr>
        <p:spPr>
          <a:xfrm>
            <a:off x="1270000" y="5141969"/>
            <a:ext cx="21844000" cy="3430192"/>
          </a:xfrm>
          <a:prstGeom prst="rect">
            <a:avLst/>
          </a:prstGeom>
        </p:spPr>
        <p:txBody>
          <a:bodyPr numCol="1" spcCol="38100" anchor="ctr"/>
          <a:lstStyle/>
          <a:p>
            <a:pPr lvl="4" marL="0" indent="1536191" algn="ctr" defTabSz="1365504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12" sz="4704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“Notable Quote”
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270000" y="12166600"/>
            <a:ext cx="21844000" cy="694056"/>
          </a:xfrm>
          <a:prstGeom prst="rect">
            <a:avLst/>
          </a:prstGeom>
        </p:spPr>
        <p:txBody>
          <a:bodyPr numCol="1" spcCol="38100"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54616" indent="-395816" algn="ctr" defTabSz="808990">
              <a:spcBef>
                <a:spcPts val="0"/>
              </a:spcBef>
              <a:buClrTx/>
              <a:defRPr sz="3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513416" indent="-395816" algn="ctr" defTabSz="808990">
              <a:spcBef>
                <a:spcPts val="0"/>
              </a:spcBef>
              <a:buClrTx/>
              <a:defRPr sz="3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72216" indent="-395816" algn="ctr" defTabSz="808990">
              <a:spcBef>
                <a:spcPts val="0"/>
              </a:spcBef>
              <a:buClrTx/>
              <a:defRPr sz="3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631016" indent="-395816" algn="ctr" defTabSz="808990">
              <a:spcBef>
                <a:spcPts val="0"/>
              </a:spcBef>
              <a:buClrTx/>
              <a:defRPr sz="3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7"/>
            <a:ext cx="9652000" cy="3200204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8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1164166" indent="-605366" algn="ctr" defTabSz="808990">
              <a:spcBef>
                <a:spcPts val="0"/>
              </a:spcBef>
              <a:buClrTx/>
              <a:defRPr sz="52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722966" indent="-605366" algn="ctr" defTabSz="808990">
              <a:spcBef>
                <a:spcPts val="0"/>
              </a:spcBef>
              <a:buClrTx/>
              <a:defRPr sz="52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281766" indent="-605366" algn="ctr" defTabSz="808990">
              <a:spcBef>
                <a:spcPts val="0"/>
              </a:spcBef>
              <a:buClrTx/>
              <a:defRPr sz="52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840566" indent="-605366" algn="ctr" defTabSz="808990">
              <a:spcBef>
                <a:spcPts val="0"/>
              </a:spcBef>
              <a:buClrTx/>
              <a:defRPr sz="52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 numCol="1" spcCol="38100"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22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0"/>
            <a:ext cx="19507201" cy="3673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4" y="13081001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1pPr>
      <a:lvl2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2pPr>
      <a:lvl3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3pPr>
      <a:lvl4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4pPr>
      <a:lvl5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5pPr>
      <a:lvl6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6pPr>
      <a:lvl7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7pPr>
      <a:lvl8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8pPr>
      <a:lvl9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ender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title"/>
          </p:nvPr>
        </p:nvSpPr>
        <p:spPr>
          <a:xfrm>
            <a:off x="1270000" y="1217005"/>
            <a:ext cx="21844002" cy="3879454"/>
          </a:xfrm>
          <a:prstGeom prst="rect">
            <a:avLst/>
          </a:prstGeom>
        </p:spPr>
        <p:txBody>
          <a:bodyPr/>
          <a:lstStyle>
            <a:lvl1pPr defTabSz="2389571">
              <a:defRPr spc="-400" sz="11300"/>
            </a:lvl1pPr>
          </a:lstStyle>
          <a:p>
            <a:pPr/>
            <a:r>
              <a:t>Integrated Railway Data Dashboard</a:t>
            </a:r>
          </a:p>
        </p:txBody>
      </p:sp>
      <p:sp>
        <p:nvSpPr>
          <p:cNvPr id="172" name="A Simulation Project of IRHRMS, IPAS, and PRS"/>
          <p:cNvSpPr txBox="1"/>
          <p:nvPr/>
        </p:nvSpPr>
        <p:spPr>
          <a:xfrm>
            <a:off x="3649264" y="5627485"/>
            <a:ext cx="1767244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2700">
              <a:lnSpc>
                <a:spcPct val="135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 Simulation Project of IRHRMS, IPAS, and PRS</a:t>
            </a:r>
          </a:p>
        </p:txBody>
      </p:sp>
      <p:sp>
        <p:nvSpPr>
          <p:cNvPr id="173" name="By: Lavanya Guruwani…"/>
          <p:cNvSpPr txBox="1"/>
          <p:nvPr/>
        </p:nvSpPr>
        <p:spPr>
          <a:xfrm>
            <a:off x="3353611" y="7861019"/>
            <a:ext cx="14917980" cy="3473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12700">
              <a:lnSpc>
                <a:spcPct val="135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400">
                <a:solidFill>
                  <a:srgbClr val="111111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By: Lavanya Guruwani</a:t>
            </a:r>
          </a:p>
          <a:p>
            <a:pPr defTabSz="12700">
              <a:lnSpc>
                <a:spcPct val="135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400">
                <a:solidFill>
                  <a:srgbClr val="111111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College: BIT Raipur, CSE</a:t>
            </a:r>
          </a:p>
          <a:p>
            <a:pPr defTabSz="12700">
              <a:lnSpc>
                <a:spcPct val="135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400">
                <a:solidFill>
                  <a:srgbClr val="111111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Training at: EDPM Department, SECR Bilaspur</a:t>
            </a:r>
          </a:p>
        </p:txBody>
      </p:sp>
      <p:pic>
        <p:nvPicPr>
          <p:cNvPr id="174" name="images.jpeg" descr="image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234" y="1727980"/>
            <a:ext cx="2857502" cy="2857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secr.jpeg" descr="sec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99075" y="1642761"/>
            <a:ext cx="4037256" cy="3027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YSTEM ARCHITECTURE DIAGRAM"/>
          <p:cNvSpPr txBox="1"/>
          <p:nvPr>
            <p:ph type="body" sz="half" idx="1"/>
          </p:nvPr>
        </p:nvSpPr>
        <p:spPr>
          <a:xfrm>
            <a:off x="876227" y="368551"/>
            <a:ext cx="22631546" cy="3902870"/>
          </a:xfrm>
          <a:prstGeom prst="rect">
            <a:avLst/>
          </a:prstGeom>
        </p:spPr>
        <p:txBody>
          <a:bodyPr/>
          <a:lstStyle>
            <a:lvl1pPr defTabSz="2438337">
              <a:lnSpc>
                <a:spcPct val="90000"/>
              </a:lnSpc>
              <a:defRPr spc="-400" sz="10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SYSTEM ARCHITECTURE DIAGRAM</a:t>
            </a:r>
          </a:p>
        </p:txBody>
      </p:sp>
      <p:sp>
        <p:nvSpPr>
          <p:cNvPr id="202" name="Rounded Rectangle"/>
          <p:cNvSpPr/>
          <p:nvPr/>
        </p:nvSpPr>
        <p:spPr>
          <a:xfrm>
            <a:off x="8005496" y="4657266"/>
            <a:ext cx="6166697" cy="1270002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3" name="Rounded Rectangle"/>
          <p:cNvSpPr/>
          <p:nvPr/>
        </p:nvSpPr>
        <p:spPr>
          <a:xfrm>
            <a:off x="8005496" y="7177369"/>
            <a:ext cx="6166697" cy="1270002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4" name="Rounded Rectangle"/>
          <p:cNvSpPr/>
          <p:nvPr/>
        </p:nvSpPr>
        <p:spPr>
          <a:xfrm>
            <a:off x="8014761" y="9697474"/>
            <a:ext cx="6148169" cy="1270002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5" name="Rounded Rectangle"/>
          <p:cNvSpPr/>
          <p:nvPr/>
        </p:nvSpPr>
        <p:spPr>
          <a:xfrm>
            <a:off x="17024565" y="7177369"/>
            <a:ext cx="6148170" cy="1270002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6" name="USER"/>
          <p:cNvSpPr txBox="1"/>
          <p:nvPr/>
        </p:nvSpPr>
        <p:spPr>
          <a:xfrm>
            <a:off x="10295122" y="4851806"/>
            <a:ext cx="1587445" cy="880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207" name="FLASK WEB SERVER"/>
          <p:cNvSpPr txBox="1"/>
          <p:nvPr/>
        </p:nvSpPr>
        <p:spPr>
          <a:xfrm>
            <a:off x="8225850" y="7371912"/>
            <a:ext cx="5725989" cy="880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FLASK WEB SERVER</a:t>
            </a:r>
          </a:p>
        </p:txBody>
      </p:sp>
      <p:sp>
        <p:nvSpPr>
          <p:cNvPr id="208" name="HTML TEMPLATES"/>
          <p:cNvSpPr txBox="1"/>
          <p:nvPr/>
        </p:nvSpPr>
        <p:spPr>
          <a:xfrm>
            <a:off x="8539743" y="9892016"/>
            <a:ext cx="5098202" cy="880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HTML TEMPLATES</a:t>
            </a:r>
          </a:p>
        </p:txBody>
      </p:sp>
      <p:sp>
        <p:nvSpPr>
          <p:cNvPr id="209" name="JSON MOCK DATA"/>
          <p:cNvSpPr txBox="1"/>
          <p:nvPr/>
        </p:nvSpPr>
        <p:spPr>
          <a:xfrm>
            <a:off x="17481852" y="7371912"/>
            <a:ext cx="5233594" cy="880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JSON MOCK DATA</a:t>
            </a:r>
          </a:p>
        </p:txBody>
      </p:sp>
      <p:sp>
        <p:nvSpPr>
          <p:cNvPr id="210" name="Arrow"/>
          <p:cNvSpPr/>
          <p:nvPr/>
        </p:nvSpPr>
        <p:spPr>
          <a:xfrm flipH="1" rot="16115585">
            <a:off x="10380129" y="6309907"/>
            <a:ext cx="1206502" cy="495302"/>
          </a:xfrm>
          <a:prstGeom prst="rightArrow">
            <a:avLst>
              <a:gd name="adj1" fmla="val 32000"/>
              <a:gd name="adj2" fmla="val 164103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1" name="Arrow"/>
          <p:cNvSpPr/>
          <p:nvPr/>
        </p:nvSpPr>
        <p:spPr>
          <a:xfrm flipH="1" rot="16200000">
            <a:off x="10485594" y="8824772"/>
            <a:ext cx="1206502" cy="495302"/>
          </a:xfrm>
          <a:prstGeom prst="rightArrow">
            <a:avLst>
              <a:gd name="adj1" fmla="val 32000"/>
              <a:gd name="adj2" fmla="val 164103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2" name="Line"/>
          <p:cNvSpPr/>
          <p:nvPr/>
        </p:nvSpPr>
        <p:spPr>
          <a:xfrm>
            <a:off x="14282078" y="7812369"/>
            <a:ext cx="2632602" cy="2"/>
          </a:xfrm>
          <a:prstGeom prst="line">
            <a:avLst/>
          </a:prstGeom>
          <a:ln w="889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/>
          <p:nvPr>
            <p:ph type="title"/>
          </p:nvPr>
        </p:nvSpPr>
        <p:spPr>
          <a:xfrm>
            <a:off x="1269999" y="937389"/>
            <a:ext cx="21844002" cy="2168552"/>
          </a:xfrm>
          <a:prstGeom prst="rect">
            <a:avLst/>
          </a:prstGeom>
        </p:spPr>
        <p:txBody>
          <a:bodyPr/>
          <a:lstStyle>
            <a:lvl1pPr>
              <a:defRPr spc="-400"/>
            </a:lvl1pPr>
          </a:lstStyle>
          <a:p>
            <a:pPr/>
            <a:r>
              <a:t>Output Preview</a:t>
            </a:r>
          </a:p>
        </p:txBody>
      </p:sp>
      <p:sp>
        <p:nvSpPr>
          <p:cNvPr id="215" name="Content Placeholder 2"/>
          <p:cNvSpPr txBox="1"/>
          <p:nvPr>
            <p:ph type="body" sz="half" idx="1"/>
          </p:nvPr>
        </p:nvSpPr>
        <p:spPr>
          <a:xfrm>
            <a:off x="2398249" y="5155012"/>
            <a:ext cx="21844002" cy="4434443"/>
          </a:xfrm>
          <a:prstGeom prst="rect">
            <a:avLst/>
          </a:prstGeom>
        </p:spPr>
        <p:txBody>
          <a:bodyPr/>
          <a:lstStyle/>
          <a:p>
            <a:pPr algn="l" defTabSz="825500">
              <a:defRPr sz="6400"/>
            </a:pPr>
            <a:r>
              <a:t>• Dashboard with navigation bar</a:t>
            </a:r>
          </a:p>
          <a:p>
            <a:pPr algn="l" defTabSz="825500">
              <a:defRPr sz="6400"/>
            </a:pPr>
            <a:r>
              <a:t>• Clean, modern UI</a:t>
            </a:r>
          </a:p>
          <a:p>
            <a:pPr algn="l" defTabSz="825500">
              <a:defRPr sz="6400"/>
            </a:pPr>
            <a:r>
              <a:t>• Responsive HTML pages for each module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FUTURE SCOPE"/>
          <p:cNvSpPr txBox="1"/>
          <p:nvPr>
            <p:ph type="title"/>
          </p:nvPr>
        </p:nvSpPr>
        <p:spPr>
          <a:xfrm>
            <a:off x="5470669" y="1290578"/>
            <a:ext cx="13442662" cy="2171071"/>
          </a:xfrm>
          <a:prstGeom prst="rect">
            <a:avLst/>
          </a:prstGeom>
        </p:spPr>
        <p:txBody>
          <a:bodyPr/>
          <a:lstStyle>
            <a:lvl1pPr>
              <a:defRPr spc="-400"/>
            </a:lvl1pPr>
          </a:lstStyle>
          <a:p>
            <a:pPr/>
            <a:r>
              <a:t>FUTURE SCOPE</a:t>
            </a:r>
          </a:p>
        </p:txBody>
      </p:sp>
      <p:sp>
        <p:nvSpPr>
          <p:cNvPr id="218" name="• Add authentication/login…"/>
          <p:cNvSpPr txBox="1"/>
          <p:nvPr>
            <p:ph type="body" sz="half" idx="1"/>
          </p:nvPr>
        </p:nvSpPr>
        <p:spPr>
          <a:xfrm>
            <a:off x="1269999" y="4516144"/>
            <a:ext cx="21844002" cy="5787100"/>
          </a:xfrm>
          <a:prstGeom prst="rect">
            <a:avLst/>
          </a:prstGeom>
        </p:spPr>
        <p:txBody>
          <a:bodyPr/>
          <a:lstStyle/>
          <a:p>
            <a:pPr marL="165100" indent="-165100" algn="l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</a:t>
            </a:r>
            <a:r>
              <a:rPr sz="6400"/>
              <a:t>•	Add authentication/login</a:t>
            </a:r>
            <a:endParaRPr sz="6400"/>
          </a:p>
          <a:p>
            <a:pPr marL="165100" indent="-165100" algn="l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64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Real database connection (PostgreSQL/MySQL)</a:t>
            </a:r>
          </a:p>
          <a:p>
            <a:pPr marL="165100" indent="-165100" algn="l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64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Role-based dashboards for employees, admins</a:t>
            </a:r>
          </a:p>
          <a:p>
            <a:pPr marL="165100" indent="-165100" algn="l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64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Real-time data APIs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/>
          <p:nvPr>
            <p:ph type="title"/>
          </p:nvPr>
        </p:nvSpPr>
        <p:spPr>
          <a:xfrm>
            <a:off x="7748258" y="949296"/>
            <a:ext cx="8887483" cy="2443367"/>
          </a:xfrm>
          <a:prstGeom prst="rect">
            <a:avLst/>
          </a:prstGeom>
        </p:spPr>
        <p:txBody>
          <a:bodyPr/>
          <a:lstStyle>
            <a:lvl1pPr>
              <a:defRPr spc="-400" sz="12500"/>
            </a:lvl1pPr>
          </a:lstStyle>
          <a:p>
            <a:pPr/>
            <a:r>
              <a:t>Conclusion</a:t>
            </a:r>
          </a:p>
        </p:txBody>
      </p:sp>
      <p:sp>
        <p:nvSpPr>
          <p:cNvPr id="221" name="Content Placeholder 2"/>
          <p:cNvSpPr txBox="1"/>
          <p:nvPr>
            <p:ph type="body" idx="1"/>
          </p:nvPr>
        </p:nvSpPr>
        <p:spPr>
          <a:xfrm>
            <a:off x="1269999" y="4486931"/>
            <a:ext cx="21844002" cy="6210194"/>
          </a:xfrm>
          <a:prstGeom prst="rect">
            <a:avLst/>
          </a:prstGeom>
        </p:spPr>
        <p:txBody>
          <a:bodyPr/>
          <a:lstStyle/>
          <a:p>
            <a:pPr algn="l" defTabSz="544830">
              <a:defRPr sz="5000"/>
            </a:pPr>
            <a:r>
              <a:t>• Hands-on experience with data management tools</a:t>
            </a:r>
          </a:p>
          <a:p>
            <a:pPr algn="l" defTabSz="544830">
              <a:defRPr sz="5000"/>
            </a:pPr>
            <a:r>
              <a:t>• Built a working prototype of SECR systems.</a:t>
            </a:r>
          </a:p>
          <a:p>
            <a:pPr algn="l" defTabSz="544830">
              <a:defRPr sz="5000"/>
            </a:pPr>
            <a:r>
              <a:t>• Strengthened Python, Flask, and web dev skills</a:t>
            </a:r>
          </a:p>
          <a:p>
            <a:pPr lvl="1" marL="108965" indent="-108965" algn="l" defTabSz="914400">
              <a:lnSpc>
                <a:spcPct val="135000"/>
              </a:lnSpc>
              <a:spcBef>
                <a:spcPts val="700"/>
              </a:spcBef>
              <a:buSzTx/>
              <a:buNone/>
              <a:tabLst>
                <a:tab pos="38100" algn="r"/>
                <a:tab pos="101600" algn="l"/>
              </a:tabLst>
              <a:defRPr sz="5000">
                <a:solidFill>
                  <a:srgbClr val="111111"/>
                </a:solidFill>
              </a:defRPr>
            </a:pPr>
            <a:r>
              <a:t>• Understood the role of EDPM in railway operations.</a:t>
            </a:r>
          </a:p>
          <a:p>
            <a:pPr marL="108965" indent="-108965" algn="l" defTabSz="914400">
              <a:lnSpc>
                <a:spcPct val="135000"/>
              </a:lnSpc>
              <a:spcBef>
                <a:spcPts val="700"/>
              </a:spcBef>
              <a:tabLst>
                <a:tab pos="38100" algn="r"/>
                <a:tab pos="101600" algn="l"/>
              </a:tabLst>
              <a:defRPr sz="5000">
                <a:solidFill>
                  <a:srgbClr val="111111"/>
                </a:solidFill>
              </a:defRPr>
            </a:pPr>
            <a:r>
              <a:t>	•	Simulated RDBMS-like data usage via JSON.</a:t>
            </a:r>
          </a:p>
          <a:p>
            <a:pPr marL="108965" indent="-108965" algn="l" defTabSz="914400">
              <a:lnSpc>
                <a:spcPct val="135000"/>
              </a:lnSpc>
              <a:spcBef>
                <a:spcPts val="700"/>
              </a:spcBef>
              <a:tabLst>
                <a:tab pos="38100" algn="r"/>
                <a:tab pos="101600" algn="l"/>
              </a:tabLst>
              <a:defRPr sz="5000">
                <a:solidFill>
                  <a:srgbClr val="111111"/>
                </a:solidFill>
              </a:defRPr>
            </a:pPr>
            <a:r>
              <a:t>	•	Developed a clean, user-friendly dashboard.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/>
          <p:nvPr>
            <p:ph type="title"/>
          </p:nvPr>
        </p:nvSpPr>
        <p:spPr>
          <a:xfrm>
            <a:off x="1269999" y="1441053"/>
            <a:ext cx="21844002" cy="2389005"/>
          </a:xfrm>
          <a:prstGeom prst="rect">
            <a:avLst/>
          </a:prstGeom>
        </p:spPr>
        <p:txBody>
          <a:bodyPr/>
          <a:lstStyle>
            <a:lvl1pPr>
              <a:defRPr spc="-400"/>
            </a:lvl1pPr>
          </a:lstStyle>
          <a:p>
            <a:pPr/>
            <a:r>
              <a:t>Acknowledgments</a:t>
            </a:r>
          </a:p>
        </p:txBody>
      </p:sp>
      <p:sp>
        <p:nvSpPr>
          <p:cNvPr id="224" name="Content Placeholder 2"/>
          <p:cNvSpPr txBox="1"/>
          <p:nvPr>
            <p:ph type="body" sz="half" idx="1"/>
          </p:nvPr>
        </p:nvSpPr>
        <p:spPr>
          <a:xfrm>
            <a:off x="1707484" y="5976465"/>
            <a:ext cx="21844002" cy="3267607"/>
          </a:xfrm>
          <a:prstGeom prst="rect">
            <a:avLst/>
          </a:prstGeom>
        </p:spPr>
        <p:txBody>
          <a:bodyPr/>
          <a:lstStyle/>
          <a:p>
            <a:pPr algn="l" defTabSz="784554">
              <a:defRPr sz="6039"/>
            </a:pPr>
            <a:r>
              <a:t>• Special thanks to HOD Masoom Ali Sir for guidance, EDPM</a:t>
            </a:r>
          </a:p>
          <a:p>
            <a:pPr algn="l" defTabSz="784554">
              <a:defRPr sz="6039"/>
            </a:pPr>
            <a:r>
              <a:t> department, SECR Bilaspur</a:t>
            </a:r>
          </a:p>
          <a:p>
            <a:pPr algn="l" defTabSz="784554">
              <a:defRPr sz="6039"/>
            </a:pPr>
            <a:r>
              <a:t>• Faculty and mentors at BIT Raipur.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/>
          <p:nvPr>
            <p:ph type="title"/>
          </p:nvPr>
        </p:nvSpPr>
        <p:spPr>
          <a:xfrm>
            <a:off x="3572548" y="839153"/>
            <a:ext cx="16515310" cy="2138961"/>
          </a:xfrm>
          <a:prstGeom prst="rect">
            <a:avLst/>
          </a:prstGeom>
        </p:spPr>
        <p:txBody>
          <a:bodyPr/>
          <a:lstStyle>
            <a:lvl1pPr>
              <a:defRPr spc="-400"/>
            </a:lvl1pPr>
          </a:lstStyle>
          <a:p>
            <a:pPr/>
            <a:r>
              <a:t>Introduction</a:t>
            </a:r>
          </a:p>
        </p:txBody>
      </p:sp>
      <p:sp>
        <p:nvSpPr>
          <p:cNvPr id="178" name="Content Placeholder 2"/>
          <p:cNvSpPr txBox="1"/>
          <p:nvPr>
            <p:ph type="body" idx="1"/>
          </p:nvPr>
        </p:nvSpPr>
        <p:spPr>
          <a:xfrm>
            <a:off x="1569330" y="4034290"/>
            <a:ext cx="21845082" cy="8409670"/>
          </a:xfrm>
          <a:prstGeom prst="rect">
            <a:avLst/>
          </a:prstGeom>
        </p:spPr>
        <p:txBody>
          <a:bodyPr/>
          <a:lstStyle/>
          <a:p>
            <a:pPr algn="l" defTabSz="914400">
              <a:lnSpc>
                <a:spcPct val="135000"/>
              </a:lnSpc>
              <a:tabLst>
                <a:tab pos="152400" algn="l"/>
                <a:tab pos="317500" algn="l"/>
                <a:tab pos="469900" algn="l"/>
                <a:tab pos="635000" algn="l"/>
                <a:tab pos="787400" algn="l"/>
                <a:tab pos="952500" algn="l"/>
                <a:tab pos="1117600" algn="l"/>
                <a:tab pos="1270000" algn="l"/>
                <a:tab pos="1435100" algn="l"/>
                <a:tab pos="1587500" algn="l"/>
                <a:tab pos="1752600" algn="l"/>
                <a:tab pos="1917700" algn="l"/>
              </a:tabLst>
              <a:defRPr sz="51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The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EDPM (Electronic Data Processing and Management)</a:t>
            </a:r>
            <a:r>
              <a:t> department of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SECR Bilaspur</a:t>
            </a:r>
            <a:r>
              <a:t> handles the IT operations and digital infrastructure of the division. It supports key systems like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IRHRMS</a:t>
            </a:r>
            <a:r>
              <a:t>,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IPAS</a:t>
            </a:r>
            <a:r>
              <a:t>, and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PRS</a:t>
            </a:r>
            <a:r>
              <a:t>, ensuring smooth data processing, payroll, and reservation operations. The department works closely with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CRIS</a:t>
            </a:r>
            <a:r>
              <a:t> to implement and maintain software solutions that enhance efficiency, accuracy, and digital transformation within Indian Railways.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roblem Statement"/>
          <p:cNvSpPr txBox="1"/>
          <p:nvPr>
            <p:ph type="title"/>
          </p:nvPr>
        </p:nvSpPr>
        <p:spPr>
          <a:xfrm>
            <a:off x="1270000" y="887793"/>
            <a:ext cx="21844002" cy="2192748"/>
          </a:xfrm>
          <a:prstGeom prst="rect">
            <a:avLst/>
          </a:prstGeom>
        </p:spPr>
        <p:txBody>
          <a:bodyPr/>
          <a:lstStyle>
            <a:lvl1pPr>
              <a:defRPr spc="-400"/>
            </a:lvl1pPr>
          </a:lstStyle>
          <a:p>
            <a:pPr/>
            <a:r>
              <a:t>Problem Statement</a:t>
            </a:r>
          </a:p>
        </p:txBody>
      </p:sp>
      <p:sp>
        <p:nvSpPr>
          <p:cNvPr id="181" name="Centralized Access : All critical data (IHRMS, IPAS, PRS) in one place – no need to switch between multiple systems.…"/>
          <p:cNvSpPr txBox="1"/>
          <p:nvPr>
            <p:ph type="body" idx="1"/>
          </p:nvPr>
        </p:nvSpPr>
        <p:spPr>
          <a:xfrm>
            <a:off x="1517794" y="3194705"/>
            <a:ext cx="21348412" cy="9356773"/>
          </a:xfrm>
          <a:prstGeom prst="rect">
            <a:avLst/>
          </a:prstGeom>
        </p:spPr>
        <p:txBody>
          <a:bodyPr/>
          <a:lstStyle/>
          <a:p>
            <a:pPr lvl="1" marL="627485" indent="-353673" algn="l" defTabSz="914400">
              <a:lnSpc>
                <a:spcPct val="135000"/>
              </a:lnSpc>
              <a:buClr>
                <a:srgbClr val="000000"/>
              </a:buClr>
              <a:tabLst>
                <a:tab pos="165100" algn="l"/>
                <a:tab pos="342900" algn="l"/>
                <a:tab pos="520700" algn="l"/>
                <a:tab pos="685800" algn="l"/>
                <a:tab pos="863600" algn="l"/>
                <a:tab pos="1041400" algn="l"/>
                <a:tab pos="1219200" algn="l"/>
                <a:tab pos="1384300" algn="l"/>
                <a:tab pos="1562100" algn="l"/>
                <a:tab pos="1739900" algn="l"/>
                <a:tab pos="1905000" algn="l"/>
                <a:tab pos="2082800" algn="l"/>
              </a:tabLst>
              <a:defRPr b="1" sz="3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Centralized Access :</a:t>
            </a:r>
            <a:r>
              <a:rPr b="0"/>
              <a:t> All critical data (IHRMS, IPAS, PRS) in </a:t>
            </a:r>
            <a:r>
              <a:rPr b="0">
                <a:latin typeface="+mn-lt"/>
                <a:ea typeface="+mn-ea"/>
                <a:cs typeface="+mn-cs"/>
                <a:sym typeface="Helvetica Neue"/>
              </a:rPr>
              <a:t>one place</a:t>
            </a:r>
            <a:r>
              <a:rPr b="0"/>
              <a:t> – no need to switch between multiple systems.</a:t>
            </a:r>
          </a:p>
          <a:p>
            <a:pPr lvl="1" marL="564736" indent="-290924" algn="l" defTabSz="914400">
              <a:lnSpc>
                <a:spcPct val="135000"/>
              </a:lnSpc>
              <a:buClr>
                <a:srgbClr val="000000"/>
              </a:buClr>
              <a:tabLst>
                <a:tab pos="165100" algn="l"/>
                <a:tab pos="342900" algn="l"/>
                <a:tab pos="520700" algn="l"/>
                <a:tab pos="685800" algn="l"/>
                <a:tab pos="863600" algn="l"/>
                <a:tab pos="1041400" algn="l"/>
                <a:tab pos="1219200" algn="l"/>
                <a:tab pos="1384300" algn="l"/>
                <a:tab pos="1562100" algn="l"/>
                <a:tab pos="1739900" algn="l"/>
                <a:tab pos="1905000" algn="l"/>
                <a:tab pos="2082800" algn="l"/>
              </a:tabLst>
              <a:defRPr sz="3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564736" indent="-290924" algn="l" defTabSz="914400">
              <a:lnSpc>
                <a:spcPct val="135000"/>
              </a:lnSpc>
              <a:buClr>
                <a:srgbClr val="000000"/>
              </a:buClr>
              <a:tabLst>
                <a:tab pos="165100" algn="l"/>
                <a:tab pos="342900" algn="l"/>
                <a:tab pos="520700" algn="l"/>
                <a:tab pos="685800" algn="l"/>
                <a:tab pos="863600" algn="l"/>
                <a:tab pos="1041400" algn="l"/>
                <a:tab pos="1219200" algn="l"/>
                <a:tab pos="1384300" algn="l"/>
                <a:tab pos="1562100" algn="l"/>
                <a:tab pos="1739900" algn="l"/>
                <a:tab pos="1905000" algn="l"/>
                <a:tab pos="2082800" algn="l"/>
              </a:tabLst>
              <a:defRPr b="1" sz="3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Real-Time Monitoring</a:t>
            </a:r>
            <a:r>
              <a:rPr b="0"/>
              <a:t> : Live updates help in </a:t>
            </a:r>
            <a:r>
              <a:rPr b="0">
                <a:latin typeface="+mn-lt"/>
                <a:ea typeface="+mn-ea"/>
                <a:cs typeface="+mn-cs"/>
                <a:sym typeface="Helvetica Neue"/>
              </a:rPr>
              <a:t>quick response</a:t>
            </a:r>
            <a:r>
              <a:rPr b="0"/>
              <a:t> to issues and better operational awareness.</a:t>
            </a:r>
          </a:p>
          <a:p>
            <a:pPr lvl="1" marL="564736" indent="-290924" algn="l" defTabSz="914400">
              <a:lnSpc>
                <a:spcPct val="135000"/>
              </a:lnSpc>
              <a:buClr>
                <a:srgbClr val="000000"/>
              </a:buClr>
              <a:tabLst>
                <a:tab pos="165100" algn="l"/>
                <a:tab pos="342900" algn="l"/>
                <a:tab pos="520700" algn="l"/>
                <a:tab pos="685800" algn="l"/>
                <a:tab pos="863600" algn="l"/>
                <a:tab pos="1041400" algn="l"/>
                <a:tab pos="1219200" algn="l"/>
                <a:tab pos="1384300" algn="l"/>
                <a:tab pos="1562100" algn="l"/>
                <a:tab pos="1739900" algn="l"/>
                <a:tab pos="1905000" algn="l"/>
                <a:tab pos="2082800" algn="l"/>
              </a:tabLst>
              <a:defRPr sz="3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564736" indent="-290924" algn="l" defTabSz="914400">
              <a:lnSpc>
                <a:spcPct val="135000"/>
              </a:lnSpc>
              <a:buClr>
                <a:srgbClr val="000000"/>
              </a:buClr>
              <a:tabLst>
                <a:tab pos="165100" algn="l"/>
                <a:tab pos="342900" algn="l"/>
                <a:tab pos="520700" algn="l"/>
                <a:tab pos="685800" algn="l"/>
                <a:tab pos="863600" algn="l"/>
                <a:tab pos="1041400" algn="l"/>
                <a:tab pos="1219200" algn="l"/>
                <a:tab pos="1384300" algn="l"/>
                <a:tab pos="1562100" algn="l"/>
                <a:tab pos="1739900" algn="l"/>
                <a:tab pos="1905000" algn="l"/>
                <a:tab pos="2082800" algn="l"/>
              </a:tabLst>
              <a:defRPr b="1" sz="3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Smarter Decision-Making</a:t>
            </a:r>
            <a:r>
              <a:rPr b="0"/>
              <a:t>: Visual analytics (graphs, KPIs, charts) make data </a:t>
            </a:r>
            <a:r>
              <a:rPr b="0">
                <a:latin typeface="+mn-lt"/>
                <a:ea typeface="+mn-ea"/>
                <a:cs typeface="+mn-cs"/>
                <a:sym typeface="Helvetica Neue"/>
              </a:rPr>
              <a:t>easy to interpret</a:t>
            </a:r>
            <a:r>
              <a:rPr b="0"/>
              <a:t> for strategic planning</a:t>
            </a:r>
            <a:r>
              <a:t>.</a:t>
            </a:r>
          </a:p>
          <a:p>
            <a:pPr lvl="1" marL="564736" indent="-290924" algn="l" defTabSz="914400">
              <a:lnSpc>
                <a:spcPct val="135000"/>
              </a:lnSpc>
              <a:buClr>
                <a:srgbClr val="000000"/>
              </a:buClr>
              <a:tabLst>
                <a:tab pos="165100" algn="l"/>
                <a:tab pos="342900" algn="l"/>
                <a:tab pos="520700" algn="l"/>
                <a:tab pos="685800" algn="l"/>
                <a:tab pos="863600" algn="l"/>
                <a:tab pos="1041400" algn="l"/>
                <a:tab pos="1219200" algn="l"/>
                <a:tab pos="1384300" algn="l"/>
                <a:tab pos="1562100" algn="l"/>
                <a:tab pos="1739900" algn="l"/>
                <a:tab pos="1905000" algn="l"/>
                <a:tab pos="2082800" algn="l"/>
              </a:tabLst>
              <a:defRPr sz="3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564736" indent="-290924" algn="l" defTabSz="914400">
              <a:lnSpc>
                <a:spcPct val="135000"/>
              </a:lnSpc>
              <a:buClr>
                <a:srgbClr val="000000"/>
              </a:buClr>
              <a:tabLst>
                <a:tab pos="165100" algn="l"/>
                <a:tab pos="342900" algn="l"/>
                <a:tab pos="520700" algn="l"/>
                <a:tab pos="685800" algn="l"/>
                <a:tab pos="863600" algn="l"/>
                <a:tab pos="1041400" algn="l"/>
                <a:tab pos="1219200" algn="l"/>
                <a:tab pos="1384300" algn="l"/>
                <a:tab pos="1562100" algn="l"/>
                <a:tab pos="1739900" algn="l"/>
                <a:tab pos="1905000" algn="l"/>
                <a:tab pos="2082800" algn="l"/>
              </a:tabLst>
              <a:defRPr b="1" sz="3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Departmental Coordination</a:t>
            </a:r>
            <a:r>
              <a:rPr b="0"/>
              <a:t>: Streamlines workflows between HR, Finance, and Operations via </a:t>
            </a:r>
            <a:r>
              <a:rPr b="0">
                <a:latin typeface="+mn-lt"/>
                <a:ea typeface="+mn-ea"/>
                <a:cs typeface="+mn-cs"/>
                <a:sym typeface="Helvetica Neue"/>
              </a:rPr>
              <a:t>shared data</a:t>
            </a:r>
            <a:r>
              <a:rPr b="0"/>
              <a:t> access</a:t>
            </a:r>
            <a:r>
              <a:t>.</a:t>
            </a:r>
          </a:p>
          <a:p>
            <a:pPr lvl="1" marL="564736" indent="-290924" algn="l" defTabSz="914400">
              <a:lnSpc>
                <a:spcPct val="135000"/>
              </a:lnSpc>
              <a:buClr>
                <a:srgbClr val="000000"/>
              </a:buClr>
              <a:tabLst>
                <a:tab pos="165100" algn="l"/>
                <a:tab pos="342900" algn="l"/>
                <a:tab pos="520700" algn="l"/>
                <a:tab pos="685800" algn="l"/>
                <a:tab pos="863600" algn="l"/>
                <a:tab pos="1041400" algn="l"/>
                <a:tab pos="1219200" algn="l"/>
                <a:tab pos="1384300" algn="l"/>
                <a:tab pos="1562100" algn="l"/>
                <a:tab pos="1739900" algn="l"/>
                <a:tab pos="1905000" algn="l"/>
                <a:tab pos="2082800" algn="l"/>
              </a:tabLst>
              <a:defRPr sz="3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564736" indent="-290924" algn="l" defTabSz="914400">
              <a:lnSpc>
                <a:spcPct val="135000"/>
              </a:lnSpc>
              <a:buClr>
                <a:srgbClr val="000000"/>
              </a:buClr>
              <a:tabLst>
                <a:tab pos="165100" algn="l"/>
                <a:tab pos="342900" algn="l"/>
                <a:tab pos="520700" algn="l"/>
                <a:tab pos="685800" algn="l"/>
                <a:tab pos="863600" algn="l"/>
                <a:tab pos="1041400" algn="l"/>
                <a:tab pos="1219200" algn="l"/>
                <a:tab pos="1384300" algn="l"/>
                <a:tab pos="1562100" algn="l"/>
                <a:tab pos="1739900" algn="l"/>
                <a:tab pos="1905000" algn="l"/>
                <a:tab pos="2082800" algn="l"/>
              </a:tabLst>
              <a:defRPr b="1" sz="3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Fewer Errors</a:t>
            </a:r>
            <a:r>
              <a:rPr b="0"/>
              <a:t>: Automatic data integration minimizes </a:t>
            </a:r>
            <a:r>
              <a:rPr b="0">
                <a:latin typeface="+mn-lt"/>
                <a:ea typeface="+mn-ea"/>
                <a:cs typeface="+mn-cs"/>
                <a:sym typeface="Helvetica Neue"/>
              </a:rPr>
              <a:t>manual entry mistakes</a:t>
            </a:r>
            <a:r>
              <a:rPr b="0"/>
              <a:t> and inconsistencies.</a:t>
            </a:r>
          </a:p>
          <a:p>
            <a:pPr lvl="1" marL="564736" indent="-290924" algn="l" defTabSz="914400">
              <a:lnSpc>
                <a:spcPct val="135000"/>
              </a:lnSpc>
              <a:buClr>
                <a:srgbClr val="000000"/>
              </a:buClr>
              <a:tabLst>
                <a:tab pos="165100" algn="l"/>
                <a:tab pos="342900" algn="l"/>
                <a:tab pos="520700" algn="l"/>
                <a:tab pos="685800" algn="l"/>
                <a:tab pos="863600" algn="l"/>
                <a:tab pos="1041400" algn="l"/>
                <a:tab pos="1219200" algn="l"/>
                <a:tab pos="1384300" algn="l"/>
                <a:tab pos="1562100" algn="l"/>
                <a:tab pos="1739900" algn="l"/>
                <a:tab pos="1905000" algn="l"/>
                <a:tab pos="2082800" algn="l"/>
              </a:tabLst>
              <a:defRPr sz="3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564736" indent="-290924" algn="l" defTabSz="914400">
              <a:lnSpc>
                <a:spcPct val="135000"/>
              </a:lnSpc>
              <a:buClr>
                <a:srgbClr val="000000"/>
              </a:buClr>
              <a:tabLst>
                <a:tab pos="165100" algn="l"/>
                <a:tab pos="342900" algn="l"/>
                <a:tab pos="520700" algn="l"/>
                <a:tab pos="685800" algn="l"/>
                <a:tab pos="863600" algn="l"/>
                <a:tab pos="1041400" algn="l"/>
                <a:tab pos="1219200" algn="l"/>
                <a:tab pos="1384300" algn="l"/>
                <a:tab pos="1562100" algn="l"/>
                <a:tab pos="1739900" algn="l"/>
                <a:tab pos="1905000" algn="l"/>
                <a:tab pos="2082800" algn="l"/>
              </a:tabLst>
              <a:defRPr b="1" sz="3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Transparency &amp; Accountability</a:t>
            </a:r>
            <a:r>
              <a:rPr b="0"/>
              <a:t>: Track performance and processes openly, encouraging </a:t>
            </a:r>
            <a:r>
              <a:rPr b="0">
                <a:latin typeface="+mn-lt"/>
                <a:ea typeface="+mn-ea"/>
                <a:cs typeface="+mn-cs"/>
                <a:sym typeface="Helvetica Neue"/>
              </a:rPr>
              <a:t>responsible governance</a:t>
            </a:r>
            <a:r>
              <a:t>.</a:t>
            </a:r>
          </a:p>
          <a:p>
            <a:pPr lvl="1" marL="564736" indent="-290924" algn="l" defTabSz="914400">
              <a:lnSpc>
                <a:spcPct val="135000"/>
              </a:lnSpc>
              <a:buClr>
                <a:srgbClr val="000000"/>
              </a:buClr>
              <a:tabLst>
                <a:tab pos="165100" algn="l"/>
                <a:tab pos="342900" algn="l"/>
                <a:tab pos="520700" algn="l"/>
                <a:tab pos="685800" algn="l"/>
                <a:tab pos="863600" algn="l"/>
                <a:tab pos="1041400" algn="l"/>
                <a:tab pos="1219200" algn="l"/>
                <a:tab pos="1384300" algn="l"/>
                <a:tab pos="1562100" algn="l"/>
                <a:tab pos="1739900" algn="l"/>
                <a:tab pos="1905000" algn="l"/>
                <a:tab pos="2082800" algn="l"/>
              </a:tabLst>
              <a:defRPr sz="3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564736" indent="-290924" algn="l" defTabSz="914400">
              <a:lnSpc>
                <a:spcPct val="135000"/>
              </a:lnSpc>
              <a:buClr>
                <a:srgbClr val="000000"/>
              </a:buClr>
              <a:tabLst>
                <a:tab pos="165100" algn="l"/>
                <a:tab pos="342900" algn="l"/>
                <a:tab pos="520700" algn="l"/>
                <a:tab pos="685800" algn="l"/>
                <a:tab pos="863600" algn="l"/>
                <a:tab pos="1041400" algn="l"/>
                <a:tab pos="1219200" algn="l"/>
                <a:tab pos="1384300" algn="l"/>
                <a:tab pos="1562100" algn="l"/>
                <a:tab pos="1739900" algn="l"/>
                <a:tab pos="1905000" algn="l"/>
                <a:tab pos="2082800" algn="l"/>
              </a:tabLst>
              <a:defRPr b="1" sz="30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Instant Custom Reports</a:t>
            </a:r>
            <a:r>
              <a:rPr b="0"/>
              <a:t>: Generate </a:t>
            </a:r>
            <a:r>
              <a:rPr b="0">
                <a:latin typeface="+mn-lt"/>
                <a:ea typeface="+mn-ea"/>
                <a:cs typeface="+mn-cs"/>
                <a:sym typeface="Helvetica Neue"/>
              </a:rPr>
              <a:t>real-time reports</a:t>
            </a:r>
            <a:r>
              <a:rPr b="0"/>
              <a:t> on demand, without waiting for manual compilation.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oject Objective"/>
          <p:cNvSpPr txBox="1"/>
          <p:nvPr>
            <p:ph type="title"/>
          </p:nvPr>
        </p:nvSpPr>
        <p:spPr>
          <a:xfrm>
            <a:off x="1270000" y="887848"/>
            <a:ext cx="21844000" cy="2369307"/>
          </a:xfrm>
          <a:prstGeom prst="rect">
            <a:avLst/>
          </a:prstGeom>
        </p:spPr>
        <p:txBody>
          <a:bodyPr/>
          <a:lstStyle>
            <a:lvl1pPr>
              <a:defRPr spc="-400"/>
            </a:lvl1pPr>
          </a:lstStyle>
          <a:p>
            <a:pPr/>
            <a:r>
              <a:t>Project Objective</a:t>
            </a:r>
          </a:p>
        </p:txBody>
      </p:sp>
      <p:sp>
        <p:nvSpPr>
          <p:cNvPr id="184" name="Unified Data Access: Integrates IHRMS, IPAS, PRS into a single dashboard for simplified access and use.…"/>
          <p:cNvSpPr txBox="1"/>
          <p:nvPr>
            <p:ph type="body" idx="1"/>
          </p:nvPr>
        </p:nvSpPr>
        <p:spPr>
          <a:xfrm>
            <a:off x="1270000" y="3366039"/>
            <a:ext cx="22576678" cy="9958673"/>
          </a:xfrm>
          <a:prstGeom prst="rect">
            <a:avLst/>
          </a:prstGeom>
        </p:spPr>
        <p:txBody>
          <a:bodyPr/>
          <a:lstStyle/>
          <a:p>
            <a:pPr marL="110013" indent="-110013" algn="l" defTabSz="914400">
              <a:lnSpc>
                <a:spcPct val="135000"/>
              </a:lnSpc>
              <a:buClr>
                <a:srgbClr val="000000"/>
              </a:buClr>
              <a:buSzPct val="100000"/>
              <a:buChar char="•"/>
              <a:tabLst>
                <a:tab pos="215900" algn="l"/>
                <a:tab pos="444500" algn="l"/>
                <a:tab pos="660400" algn="l"/>
                <a:tab pos="889000" algn="l"/>
                <a:tab pos="1117600" algn="l"/>
                <a:tab pos="1333500" algn="l"/>
                <a:tab pos="1562100" algn="l"/>
                <a:tab pos="1790700" algn="l"/>
                <a:tab pos="2006600" algn="l"/>
                <a:tab pos="2235200" algn="l"/>
                <a:tab pos="2463800" algn="l"/>
                <a:tab pos="2679700" algn="l"/>
              </a:tabLst>
              <a:defRPr b="1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Unified Data Access</a:t>
            </a:r>
            <a:r>
              <a:rPr b="0"/>
              <a:t>: Integrates IHRMS, IPAS, PRS into a </a:t>
            </a:r>
            <a:r>
              <a:rPr b="0">
                <a:latin typeface="+mn-lt"/>
                <a:ea typeface="+mn-ea"/>
                <a:cs typeface="+mn-cs"/>
                <a:sym typeface="Helvetica Neue"/>
              </a:rPr>
              <a:t>single dashboard</a:t>
            </a:r>
            <a:r>
              <a:rPr b="0"/>
              <a:t> for simplified access and use.</a:t>
            </a:r>
          </a:p>
          <a:p>
            <a:pPr marL="110013" indent="-110013" algn="l" defTabSz="914400">
              <a:lnSpc>
                <a:spcPct val="135000"/>
              </a:lnSpc>
              <a:buClr>
                <a:srgbClr val="000000"/>
              </a:buClr>
              <a:buSzPct val="100000"/>
              <a:buChar char="•"/>
              <a:tabLst>
                <a:tab pos="215900" algn="l"/>
                <a:tab pos="444500" algn="l"/>
                <a:tab pos="660400" algn="l"/>
                <a:tab pos="889000" algn="l"/>
                <a:tab pos="1117600" algn="l"/>
                <a:tab pos="1333500" algn="l"/>
                <a:tab pos="1562100" algn="l"/>
                <a:tab pos="1790700" algn="l"/>
                <a:tab pos="2006600" algn="l"/>
                <a:tab pos="2235200" algn="l"/>
                <a:tab pos="2463800" algn="l"/>
                <a:tab pos="2679700" algn="l"/>
              </a:tabLst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1"/>
              <a:t>Simplifies Railway Operations</a:t>
            </a:r>
            <a:r>
              <a:t>:Reduces complexity by offering a </a:t>
            </a:r>
            <a:r>
              <a:rPr>
                <a:latin typeface="+mn-lt"/>
                <a:ea typeface="+mn-ea"/>
                <a:cs typeface="+mn-cs"/>
                <a:sym typeface="Helvetica Neue"/>
              </a:rPr>
              <a:t>clean, user-friendly interface</a:t>
            </a:r>
            <a:r>
              <a:t> for staff and officers.</a:t>
            </a:r>
          </a:p>
          <a:p>
            <a:pPr marL="88010" indent="-88010" algn="l" defTabSz="914400">
              <a:buClr>
                <a:srgbClr val="000000"/>
              </a:buClr>
              <a:buSzPct val="100000"/>
              <a:buChar char="•"/>
              <a:tabLst>
                <a:tab pos="215900" algn="l"/>
                <a:tab pos="444500" algn="l"/>
                <a:tab pos="660400" algn="l"/>
                <a:tab pos="889000" algn="l"/>
                <a:tab pos="1117600" algn="l"/>
                <a:tab pos="1333500" algn="l"/>
                <a:tab pos="1562100" algn="l"/>
                <a:tab pos="1790700" algn="l"/>
                <a:tab pos="2006600" algn="l"/>
                <a:tab pos="2235200" algn="l"/>
                <a:tab pos="2463800" algn="l"/>
                <a:tab pos="26797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1"/>
              <a:t>Improves Efficiency:</a:t>
            </a:r>
            <a:r>
              <a:t> Minimizes manual data compilation and accelerates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decision-making and reporting</a:t>
            </a:r>
            <a:r>
              <a:t>.</a:t>
            </a:r>
          </a:p>
          <a:p>
            <a:pPr marL="102679" indent="-102679" algn="l" defTabSz="914400">
              <a:lnSpc>
                <a:spcPct val="135000"/>
              </a:lnSpc>
              <a:buClr>
                <a:srgbClr val="000000"/>
              </a:buClr>
              <a:buSzPct val="100000"/>
              <a:buChar char="•"/>
              <a:tabLst>
                <a:tab pos="215900" algn="l"/>
                <a:tab pos="444500" algn="l"/>
                <a:tab pos="660400" algn="l"/>
                <a:tab pos="889000" algn="l"/>
                <a:tab pos="1117600" algn="l"/>
                <a:tab pos="1333500" algn="l"/>
                <a:tab pos="1562100" algn="l"/>
                <a:tab pos="1790700" algn="l"/>
                <a:tab pos="2006600" algn="l"/>
                <a:tab pos="2235200" algn="l"/>
                <a:tab pos="2463800" algn="l"/>
                <a:tab pos="2679700" algn="l"/>
              </a:tabLst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10013" indent="-110013" algn="l" defTabSz="914400">
              <a:lnSpc>
                <a:spcPct val="135000"/>
              </a:lnSpc>
              <a:buClr>
                <a:srgbClr val="000000"/>
              </a:buClr>
              <a:buSzPct val="100000"/>
              <a:buChar char="•"/>
              <a:tabLst>
                <a:tab pos="215900" algn="l"/>
                <a:tab pos="444500" algn="l"/>
                <a:tab pos="660400" algn="l"/>
                <a:tab pos="889000" algn="l"/>
                <a:tab pos="1117600" algn="l"/>
                <a:tab pos="1333500" algn="l"/>
                <a:tab pos="1562100" algn="l"/>
                <a:tab pos="1790700" algn="l"/>
                <a:tab pos="2006600" algn="l"/>
                <a:tab pos="2235200" algn="l"/>
                <a:tab pos="2463800" algn="l"/>
                <a:tab pos="2679700" algn="l"/>
              </a:tabLst>
              <a:defRPr b="1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Increases Transparency</a:t>
            </a:r>
            <a:r>
              <a:rPr b="0"/>
              <a:t>: Clear data visuals promote </a:t>
            </a:r>
            <a:r>
              <a:rPr b="0">
                <a:latin typeface="+mn-lt"/>
                <a:ea typeface="+mn-ea"/>
                <a:cs typeface="+mn-cs"/>
                <a:sym typeface="Helvetica Neue"/>
              </a:rPr>
              <a:t>accountability</a:t>
            </a:r>
            <a:r>
              <a:rPr b="0"/>
              <a:t> and better monitoring of performance.</a:t>
            </a:r>
          </a:p>
          <a:p>
            <a:pPr marL="102679" indent="-102679" algn="l" defTabSz="914400">
              <a:lnSpc>
                <a:spcPct val="135000"/>
              </a:lnSpc>
              <a:buClr>
                <a:srgbClr val="000000"/>
              </a:buClr>
              <a:buSzPct val="100000"/>
              <a:buChar char="•"/>
              <a:tabLst>
                <a:tab pos="215900" algn="l"/>
                <a:tab pos="444500" algn="l"/>
                <a:tab pos="660400" algn="l"/>
                <a:tab pos="889000" algn="l"/>
                <a:tab pos="1117600" algn="l"/>
                <a:tab pos="1333500" algn="l"/>
                <a:tab pos="1562100" algn="l"/>
                <a:tab pos="1790700" algn="l"/>
                <a:tab pos="2006600" algn="l"/>
                <a:tab pos="2235200" algn="l"/>
                <a:tab pos="2463800" algn="l"/>
                <a:tab pos="2679700" algn="l"/>
              </a:tabLst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10013" indent="-110013" algn="l" defTabSz="914400">
              <a:lnSpc>
                <a:spcPct val="135000"/>
              </a:lnSpc>
              <a:buClr>
                <a:srgbClr val="000000"/>
              </a:buClr>
              <a:buSzPct val="100000"/>
              <a:buChar char="•"/>
              <a:tabLst>
                <a:tab pos="215900" algn="l"/>
                <a:tab pos="444500" algn="l"/>
                <a:tab pos="660400" algn="l"/>
                <a:tab pos="889000" algn="l"/>
                <a:tab pos="1117600" algn="l"/>
                <a:tab pos="1333500" algn="l"/>
                <a:tab pos="1562100" algn="l"/>
                <a:tab pos="1790700" algn="l"/>
                <a:tab pos="2006600" algn="l"/>
                <a:tab pos="2235200" algn="l"/>
                <a:tab pos="2463800" algn="l"/>
                <a:tab pos="2679700" algn="l"/>
              </a:tabLst>
              <a:defRPr b="1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Supports Digital Railways</a:t>
            </a:r>
            <a:r>
              <a:rPr b="0"/>
              <a:t>: Contributes to the </a:t>
            </a:r>
            <a:r>
              <a:rPr b="0">
                <a:latin typeface="+mn-lt"/>
                <a:ea typeface="+mn-ea"/>
                <a:cs typeface="+mn-cs"/>
                <a:sym typeface="Helvetica Neue"/>
              </a:rPr>
              <a:t>Digital India initiative</a:t>
            </a:r>
            <a:r>
              <a:rPr b="0"/>
              <a:t> by modernizing traditional railway workflows.</a:t>
            </a:r>
          </a:p>
          <a:p>
            <a:pPr marL="102679" indent="-102679" algn="l" defTabSz="914400">
              <a:lnSpc>
                <a:spcPct val="135000"/>
              </a:lnSpc>
              <a:buClr>
                <a:srgbClr val="000000"/>
              </a:buClr>
              <a:buSzPct val="100000"/>
              <a:buChar char="•"/>
              <a:tabLst>
                <a:tab pos="215900" algn="l"/>
                <a:tab pos="444500" algn="l"/>
                <a:tab pos="660400" algn="l"/>
                <a:tab pos="889000" algn="l"/>
                <a:tab pos="1117600" algn="l"/>
                <a:tab pos="1333500" algn="l"/>
                <a:tab pos="1562100" algn="l"/>
                <a:tab pos="1790700" algn="l"/>
                <a:tab pos="2006600" algn="l"/>
                <a:tab pos="2235200" algn="l"/>
                <a:tab pos="2463800" algn="l"/>
                <a:tab pos="2679700" algn="l"/>
              </a:tabLst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10013" indent="-110013" algn="l" defTabSz="914400">
              <a:lnSpc>
                <a:spcPct val="135000"/>
              </a:lnSpc>
              <a:buClr>
                <a:srgbClr val="000000"/>
              </a:buClr>
              <a:buSzPct val="100000"/>
              <a:buChar char="•"/>
              <a:tabLst>
                <a:tab pos="215900" algn="l"/>
                <a:tab pos="444500" algn="l"/>
                <a:tab pos="660400" algn="l"/>
                <a:tab pos="889000" algn="l"/>
                <a:tab pos="1117600" algn="l"/>
                <a:tab pos="1333500" algn="l"/>
                <a:tab pos="1562100" algn="l"/>
                <a:tab pos="1790700" algn="l"/>
                <a:tab pos="2006600" algn="l"/>
                <a:tab pos="2235200" algn="l"/>
                <a:tab pos="2463800" algn="l"/>
                <a:tab pos="2679700" algn="l"/>
              </a:tabLst>
              <a:defRPr b="1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Real-World System Integration</a:t>
            </a:r>
            <a:r>
              <a:rPr b="0"/>
              <a:t>: Demonstrates backend (Flask) and frontend (HTML/CSS/JS) connectivity across systems.</a:t>
            </a:r>
          </a:p>
          <a:p>
            <a:pPr marL="102679" indent="-102679" algn="l" defTabSz="914400">
              <a:lnSpc>
                <a:spcPct val="135000"/>
              </a:lnSpc>
              <a:buClr>
                <a:srgbClr val="000000"/>
              </a:buClr>
              <a:buSzPct val="100000"/>
              <a:buChar char="•"/>
              <a:tabLst>
                <a:tab pos="215900" algn="l"/>
                <a:tab pos="444500" algn="l"/>
                <a:tab pos="660400" algn="l"/>
                <a:tab pos="889000" algn="l"/>
                <a:tab pos="1117600" algn="l"/>
                <a:tab pos="1333500" algn="l"/>
                <a:tab pos="1562100" algn="l"/>
                <a:tab pos="1790700" algn="l"/>
                <a:tab pos="2006600" algn="l"/>
                <a:tab pos="2235200" algn="l"/>
                <a:tab pos="2463800" algn="l"/>
                <a:tab pos="2679700" algn="l"/>
              </a:tabLst>
              <a:defRPr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10013" indent="-110013" algn="l" defTabSz="914400">
              <a:lnSpc>
                <a:spcPct val="135000"/>
              </a:lnSpc>
              <a:buClr>
                <a:srgbClr val="000000"/>
              </a:buClr>
              <a:buSzPct val="100000"/>
              <a:buChar char="•"/>
              <a:tabLst>
                <a:tab pos="215900" algn="l"/>
                <a:tab pos="444500" algn="l"/>
                <a:tab pos="660400" algn="l"/>
                <a:tab pos="889000" algn="l"/>
                <a:tab pos="1117600" algn="l"/>
                <a:tab pos="1333500" algn="l"/>
                <a:tab pos="1562100" algn="l"/>
                <a:tab pos="1790700" algn="l"/>
                <a:tab pos="2006600" algn="l"/>
                <a:tab pos="2235200" algn="l"/>
                <a:tab pos="2463800" algn="l"/>
                <a:tab pos="2679700" algn="l"/>
              </a:tabLst>
              <a:defRPr b="1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A Learning and Training Tool</a:t>
            </a:r>
            <a:r>
              <a:rPr b="0"/>
              <a:t>: Acts as a </a:t>
            </a:r>
            <a:r>
              <a:rPr b="0">
                <a:latin typeface="+mn-lt"/>
                <a:ea typeface="+mn-ea"/>
                <a:cs typeface="+mn-cs"/>
                <a:sym typeface="Helvetica Neue"/>
              </a:rPr>
              <a:t>practical simulation</a:t>
            </a:r>
            <a:r>
              <a:rPr b="0"/>
              <a:t> for interns and junior staff to understand railway data flow.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>
            <p:ph type="title"/>
          </p:nvPr>
        </p:nvSpPr>
        <p:spPr>
          <a:xfrm>
            <a:off x="1270000" y="764949"/>
            <a:ext cx="21844002" cy="2397369"/>
          </a:xfrm>
          <a:prstGeom prst="rect">
            <a:avLst/>
          </a:prstGeom>
        </p:spPr>
        <p:txBody>
          <a:bodyPr/>
          <a:lstStyle>
            <a:lvl1pPr>
              <a:defRPr spc="-400"/>
            </a:lvl1pPr>
          </a:lstStyle>
          <a:p>
            <a:pPr/>
            <a:r>
              <a:t>Technologies Used</a:t>
            </a:r>
          </a:p>
        </p:txBody>
      </p:sp>
      <p:sp>
        <p:nvSpPr>
          <p:cNvPr id="187" name="Content Placeholder 2"/>
          <p:cNvSpPr txBox="1"/>
          <p:nvPr>
            <p:ph type="body" sz="half" idx="1"/>
          </p:nvPr>
        </p:nvSpPr>
        <p:spPr>
          <a:xfrm>
            <a:off x="2748533" y="5095433"/>
            <a:ext cx="18886934" cy="5386942"/>
          </a:xfrm>
          <a:prstGeom prst="rect">
            <a:avLst/>
          </a:prstGeom>
        </p:spPr>
        <p:txBody>
          <a:bodyPr/>
          <a:lstStyle/>
          <a:p>
            <a:pPr algn="l" defTabSz="501242">
              <a:defRPr sz="3828"/>
            </a:pPr>
            <a:r>
              <a:t>•   Frontend: HTML5, CSS , Bootstrap</a:t>
            </a:r>
          </a:p>
          <a:p>
            <a:pPr marL="100248" indent="-100248" algn="l" defTabSz="603504">
              <a:lnSpc>
                <a:spcPct val="135000"/>
              </a:lnSpc>
              <a:spcBef>
                <a:spcPts val="700"/>
              </a:spcBef>
              <a:tabLst>
                <a:tab pos="25400" algn="r"/>
                <a:tab pos="88900" algn="l"/>
              </a:tabLst>
              <a:defRPr sz="3828">
                <a:solidFill>
                  <a:srgbClr val="111111"/>
                </a:solidFill>
              </a:defRPr>
            </a:pPr>
            <a:r>
              <a:t>	•   Backend: Python (Flask Framework)</a:t>
            </a:r>
          </a:p>
          <a:p>
            <a:pPr marL="100248" indent="-100248" algn="l" defTabSz="603504">
              <a:lnSpc>
                <a:spcPct val="135000"/>
              </a:lnSpc>
              <a:spcBef>
                <a:spcPts val="700"/>
              </a:spcBef>
              <a:tabLst>
                <a:tab pos="25400" algn="r"/>
                <a:tab pos="88900" algn="l"/>
              </a:tabLst>
              <a:defRPr sz="3828">
                <a:solidFill>
                  <a:srgbClr val="111111"/>
                </a:solidFill>
              </a:defRPr>
            </a:pPr>
            <a:r>
              <a:t>	•   Data Base : SQLite</a:t>
            </a:r>
          </a:p>
          <a:p>
            <a:pPr marL="383807" indent="-383807" algn="l" defTabSz="603504">
              <a:lnSpc>
                <a:spcPct val="135000"/>
              </a:lnSpc>
              <a:spcBef>
                <a:spcPts val="700"/>
              </a:spcBef>
              <a:buSzPct val="100000"/>
              <a:buChar char="•"/>
              <a:tabLst>
                <a:tab pos="25400" algn="r"/>
                <a:tab pos="88900" algn="l"/>
              </a:tabLst>
              <a:defRPr sz="3828">
                <a:solidFill>
                  <a:srgbClr val="111111"/>
                </a:solidFill>
              </a:defRPr>
            </a:pPr>
            <a:r>
              <a:t>  </a:t>
            </a:r>
            <a:r>
              <a:t>IDE: Visual Studio Code</a:t>
            </a:r>
          </a:p>
          <a:p>
            <a:pPr marL="383807" indent="-383807" algn="l" defTabSz="603504">
              <a:lnSpc>
                <a:spcPct val="135000"/>
              </a:lnSpc>
              <a:spcBef>
                <a:spcPts val="700"/>
              </a:spcBef>
              <a:buSzPct val="100000"/>
              <a:buChar char="•"/>
              <a:tabLst>
                <a:tab pos="25400" algn="r"/>
                <a:tab pos="88900" algn="l"/>
              </a:tabLst>
              <a:defRPr sz="3828">
                <a:solidFill>
                  <a:srgbClr val="111111"/>
                </a:solidFill>
              </a:defRPr>
            </a:pPr>
            <a:r>
              <a:t>Online Deployment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Render.com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/>
          <p:nvPr>
            <p:ph type="title"/>
          </p:nvPr>
        </p:nvSpPr>
        <p:spPr>
          <a:xfrm>
            <a:off x="3100076" y="754695"/>
            <a:ext cx="18183848" cy="3335029"/>
          </a:xfrm>
          <a:prstGeom prst="rect">
            <a:avLst/>
          </a:prstGeom>
        </p:spPr>
        <p:txBody>
          <a:bodyPr/>
          <a:lstStyle/>
          <a:p>
            <a:pPr defTabSz="1679283">
              <a:defRPr spc="-291" sz="7954"/>
            </a:pPr>
            <a:r>
              <a:t>Module 1: IRHRMS (Indian Railways</a:t>
            </a:r>
            <a:endParaRPr spc="-239"/>
          </a:p>
          <a:p>
            <a:pPr defTabSz="1679283">
              <a:defRPr spc="-291" sz="7954"/>
            </a:pPr>
            <a:r>
              <a:t>Human Resource Management System)</a:t>
            </a:r>
          </a:p>
        </p:txBody>
      </p:sp>
      <p:sp>
        <p:nvSpPr>
          <p:cNvPr id="190" name="Content Placeholder 2"/>
          <p:cNvSpPr txBox="1"/>
          <p:nvPr>
            <p:ph type="body" sz="half" idx="1"/>
          </p:nvPr>
        </p:nvSpPr>
        <p:spPr>
          <a:xfrm>
            <a:off x="2214045" y="5853619"/>
            <a:ext cx="21844002" cy="4771011"/>
          </a:xfrm>
          <a:prstGeom prst="rect">
            <a:avLst/>
          </a:prstGeom>
        </p:spPr>
        <p:txBody>
          <a:bodyPr/>
          <a:lstStyle/>
          <a:p>
            <a:pPr algn="l" defTabSz="825500">
              <a:defRPr sz="6400"/>
            </a:pPr>
            <a:r>
              <a:t>• Displays employee records</a:t>
            </a:r>
          </a:p>
          <a:p>
            <a:pPr algn="l" defTabSz="825500">
              <a:defRPr sz="6400"/>
            </a:pPr>
            <a:r>
              <a:t>• Data includes name, department, ID</a:t>
            </a:r>
          </a:p>
          <a:p>
            <a:pPr algn="l" defTabSz="825500">
              <a:defRPr sz="6400"/>
            </a:pPr>
            <a:r>
              <a:t>• Simulates HR functionalities used by SECR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title"/>
          </p:nvPr>
        </p:nvSpPr>
        <p:spPr>
          <a:xfrm>
            <a:off x="4316021" y="1064423"/>
            <a:ext cx="15751958" cy="4244573"/>
          </a:xfrm>
          <a:prstGeom prst="rect">
            <a:avLst/>
          </a:prstGeom>
        </p:spPr>
        <p:txBody>
          <a:bodyPr/>
          <a:lstStyle>
            <a:lvl1pPr defTabSz="1779987">
              <a:defRPr spc="-300" sz="8400"/>
            </a:lvl1pPr>
          </a:lstStyle>
          <a:p>
            <a:pPr/>
            <a:r>
              <a:t>Module 2: IPAS (Integrated Payroll and Accounting System)</a:t>
            </a:r>
          </a:p>
        </p:txBody>
      </p:sp>
      <p:sp>
        <p:nvSpPr>
          <p:cNvPr id="193" name="Content Placeholder 2"/>
          <p:cNvSpPr txBox="1"/>
          <p:nvPr>
            <p:ph type="body" sz="half" idx="1"/>
          </p:nvPr>
        </p:nvSpPr>
        <p:spPr>
          <a:xfrm>
            <a:off x="1983790" y="5463311"/>
            <a:ext cx="21844002" cy="5551629"/>
          </a:xfrm>
          <a:prstGeom prst="rect">
            <a:avLst/>
          </a:prstGeom>
        </p:spPr>
        <p:txBody>
          <a:bodyPr/>
          <a:lstStyle/>
          <a:p>
            <a:pPr algn="l" defTabSz="825500">
              <a:defRPr sz="6400"/>
            </a:pPr>
            <a:r>
              <a:t>• Displays salary/payroll data</a:t>
            </a:r>
          </a:p>
          <a:p>
            <a:pPr algn="l" defTabSz="825500">
              <a:defRPr sz="6400"/>
            </a:pPr>
            <a:r>
              <a:t>• Simple table structure showing employee salary</a:t>
            </a:r>
          </a:p>
          <a:p>
            <a:pPr algn="l" defTabSz="825500">
              <a:defRPr sz="6400"/>
            </a:pPr>
            <a:r>
              <a:t>• Mimics Indian Railways’ internal finance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/>
          <p:nvPr>
            <p:ph type="title"/>
          </p:nvPr>
        </p:nvSpPr>
        <p:spPr>
          <a:xfrm>
            <a:off x="4230530" y="1173201"/>
            <a:ext cx="15922941" cy="3293385"/>
          </a:xfrm>
          <a:prstGeom prst="rect">
            <a:avLst/>
          </a:prstGeom>
        </p:spPr>
        <p:txBody>
          <a:bodyPr/>
          <a:lstStyle>
            <a:lvl1pPr defTabSz="2023821">
              <a:defRPr spc="-300" sz="9600"/>
            </a:lvl1pPr>
          </a:lstStyle>
          <a:p>
            <a:pPr/>
            <a:r>
              <a:t>Module 3: PRS (Passenger Reservation System)</a:t>
            </a:r>
          </a:p>
        </p:txBody>
      </p:sp>
      <p:sp>
        <p:nvSpPr>
          <p:cNvPr id="196" name="Content Placeholder 2"/>
          <p:cNvSpPr txBox="1"/>
          <p:nvPr>
            <p:ph type="body" sz="half" idx="1"/>
          </p:nvPr>
        </p:nvSpPr>
        <p:spPr>
          <a:xfrm>
            <a:off x="2536402" y="6082346"/>
            <a:ext cx="21844002" cy="4313559"/>
          </a:xfrm>
          <a:prstGeom prst="rect">
            <a:avLst/>
          </a:prstGeom>
        </p:spPr>
        <p:txBody>
          <a:bodyPr/>
          <a:lstStyle/>
          <a:p>
            <a:pPr algn="l" defTabSz="792479">
              <a:defRPr sz="6100"/>
            </a:pPr>
            <a:r>
              <a:t>• Displays reservation records</a:t>
            </a:r>
          </a:p>
          <a:p>
            <a:pPr algn="l" defTabSz="792479">
              <a:defRPr sz="6100"/>
            </a:pPr>
            <a:r>
              <a:t>• Shows passenger name, train number, source and                  destination.</a:t>
            </a:r>
          </a:p>
          <a:p>
            <a:pPr algn="l" defTabSz="792479">
              <a:defRPr sz="6100"/>
            </a:pPr>
            <a:r>
              <a:t>• Demonstrates basic booking flow logic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/>
          <p:nvPr>
            <p:ph type="title"/>
          </p:nvPr>
        </p:nvSpPr>
        <p:spPr>
          <a:xfrm>
            <a:off x="1270000" y="802275"/>
            <a:ext cx="21844002" cy="2129788"/>
          </a:xfrm>
          <a:prstGeom prst="rect">
            <a:avLst/>
          </a:prstGeom>
        </p:spPr>
        <p:txBody>
          <a:bodyPr/>
          <a:lstStyle>
            <a:lvl1pPr>
              <a:defRPr spc="-400"/>
            </a:lvl1pPr>
          </a:lstStyle>
          <a:p>
            <a:pPr/>
            <a:r>
              <a:t>System Flow Overview</a:t>
            </a:r>
          </a:p>
        </p:txBody>
      </p:sp>
      <p:sp>
        <p:nvSpPr>
          <p:cNvPr id="199" name="Content Placeholder 2"/>
          <p:cNvSpPr txBox="1"/>
          <p:nvPr>
            <p:ph type="body" sz="half" idx="1"/>
          </p:nvPr>
        </p:nvSpPr>
        <p:spPr>
          <a:xfrm>
            <a:off x="1937739" y="4129837"/>
            <a:ext cx="21844002" cy="6003899"/>
          </a:xfrm>
          <a:prstGeom prst="rect">
            <a:avLst/>
          </a:prstGeom>
        </p:spPr>
        <p:txBody>
          <a:bodyPr/>
          <a:lstStyle/>
          <a:p>
            <a:pPr algn="l" defTabSz="726440">
              <a:defRPr sz="5600"/>
            </a:pPr>
            <a:r>
              <a:t>• Flask loads JSON data on server start</a:t>
            </a:r>
          </a:p>
          <a:p>
            <a:pPr algn="l" defTabSz="726440">
              <a:defRPr sz="5600"/>
            </a:pPr>
            <a:r>
              <a:t>• Routes:</a:t>
            </a:r>
          </a:p>
          <a:p>
            <a:pPr algn="l" defTabSz="726440">
              <a:defRPr sz="5600"/>
            </a:pPr>
            <a:r>
              <a:t>   - / → Home</a:t>
            </a:r>
          </a:p>
          <a:p>
            <a:pPr algn="l" defTabSz="726440">
              <a:defRPr sz="5600"/>
            </a:pPr>
            <a:r>
              <a:t>   - /ihrms → Employee info</a:t>
            </a:r>
          </a:p>
          <a:p>
            <a:pPr algn="l" defTabSz="726440">
              <a:defRPr sz="5600"/>
            </a:pPr>
            <a:r>
              <a:t>   - /ipas → Payroll view</a:t>
            </a:r>
          </a:p>
          <a:p>
            <a:pPr algn="l" defTabSz="726440">
              <a:defRPr sz="5600"/>
            </a:pPr>
            <a:r>
              <a:t>   - /prs → Reservation 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