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3"/>
  </p:notesMasterIdLst>
  <p:sldIdLst>
    <p:sldId id="256" r:id="rId2"/>
  </p:sldIdLst>
  <p:sldSz cx="40233600" cy="31089600"/>
  <p:notesSz cx="9144000" cy="6858000"/>
  <p:embeddedFontLst>
    <p:embeddedFont>
      <p:font typeface="Georgia" panose="02040502050405020303"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79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3" d="100"/>
          <a:sy n="23" d="100"/>
        </p:scale>
        <p:origin x="1890" y="60"/>
      </p:cViewPr>
      <p:guideLst>
        <p:guide orient="horz" pos="979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4400" b="0" i="0" u="none" strike="noStrike" cap="none">
                <a:solidFill>
                  <a:srgbClr val="006300"/>
                </a:solidFill>
                <a:latin typeface="PT Sans"/>
                <a:ea typeface="PT Sans"/>
                <a:cs typeface="PT Sans"/>
                <a:sym typeface="PT Sans"/>
              </a:defRPr>
            </a:lvl2pPr>
            <a:lvl3pPr marL="914400" marR="0" lvl="2" indent="0" algn="l" rtl="0">
              <a:spcBef>
                <a:spcPts val="0"/>
              </a:spcBef>
              <a:spcAft>
                <a:spcPts val="0"/>
              </a:spcAft>
              <a:buNone/>
              <a:defRPr sz="4400" b="0" i="0" u="none" strike="noStrike" cap="none">
                <a:solidFill>
                  <a:srgbClr val="006300"/>
                </a:solidFill>
                <a:latin typeface="PT Sans"/>
                <a:ea typeface="PT Sans"/>
                <a:cs typeface="PT Sans"/>
                <a:sym typeface="PT Sans"/>
              </a:defRPr>
            </a:lvl3pPr>
            <a:lvl4pPr marL="1371600" marR="0" lvl="3" indent="0" algn="l" rtl="0">
              <a:spcBef>
                <a:spcPts val="0"/>
              </a:spcBef>
              <a:spcAft>
                <a:spcPts val="0"/>
              </a:spcAft>
              <a:buNone/>
              <a:defRPr sz="4400" b="0" i="0" u="none" strike="noStrike" cap="none">
                <a:solidFill>
                  <a:srgbClr val="006300"/>
                </a:solidFill>
                <a:latin typeface="PT Sans"/>
                <a:ea typeface="PT Sans"/>
                <a:cs typeface="PT Sans"/>
                <a:sym typeface="PT Sans"/>
              </a:defRPr>
            </a:lvl4pPr>
            <a:lvl5pPr marL="1828800" marR="0" lvl="4" indent="0" algn="l" rtl="0">
              <a:spcBef>
                <a:spcPts val="0"/>
              </a:spcBef>
              <a:spcAft>
                <a:spcPts val="0"/>
              </a:spcAft>
              <a:buNone/>
              <a:defRPr sz="4400" b="0" i="0" u="none" strike="noStrike" cap="none">
                <a:solidFill>
                  <a:srgbClr val="006300"/>
                </a:solidFill>
                <a:latin typeface="PT Sans"/>
                <a:ea typeface="PT Sans"/>
                <a:cs typeface="PT Sans"/>
                <a:sym typeface="PT Sans"/>
              </a:defRPr>
            </a:lvl5pPr>
            <a:lvl6pPr marL="2286000" marR="0" lvl="5" indent="0" algn="l" rtl="0">
              <a:spcBef>
                <a:spcPts val="0"/>
              </a:spcBef>
              <a:buNone/>
              <a:defRPr sz="4400" b="0" i="0" u="none" strike="noStrike" cap="none">
                <a:solidFill>
                  <a:srgbClr val="006300"/>
                </a:solidFill>
                <a:latin typeface="PT Sans"/>
                <a:ea typeface="PT Sans"/>
                <a:cs typeface="PT Sans"/>
                <a:sym typeface="PT Sans"/>
              </a:defRPr>
            </a:lvl6pPr>
            <a:lvl7pPr marL="2743200" marR="0" lvl="6" indent="0" algn="l" rtl="0">
              <a:spcBef>
                <a:spcPts val="0"/>
              </a:spcBef>
              <a:buNone/>
              <a:defRPr sz="4400" b="0" i="0" u="none" strike="noStrike" cap="none">
                <a:solidFill>
                  <a:srgbClr val="006300"/>
                </a:solidFill>
                <a:latin typeface="PT Sans"/>
                <a:ea typeface="PT Sans"/>
                <a:cs typeface="PT Sans"/>
                <a:sym typeface="PT Sans"/>
              </a:defRPr>
            </a:lvl7pPr>
            <a:lvl8pPr marL="3200400" marR="0" lvl="7" indent="0" algn="l" rtl="0">
              <a:spcBef>
                <a:spcPts val="0"/>
              </a:spcBef>
              <a:buNone/>
              <a:defRPr sz="4400" b="0" i="0" u="none" strike="noStrike" cap="none">
                <a:solidFill>
                  <a:srgbClr val="006300"/>
                </a:solidFill>
                <a:latin typeface="PT Sans"/>
                <a:ea typeface="PT Sans"/>
                <a:cs typeface="PT Sans"/>
                <a:sym typeface="PT Sans"/>
              </a:defRPr>
            </a:lvl8pPr>
            <a:lvl9pPr marL="3657600" marR="0" lvl="8" indent="0" algn="l" rtl="0">
              <a:spcBef>
                <a:spcPts val="0"/>
              </a:spcBef>
              <a:buNone/>
              <a:defRPr sz="4400" b="0" i="0" u="none" strike="noStrike" cap="none">
                <a:solidFill>
                  <a:srgbClr val="006300"/>
                </a:solidFill>
                <a:latin typeface="PT Sans"/>
                <a:ea typeface="PT Sans"/>
                <a:cs typeface="PT Sans"/>
                <a:sym typeface="PT Sans"/>
              </a:defRPr>
            </a:lvl9pPr>
          </a:lstStyle>
          <a:p>
            <a:endParaRPr/>
          </a:p>
        </p:txBody>
      </p:sp>
      <p:sp>
        <p:nvSpPr>
          <p:cNvPr id="4" name="Shape 4"/>
          <p:cNvSpPr txBox="1">
            <a:spLocks noGrp="1"/>
          </p:cNvSpPr>
          <p:nvPr>
            <p:ph type="dt" idx="10"/>
          </p:nvPr>
        </p:nvSpPr>
        <p:spPr>
          <a:xfrm>
            <a:off x="5179483" y="0"/>
            <a:ext cx="3962399" cy="342899"/>
          </a:xfrm>
          <a:prstGeom prst="rect">
            <a:avLst/>
          </a:prstGeom>
          <a:noFill/>
          <a:ln>
            <a:noFill/>
          </a:ln>
        </p:spPr>
        <p:txBody>
          <a:bodyPr lIns="91425" tIns="91425" rIns="91425" bIns="91425" anchor="t" anchorCtr="0"/>
          <a:lstStyle>
            <a:lvl1pPr marL="0" marR="0" lvl="0" indent="0" algn="r"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4400" b="0" i="0" u="none" strike="noStrike" cap="none">
                <a:solidFill>
                  <a:srgbClr val="006300"/>
                </a:solidFill>
                <a:latin typeface="PT Sans"/>
                <a:ea typeface="PT Sans"/>
                <a:cs typeface="PT Sans"/>
                <a:sym typeface="PT Sans"/>
              </a:defRPr>
            </a:lvl2pPr>
            <a:lvl3pPr marL="914400" marR="0" lvl="2" indent="0" algn="l" rtl="0">
              <a:spcBef>
                <a:spcPts val="0"/>
              </a:spcBef>
              <a:spcAft>
                <a:spcPts val="0"/>
              </a:spcAft>
              <a:buNone/>
              <a:defRPr sz="4400" b="0" i="0" u="none" strike="noStrike" cap="none">
                <a:solidFill>
                  <a:srgbClr val="006300"/>
                </a:solidFill>
                <a:latin typeface="PT Sans"/>
                <a:ea typeface="PT Sans"/>
                <a:cs typeface="PT Sans"/>
                <a:sym typeface="PT Sans"/>
              </a:defRPr>
            </a:lvl3pPr>
            <a:lvl4pPr marL="1371600" marR="0" lvl="3" indent="0" algn="l" rtl="0">
              <a:spcBef>
                <a:spcPts val="0"/>
              </a:spcBef>
              <a:spcAft>
                <a:spcPts val="0"/>
              </a:spcAft>
              <a:buNone/>
              <a:defRPr sz="4400" b="0" i="0" u="none" strike="noStrike" cap="none">
                <a:solidFill>
                  <a:srgbClr val="006300"/>
                </a:solidFill>
                <a:latin typeface="PT Sans"/>
                <a:ea typeface="PT Sans"/>
                <a:cs typeface="PT Sans"/>
                <a:sym typeface="PT Sans"/>
              </a:defRPr>
            </a:lvl4pPr>
            <a:lvl5pPr marL="1828800" marR="0" lvl="4" indent="0" algn="l" rtl="0">
              <a:spcBef>
                <a:spcPts val="0"/>
              </a:spcBef>
              <a:spcAft>
                <a:spcPts val="0"/>
              </a:spcAft>
              <a:buNone/>
              <a:defRPr sz="4400" b="0" i="0" u="none" strike="noStrike" cap="none">
                <a:solidFill>
                  <a:srgbClr val="006300"/>
                </a:solidFill>
                <a:latin typeface="PT Sans"/>
                <a:ea typeface="PT Sans"/>
                <a:cs typeface="PT Sans"/>
                <a:sym typeface="PT Sans"/>
              </a:defRPr>
            </a:lvl5pPr>
            <a:lvl6pPr marL="2286000" marR="0" lvl="5" indent="0" algn="l" rtl="0">
              <a:spcBef>
                <a:spcPts val="0"/>
              </a:spcBef>
              <a:buNone/>
              <a:defRPr sz="4400" b="0" i="0" u="none" strike="noStrike" cap="none">
                <a:solidFill>
                  <a:srgbClr val="006300"/>
                </a:solidFill>
                <a:latin typeface="PT Sans"/>
                <a:ea typeface="PT Sans"/>
                <a:cs typeface="PT Sans"/>
                <a:sym typeface="PT Sans"/>
              </a:defRPr>
            </a:lvl6pPr>
            <a:lvl7pPr marL="2743200" marR="0" lvl="6" indent="0" algn="l" rtl="0">
              <a:spcBef>
                <a:spcPts val="0"/>
              </a:spcBef>
              <a:buNone/>
              <a:defRPr sz="4400" b="0" i="0" u="none" strike="noStrike" cap="none">
                <a:solidFill>
                  <a:srgbClr val="006300"/>
                </a:solidFill>
                <a:latin typeface="PT Sans"/>
                <a:ea typeface="PT Sans"/>
                <a:cs typeface="PT Sans"/>
                <a:sym typeface="PT Sans"/>
              </a:defRPr>
            </a:lvl7pPr>
            <a:lvl8pPr marL="3200400" marR="0" lvl="7" indent="0" algn="l" rtl="0">
              <a:spcBef>
                <a:spcPts val="0"/>
              </a:spcBef>
              <a:buNone/>
              <a:defRPr sz="4400" b="0" i="0" u="none" strike="noStrike" cap="none">
                <a:solidFill>
                  <a:srgbClr val="006300"/>
                </a:solidFill>
                <a:latin typeface="PT Sans"/>
                <a:ea typeface="PT Sans"/>
                <a:cs typeface="PT Sans"/>
                <a:sym typeface="PT Sans"/>
              </a:defRPr>
            </a:lvl8pPr>
            <a:lvl9pPr marL="3657600" marR="0" lvl="8" indent="0" algn="l" rtl="0">
              <a:spcBef>
                <a:spcPts val="0"/>
              </a:spcBef>
              <a:buNone/>
              <a:defRPr sz="4400" b="0" i="0" u="none" strike="noStrike" cap="none">
                <a:solidFill>
                  <a:srgbClr val="006300"/>
                </a:solidFill>
                <a:latin typeface="PT Sans"/>
                <a:ea typeface="PT Sans"/>
                <a:cs typeface="PT Sans"/>
                <a:sym typeface="PT Sans"/>
              </a:defRPr>
            </a:lvl9pPr>
          </a:lstStyle>
          <a:p>
            <a:endParaRPr/>
          </a:p>
        </p:txBody>
      </p:sp>
      <p:sp>
        <p:nvSpPr>
          <p:cNvPr id="5" name="Shape 5"/>
          <p:cNvSpPr>
            <a:spLocks noGrp="1" noRot="1" noChangeAspect="1"/>
          </p:cNvSpPr>
          <p:nvPr>
            <p:ph type="sldImg" idx="3"/>
          </p:nvPr>
        </p:nvSpPr>
        <p:spPr>
          <a:xfrm>
            <a:off x="2908300" y="514350"/>
            <a:ext cx="3327400"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513910"/>
            <a:ext cx="3962399" cy="342899"/>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4400" b="0" i="0" u="none" strike="noStrike" cap="none">
                <a:solidFill>
                  <a:srgbClr val="006300"/>
                </a:solidFill>
                <a:latin typeface="PT Sans"/>
                <a:ea typeface="PT Sans"/>
                <a:cs typeface="PT Sans"/>
                <a:sym typeface="PT Sans"/>
              </a:defRPr>
            </a:lvl2pPr>
            <a:lvl3pPr marL="914400" marR="0" lvl="2" indent="0" algn="l" rtl="0">
              <a:spcBef>
                <a:spcPts val="0"/>
              </a:spcBef>
              <a:spcAft>
                <a:spcPts val="0"/>
              </a:spcAft>
              <a:buNone/>
              <a:defRPr sz="4400" b="0" i="0" u="none" strike="noStrike" cap="none">
                <a:solidFill>
                  <a:srgbClr val="006300"/>
                </a:solidFill>
                <a:latin typeface="PT Sans"/>
                <a:ea typeface="PT Sans"/>
                <a:cs typeface="PT Sans"/>
                <a:sym typeface="PT Sans"/>
              </a:defRPr>
            </a:lvl3pPr>
            <a:lvl4pPr marL="1371600" marR="0" lvl="3" indent="0" algn="l" rtl="0">
              <a:spcBef>
                <a:spcPts val="0"/>
              </a:spcBef>
              <a:spcAft>
                <a:spcPts val="0"/>
              </a:spcAft>
              <a:buNone/>
              <a:defRPr sz="4400" b="0" i="0" u="none" strike="noStrike" cap="none">
                <a:solidFill>
                  <a:srgbClr val="006300"/>
                </a:solidFill>
                <a:latin typeface="PT Sans"/>
                <a:ea typeface="PT Sans"/>
                <a:cs typeface="PT Sans"/>
                <a:sym typeface="PT Sans"/>
              </a:defRPr>
            </a:lvl4pPr>
            <a:lvl5pPr marL="1828800" marR="0" lvl="4" indent="0" algn="l" rtl="0">
              <a:spcBef>
                <a:spcPts val="0"/>
              </a:spcBef>
              <a:spcAft>
                <a:spcPts val="0"/>
              </a:spcAft>
              <a:buNone/>
              <a:defRPr sz="4400" b="0" i="0" u="none" strike="noStrike" cap="none">
                <a:solidFill>
                  <a:srgbClr val="006300"/>
                </a:solidFill>
                <a:latin typeface="PT Sans"/>
                <a:ea typeface="PT Sans"/>
                <a:cs typeface="PT Sans"/>
                <a:sym typeface="PT Sans"/>
              </a:defRPr>
            </a:lvl5pPr>
            <a:lvl6pPr marL="2286000" marR="0" lvl="5" indent="0" algn="l" rtl="0">
              <a:spcBef>
                <a:spcPts val="0"/>
              </a:spcBef>
              <a:buNone/>
              <a:defRPr sz="4400" b="0" i="0" u="none" strike="noStrike" cap="none">
                <a:solidFill>
                  <a:srgbClr val="006300"/>
                </a:solidFill>
                <a:latin typeface="PT Sans"/>
                <a:ea typeface="PT Sans"/>
                <a:cs typeface="PT Sans"/>
                <a:sym typeface="PT Sans"/>
              </a:defRPr>
            </a:lvl6pPr>
            <a:lvl7pPr marL="2743200" marR="0" lvl="6" indent="0" algn="l" rtl="0">
              <a:spcBef>
                <a:spcPts val="0"/>
              </a:spcBef>
              <a:buNone/>
              <a:defRPr sz="4400" b="0" i="0" u="none" strike="noStrike" cap="none">
                <a:solidFill>
                  <a:srgbClr val="006300"/>
                </a:solidFill>
                <a:latin typeface="PT Sans"/>
                <a:ea typeface="PT Sans"/>
                <a:cs typeface="PT Sans"/>
                <a:sym typeface="PT Sans"/>
              </a:defRPr>
            </a:lvl7pPr>
            <a:lvl8pPr marL="3200400" marR="0" lvl="7" indent="0" algn="l" rtl="0">
              <a:spcBef>
                <a:spcPts val="0"/>
              </a:spcBef>
              <a:buNone/>
              <a:defRPr sz="4400" b="0" i="0" u="none" strike="noStrike" cap="none">
                <a:solidFill>
                  <a:srgbClr val="006300"/>
                </a:solidFill>
                <a:latin typeface="PT Sans"/>
                <a:ea typeface="PT Sans"/>
                <a:cs typeface="PT Sans"/>
                <a:sym typeface="PT Sans"/>
              </a:defRPr>
            </a:lvl8pPr>
            <a:lvl9pPr marL="3657600" marR="0" lvl="8" indent="0" algn="l" rtl="0">
              <a:spcBef>
                <a:spcPts val="0"/>
              </a:spcBef>
              <a:buNone/>
              <a:defRPr sz="4400" b="0" i="0" u="none" strike="noStrike" cap="none">
                <a:solidFill>
                  <a:srgbClr val="006300"/>
                </a:solidFill>
                <a:latin typeface="PT Sans"/>
                <a:ea typeface="PT Sans"/>
                <a:cs typeface="PT Sans"/>
                <a:sym typeface="PT Sans"/>
              </a:defRPr>
            </a:lvl9pPr>
          </a:lstStyle>
          <a:p>
            <a:endParaRPr/>
          </a:p>
        </p:txBody>
      </p:sp>
      <p:sp>
        <p:nvSpPr>
          <p:cNvPr id="8" name="Shape 8"/>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2776489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
        <p:nvSpPr>
          <p:cNvPr id="19" name="Shape 19"/>
          <p:cNvSpPr>
            <a:spLocks noGrp="1" noRot="1" noChangeAspect="1"/>
          </p:cNvSpPr>
          <p:nvPr>
            <p:ph type="sldImg" idx="2"/>
          </p:nvPr>
        </p:nvSpPr>
        <p:spPr>
          <a:xfrm>
            <a:off x="2908300" y="514350"/>
            <a:ext cx="3327400" cy="25717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 name="Shape 20"/>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483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20116800" y="4533901"/>
            <a:ext cx="15289389" cy="1046214"/>
          </a:xfrm>
          <a:prstGeom prst="rect">
            <a:avLst/>
          </a:prstGeom>
          <a:noFill/>
          <a:ln>
            <a:noFill/>
          </a:ln>
        </p:spPr>
        <p:txBody>
          <a:bodyPr lIns="70625" tIns="35300" rIns="70625" bIns="35300" anchor="t" anchorCtr="0">
            <a:noAutofit/>
          </a:bodyPr>
          <a:lstStyle/>
          <a:p>
            <a:pPr marL="0" marR="0" lvl="0" indent="0" algn="l" rtl="0">
              <a:spcBef>
                <a:spcPts val="0"/>
              </a:spcBef>
              <a:spcAft>
                <a:spcPts val="0"/>
              </a:spcAft>
              <a:buNone/>
            </a:pPr>
            <a:endParaRPr sz="6335" b="0" i="0" u="none" strike="noStrike" cap="none">
              <a:solidFill>
                <a:schemeClr val="dk1"/>
              </a:solidFill>
              <a:latin typeface="Arial"/>
              <a:ea typeface="Arial"/>
              <a:cs typeface="Arial"/>
              <a:sym typeface="Arial"/>
            </a:endParaRPr>
          </a:p>
        </p:txBody>
      </p:sp>
      <p:sp>
        <p:nvSpPr>
          <p:cNvPr id="11" name="Shape 11"/>
          <p:cNvSpPr txBox="1"/>
          <p:nvPr/>
        </p:nvSpPr>
        <p:spPr>
          <a:xfrm>
            <a:off x="5401732" y="22198448"/>
            <a:ext cx="17043399" cy="106721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6335" b="0" i="0" u="none" strike="noStrike" cap="none">
              <a:solidFill>
                <a:schemeClr val="dk1"/>
              </a:solidFill>
              <a:latin typeface="Arial"/>
              <a:ea typeface="Arial"/>
              <a:cs typeface="Arial"/>
              <a:sym typeface="Arial"/>
            </a:endParaRPr>
          </a:p>
        </p:txBody>
      </p:sp>
      <p:sp>
        <p:nvSpPr>
          <p:cNvPr id="12" name="Shape 12"/>
          <p:cNvSpPr/>
          <p:nvPr/>
        </p:nvSpPr>
        <p:spPr>
          <a:xfrm>
            <a:off x="2" y="29382028"/>
            <a:ext cx="40231658" cy="117763"/>
          </a:xfrm>
          <a:prstGeom prst="rect">
            <a:avLst/>
          </a:prstGeom>
          <a:solidFill>
            <a:srgbClr val="CE1034">
              <a:alpha val="89411"/>
            </a:srgbClr>
          </a:solidFill>
          <a:ln>
            <a:noFill/>
          </a:ln>
        </p:spPr>
        <p:txBody>
          <a:bodyPr lIns="91425" tIns="45700" rIns="91425" bIns="45700" anchor="ctr" anchorCtr="0">
            <a:noAutofit/>
          </a:bodyPr>
          <a:lstStyle/>
          <a:p>
            <a:pPr marL="0" marR="0" lvl="0" indent="0" algn="ctr" rtl="0">
              <a:spcBef>
                <a:spcPts val="0"/>
              </a:spcBef>
              <a:spcAft>
                <a:spcPts val="0"/>
              </a:spcAft>
              <a:buNone/>
            </a:pPr>
            <a:endParaRPr sz="6335" b="0" i="0" u="none" strike="noStrike" cap="none">
              <a:solidFill>
                <a:srgbClr val="006300"/>
              </a:solidFill>
              <a:latin typeface="Arial"/>
              <a:ea typeface="Arial"/>
              <a:cs typeface="Arial"/>
              <a:sym typeface="Arial"/>
            </a:endParaRPr>
          </a:p>
        </p:txBody>
      </p:sp>
      <p:pic>
        <p:nvPicPr>
          <p:cNvPr id="13" name="Shape 13"/>
          <p:cNvPicPr preferRelativeResize="0"/>
          <p:nvPr/>
        </p:nvPicPr>
        <p:blipFill rotWithShape="1">
          <a:blip r:embed="rId4">
            <a:alphaModFix/>
          </a:blip>
          <a:srcRect r="25508" b="8333"/>
          <a:stretch/>
        </p:blipFill>
        <p:spPr>
          <a:xfrm>
            <a:off x="0" y="0"/>
            <a:ext cx="40233598" cy="3352799"/>
          </a:xfrm>
          <a:prstGeom prst="rect">
            <a:avLst/>
          </a:prstGeom>
          <a:noFill/>
          <a:ln>
            <a:noFill/>
          </a:ln>
        </p:spPr>
      </p:pic>
      <p:pic>
        <p:nvPicPr>
          <p:cNvPr id="14" name="Shape 14"/>
          <p:cNvPicPr preferRelativeResize="0"/>
          <p:nvPr/>
        </p:nvPicPr>
        <p:blipFill rotWithShape="1">
          <a:blip r:embed="rId5">
            <a:alphaModFix/>
          </a:blip>
          <a:srcRect/>
          <a:stretch/>
        </p:blipFill>
        <p:spPr>
          <a:xfrm>
            <a:off x="471487" y="501835"/>
            <a:ext cx="6843712" cy="239376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Shape 22"/>
          <p:cNvSpPr/>
          <p:nvPr/>
        </p:nvSpPr>
        <p:spPr>
          <a:xfrm>
            <a:off x="-25" y="3335800"/>
            <a:ext cx="40233600" cy="26069100"/>
          </a:xfrm>
          <a:prstGeom prst="rect">
            <a:avLst/>
          </a:prstGeom>
          <a:solidFill>
            <a:srgbClr val="FFCDCD">
              <a:alpha val="80770"/>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23" name="Shape 23"/>
          <p:cNvCxnSpPr/>
          <p:nvPr/>
        </p:nvCxnSpPr>
        <p:spPr>
          <a:xfrm>
            <a:off x="22178892" y="4807455"/>
            <a:ext cx="23140554" cy="0"/>
          </a:xfrm>
          <a:prstGeom prst="straightConnector1">
            <a:avLst/>
          </a:prstGeom>
          <a:noFill/>
          <a:ln>
            <a:noFill/>
          </a:ln>
        </p:spPr>
      </p:cxnSp>
      <p:sp>
        <p:nvSpPr>
          <p:cNvPr id="24" name="Shape 24"/>
          <p:cNvSpPr txBox="1"/>
          <p:nvPr/>
        </p:nvSpPr>
        <p:spPr>
          <a:xfrm>
            <a:off x="12928137" y="1883275"/>
            <a:ext cx="17511899" cy="2225100"/>
          </a:xfrm>
          <a:prstGeom prst="rect">
            <a:avLst/>
          </a:prstGeom>
          <a:noFill/>
          <a:ln>
            <a:noFill/>
          </a:ln>
        </p:spPr>
        <p:txBody>
          <a:bodyPr lIns="105975" tIns="45700" rIns="91425" bIns="45700" anchor="t" anchorCtr="0">
            <a:noAutofit/>
          </a:bodyPr>
          <a:lstStyle/>
          <a:p>
            <a:pPr marL="0" marR="0" lvl="0" indent="0" algn="ctr" rtl="0">
              <a:lnSpc>
                <a:spcPct val="70000"/>
              </a:lnSpc>
              <a:spcBef>
                <a:spcPts val="0"/>
              </a:spcBef>
              <a:spcAft>
                <a:spcPts val="0"/>
              </a:spcAft>
              <a:buSzPct val="25000"/>
              <a:buNone/>
            </a:pPr>
            <a:r>
              <a:rPr lang="en-US" sz="3600" b="1" dirty="0">
                <a:solidFill>
                  <a:schemeClr val="lt1"/>
                </a:solidFill>
                <a:latin typeface="PT Sans"/>
                <a:ea typeface="PT Sans"/>
                <a:cs typeface="PT Sans"/>
                <a:sym typeface="PT Sans"/>
              </a:rPr>
              <a:t>Russell Epstein, Thomas </a:t>
            </a:r>
            <a:r>
              <a:rPr lang="en-US" sz="3600" b="1" dirty="0" err="1">
                <a:solidFill>
                  <a:schemeClr val="lt1"/>
                </a:solidFill>
                <a:latin typeface="PT Sans"/>
                <a:ea typeface="PT Sans"/>
                <a:cs typeface="PT Sans"/>
                <a:sym typeface="PT Sans"/>
              </a:rPr>
              <a:t>Ippolito</a:t>
            </a:r>
            <a:r>
              <a:rPr lang="en-US" sz="3600" b="1" dirty="0">
                <a:solidFill>
                  <a:schemeClr val="lt1"/>
                </a:solidFill>
                <a:latin typeface="PT Sans"/>
                <a:ea typeface="PT Sans"/>
                <a:cs typeface="PT Sans"/>
                <a:sym typeface="PT Sans"/>
              </a:rPr>
              <a:t>,  </a:t>
            </a:r>
            <a:r>
              <a:rPr lang="en-US" sz="3600" b="1" dirty="0" err="1">
                <a:solidFill>
                  <a:schemeClr val="lt1"/>
                </a:solidFill>
                <a:latin typeface="PT Sans"/>
                <a:ea typeface="PT Sans"/>
                <a:cs typeface="PT Sans"/>
                <a:sym typeface="PT Sans"/>
              </a:rPr>
              <a:t>Kameron</a:t>
            </a:r>
            <a:r>
              <a:rPr lang="en-US" sz="3600" b="1" dirty="0">
                <a:solidFill>
                  <a:schemeClr val="lt1"/>
                </a:solidFill>
                <a:latin typeface="PT Sans"/>
                <a:ea typeface="PT Sans"/>
                <a:cs typeface="PT Sans"/>
                <a:sym typeface="PT Sans"/>
              </a:rPr>
              <a:t> Bynum, Jonathan </a:t>
            </a:r>
            <a:r>
              <a:rPr lang="en-US" sz="3600" b="1" dirty="0" err="1">
                <a:solidFill>
                  <a:schemeClr val="lt1"/>
                </a:solidFill>
                <a:latin typeface="PT Sans"/>
                <a:ea typeface="PT Sans"/>
                <a:cs typeface="PT Sans"/>
                <a:sym typeface="PT Sans"/>
              </a:rPr>
              <a:t>Zelaya</a:t>
            </a:r>
            <a:r>
              <a:rPr lang="en-US" sz="3600" b="1" dirty="0">
                <a:solidFill>
                  <a:schemeClr val="lt1"/>
                </a:solidFill>
                <a:latin typeface="PT Sans"/>
                <a:ea typeface="PT Sans"/>
                <a:cs typeface="PT Sans"/>
                <a:sym typeface="PT Sans"/>
              </a:rPr>
              <a:t>, Christopher Lopez </a:t>
            </a:r>
          </a:p>
          <a:p>
            <a:pPr marL="0" marR="0" lvl="0" indent="0" algn="ctr" rtl="0">
              <a:lnSpc>
                <a:spcPct val="70000"/>
              </a:lnSpc>
              <a:spcBef>
                <a:spcPts val="0"/>
              </a:spcBef>
              <a:spcAft>
                <a:spcPts val="0"/>
              </a:spcAft>
              <a:buSzPct val="25000"/>
              <a:buNone/>
            </a:pPr>
            <a:r>
              <a:rPr lang="en-US" sz="3600" b="1" dirty="0">
                <a:solidFill>
                  <a:schemeClr val="lt1"/>
                </a:solidFill>
                <a:latin typeface="PT Sans"/>
                <a:ea typeface="PT Sans"/>
                <a:cs typeface="PT Sans"/>
                <a:sym typeface="PT Sans"/>
              </a:rPr>
              <a:t>Prof. </a:t>
            </a:r>
            <a:r>
              <a:rPr lang="en-US" sz="3600" b="1" dirty="0" err="1">
                <a:solidFill>
                  <a:schemeClr val="lt1"/>
                </a:solidFill>
                <a:latin typeface="PT Sans"/>
                <a:ea typeface="PT Sans"/>
                <a:cs typeface="PT Sans"/>
                <a:sym typeface="PT Sans"/>
              </a:rPr>
              <a:t>Nagi</a:t>
            </a:r>
            <a:r>
              <a:rPr lang="en-US" sz="3600" b="1" dirty="0">
                <a:solidFill>
                  <a:schemeClr val="lt1"/>
                </a:solidFill>
                <a:latin typeface="PT Sans"/>
                <a:ea typeface="PT Sans"/>
                <a:cs typeface="PT Sans"/>
                <a:sym typeface="PT Sans"/>
              </a:rPr>
              <a:t> </a:t>
            </a:r>
            <a:r>
              <a:rPr lang="en-US" sz="3600" b="1" dirty="0" err="1">
                <a:solidFill>
                  <a:schemeClr val="lt1"/>
                </a:solidFill>
                <a:latin typeface="PT Sans"/>
                <a:ea typeface="PT Sans"/>
                <a:cs typeface="PT Sans"/>
                <a:sym typeface="PT Sans"/>
              </a:rPr>
              <a:t>Naganathan</a:t>
            </a:r>
            <a:r>
              <a:rPr lang="en-US" sz="3600" b="1" dirty="0">
                <a:solidFill>
                  <a:schemeClr val="lt1"/>
                </a:solidFill>
                <a:latin typeface="PT Sans"/>
                <a:ea typeface="PT Sans"/>
                <a:cs typeface="PT Sans"/>
                <a:sym typeface="PT Sans"/>
              </a:rPr>
              <a:t> (Group 06)</a:t>
            </a:r>
          </a:p>
        </p:txBody>
      </p:sp>
      <p:sp>
        <p:nvSpPr>
          <p:cNvPr id="25" name="Shape 25"/>
          <p:cNvSpPr txBox="1"/>
          <p:nvPr/>
        </p:nvSpPr>
        <p:spPr>
          <a:xfrm>
            <a:off x="460664" y="3886201"/>
            <a:ext cx="14855535" cy="766866"/>
          </a:xfrm>
          <a:prstGeom prst="rect">
            <a:avLst/>
          </a:prstGeom>
          <a:solidFill>
            <a:srgbClr val="CE1034">
              <a:alpha val="89411"/>
            </a:srgbClr>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a:solidFill>
                  <a:schemeClr val="lt1"/>
                </a:solidFill>
                <a:latin typeface="PT Sans"/>
                <a:ea typeface="PT Sans"/>
                <a:cs typeface="PT Sans"/>
                <a:sym typeface="PT Sans"/>
              </a:rPr>
              <a:t>Project Overview</a:t>
            </a:r>
          </a:p>
          <a:p>
            <a:pPr marL="0" marR="0" lvl="0" indent="0" algn="ctr" rtl="0">
              <a:spcBef>
                <a:spcPts val="0"/>
              </a:spcBef>
              <a:spcAft>
                <a:spcPts val="0"/>
              </a:spcAft>
              <a:buNone/>
            </a:pPr>
            <a:endParaRPr sz="4400" b="1">
              <a:solidFill>
                <a:schemeClr val="lt1"/>
              </a:solidFill>
              <a:latin typeface="PT Sans"/>
              <a:ea typeface="PT Sans"/>
              <a:cs typeface="PT Sans"/>
              <a:sym typeface="PT Sans"/>
            </a:endParaRPr>
          </a:p>
        </p:txBody>
      </p:sp>
      <p:grpSp>
        <p:nvGrpSpPr>
          <p:cNvPr id="26" name="Shape 26"/>
          <p:cNvGrpSpPr/>
          <p:nvPr/>
        </p:nvGrpSpPr>
        <p:grpSpPr>
          <a:xfrm>
            <a:off x="301075" y="4776475"/>
            <a:ext cx="15087600" cy="6094500"/>
            <a:chOff x="301075" y="4776475"/>
            <a:chExt cx="15087600" cy="6094500"/>
          </a:xfrm>
        </p:grpSpPr>
        <p:sp>
          <p:nvSpPr>
            <p:cNvPr id="27" name="Shape 27"/>
            <p:cNvSpPr/>
            <p:nvPr/>
          </p:nvSpPr>
          <p:spPr>
            <a:xfrm>
              <a:off x="301075" y="4776475"/>
              <a:ext cx="15087600" cy="6094500"/>
            </a:xfrm>
            <a:prstGeom prst="roundRect">
              <a:avLst>
                <a:gd name="adj" fmla="val 16667"/>
              </a:avLst>
            </a:prstGeom>
            <a:solidFill>
              <a:srgbClr val="FFFFFF"/>
            </a:solidFill>
            <a:ln w="25400" cap="flat" cmpd="sng">
              <a:solidFill>
                <a:srgbClr val="42719B"/>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28" name="Shape 28"/>
            <p:cNvSpPr txBox="1"/>
            <p:nvPr/>
          </p:nvSpPr>
          <p:spPr>
            <a:xfrm>
              <a:off x="497025" y="4893471"/>
              <a:ext cx="14570499" cy="4725790"/>
            </a:xfrm>
            <a:prstGeom prst="rect">
              <a:avLst/>
            </a:prstGeom>
            <a:solidFill>
              <a:srgbClr val="FFFFFF">
                <a:alpha val="0"/>
              </a:srgbClr>
            </a:solidFill>
            <a:ln w="9525" cap="flat" cmpd="sng">
              <a:solidFill>
                <a:srgbClr val="000000">
                  <a:alpha val="0"/>
                </a:srgbClr>
              </a:solidFill>
              <a:prstDash val="solid"/>
              <a:round/>
              <a:headEnd type="none" w="med" len="med"/>
              <a:tailEnd type="none" w="med" len="med"/>
            </a:ln>
          </p:spPr>
          <p:txBody>
            <a:bodyPr lIns="91425" tIns="45700" rIns="91425" bIns="45700" anchor="t" anchorCtr="0">
              <a:noAutofit/>
            </a:bodyPr>
            <a:lstStyle/>
            <a:p>
              <a:pPr lvl="0" indent="387350" rtl="0">
                <a:lnSpc>
                  <a:spcPct val="150000"/>
                </a:lnSpc>
                <a:spcBef>
                  <a:spcPts val="600"/>
                </a:spcBef>
                <a:buClr>
                  <a:schemeClr val="dk1"/>
                </a:buClr>
                <a:buSzPct val="27500"/>
                <a:buFont typeface="Arial"/>
                <a:buNone/>
              </a:pPr>
              <a:r>
                <a:rPr lang="en-US" sz="4000" dirty="0">
                  <a:solidFill>
                    <a:schemeClr val="dk1"/>
                  </a:solidFill>
                  <a:latin typeface="PT Sans"/>
                  <a:ea typeface="PT Sans"/>
                  <a:cs typeface="PT Sans"/>
                  <a:sym typeface="PT Sans"/>
                </a:rPr>
                <a:t>In this project, we are building a machine to sort and dispense a user’s pills for them using an </a:t>
              </a:r>
              <a:r>
                <a:rPr lang="en-US" sz="4000" dirty="0" err="1">
                  <a:solidFill>
                    <a:schemeClr val="dk1"/>
                  </a:solidFill>
                  <a:latin typeface="PT Sans"/>
                  <a:ea typeface="PT Sans"/>
                  <a:cs typeface="PT Sans"/>
                  <a:sym typeface="PT Sans"/>
                </a:rPr>
                <a:t>Arduino</a:t>
              </a:r>
              <a:r>
                <a:rPr lang="en-US" sz="4000" dirty="0">
                  <a:solidFill>
                    <a:schemeClr val="dk1"/>
                  </a:solidFill>
                  <a:latin typeface="PT Sans"/>
                  <a:ea typeface="PT Sans"/>
                  <a:cs typeface="PT Sans"/>
                  <a:sym typeface="PT Sans"/>
                </a:rPr>
                <a:t> microcontroller. The user will pour each pill box separately into the machine’s individual funnel compartments, then use the buttons and LCD screen to designate how many pills per day the user will need of each type, and set the time of day that they’d like to take their pills.</a:t>
              </a:r>
            </a:p>
            <a:p>
              <a:pPr marL="0" marR="0" lvl="0" indent="0" algn="l" rtl="0">
                <a:spcBef>
                  <a:spcPts val="2000"/>
                </a:spcBef>
                <a:spcAft>
                  <a:spcPts val="0"/>
                </a:spcAft>
                <a:buNone/>
              </a:pPr>
              <a:endParaRPr sz="4000" i="0" u="none" strike="noStrike" cap="none" dirty="0">
                <a:solidFill>
                  <a:schemeClr val="dk1"/>
                </a:solidFill>
                <a:latin typeface="PT Sans"/>
                <a:ea typeface="PT Sans"/>
                <a:cs typeface="PT Sans"/>
                <a:sym typeface="PT Sans"/>
              </a:endParaRPr>
            </a:p>
          </p:txBody>
        </p:sp>
      </p:grpSp>
      <p:sp>
        <p:nvSpPr>
          <p:cNvPr id="29" name="Shape 29"/>
          <p:cNvSpPr/>
          <p:nvPr/>
        </p:nvSpPr>
        <p:spPr>
          <a:xfrm>
            <a:off x="15660850" y="16126975"/>
            <a:ext cx="23729400" cy="7976100"/>
          </a:xfrm>
          <a:prstGeom prst="roundRect">
            <a:avLst>
              <a:gd name="adj" fmla="val 16667"/>
            </a:avLst>
          </a:prstGeom>
          <a:solidFill>
            <a:srgbClr val="FFFFFF"/>
          </a:solidFill>
          <a:ln w="25400" cap="flat" cmpd="sng">
            <a:solidFill>
              <a:srgbClr val="42719B"/>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30" name="Shape 30"/>
          <p:cNvSpPr/>
          <p:nvPr/>
        </p:nvSpPr>
        <p:spPr>
          <a:xfrm>
            <a:off x="7398328" y="14392892"/>
            <a:ext cx="51007" cy="574163"/>
          </a:xfrm>
          <a:prstGeom prst="rect">
            <a:avLst/>
          </a:prstGeom>
          <a:noFill/>
          <a:ln>
            <a:noFill/>
          </a:ln>
        </p:spPr>
        <p:txBody>
          <a:bodyPr lIns="50450" tIns="25225" rIns="0" bIns="25225" anchor="ctr" anchorCtr="0">
            <a:noAutofit/>
          </a:bodyPr>
          <a:lstStyle/>
          <a:p>
            <a:pPr marL="0" marR="0" lvl="0" indent="0" algn="l" rtl="0">
              <a:spcBef>
                <a:spcPts val="0"/>
              </a:spcBef>
              <a:spcAft>
                <a:spcPts val="0"/>
              </a:spcAft>
              <a:buClr>
                <a:srgbClr val="CC3300"/>
              </a:buClr>
              <a:buFont typeface="Noto Sans Symbols"/>
              <a:buNone/>
            </a:pPr>
            <a:endParaRPr sz="3400" b="0" i="0" u="none" strike="noStrike" cap="none">
              <a:solidFill>
                <a:srgbClr val="006300"/>
              </a:solidFill>
              <a:latin typeface="PT Sans"/>
              <a:ea typeface="PT Sans"/>
              <a:cs typeface="PT Sans"/>
              <a:sym typeface="PT Sans"/>
            </a:endParaRPr>
          </a:p>
        </p:txBody>
      </p:sp>
      <p:sp>
        <p:nvSpPr>
          <p:cNvPr id="31" name="Shape 31"/>
          <p:cNvSpPr/>
          <p:nvPr/>
        </p:nvSpPr>
        <p:spPr>
          <a:xfrm>
            <a:off x="7398328" y="14392892"/>
            <a:ext cx="51007" cy="574163"/>
          </a:xfrm>
          <a:prstGeom prst="rect">
            <a:avLst/>
          </a:prstGeom>
          <a:noFill/>
          <a:ln>
            <a:noFill/>
          </a:ln>
        </p:spPr>
        <p:txBody>
          <a:bodyPr lIns="50450" tIns="25225" rIns="0" bIns="25225" anchor="ctr" anchorCtr="0">
            <a:noAutofit/>
          </a:bodyPr>
          <a:lstStyle/>
          <a:p>
            <a:pPr marL="0" marR="0" lvl="0" indent="0" algn="l" rtl="0">
              <a:spcBef>
                <a:spcPts val="0"/>
              </a:spcBef>
              <a:spcAft>
                <a:spcPts val="0"/>
              </a:spcAft>
              <a:buClr>
                <a:srgbClr val="CC3300"/>
              </a:buClr>
              <a:buFont typeface="Noto Sans Symbols"/>
              <a:buNone/>
            </a:pPr>
            <a:endParaRPr sz="3400" b="0" i="0" u="none" strike="noStrike" cap="none">
              <a:solidFill>
                <a:srgbClr val="006300"/>
              </a:solidFill>
              <a:latin typeface="PT Sans"/>
              <a:ea typeface="PT Sans"/>
              <a:cs typeface="PT Sans"/>
              <a:sym typeface="PT Sans"/>
            </a:endParaRPr>
          </a:p>
        </p:txBody>
      </p:sp>
      <p:sp>
        <p:nvSpPr>
          <p:cNvPr id="32" name="Shape 32"/>
          <p:cNvSpPr txBox="1"/>
          <p:nvPr/>
        </p:nvSpPr>
        <p:spPr>
          <a:xfrm>
            <a:off x="15894628" y="3883626"/>
            <a:ext cx="23729371" cy="769441"/>
          </a:xfrm>
          <a:prstGeom prst="rect">
            <a:avLst/>
          </a:prstGeom>
          <a:solidFill>
            <a:srgbClr val="CE1034">
              <a:alpha val="89411"/>
            </a:srgbClr>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a:solidFill>
                  <a:schemeClr val="lt1"/>
                </a:solidFill>
                <a:latin typeface="PT Sans"/>
                <a:ea typeface="PT Sans"/>
                <a:cs typeface="PT Sans"/>
                <a:sym typeface="PT Sans"/>
              </a:rPr>
              <a:t>How It Works</a:t>
            </a:r>
          </a:p>
        </p:txBody>
      </p:sp>
      <p:sp>
        <p:nvSpPr>
          <p:cNvPr id="33" name="Shape 33"/>
          <p:cNvSpPr txBox="1"/>
          <p:nvPr/>
        </p:nvSpPr>
        <p:spPr>
          <a:xfrm>
            <a:off x="15660853" y="15003959"/>
            <a:ext cx="23729400" cy="769500"/>
          </a:xfrm>
          <a:prstGeom prst="rect">
            <a:avLst/>
          </a:prstGeom>
          <a:solidFill>
            <a:srgbClr val="CE1034">
              <a:alpha val="89411"/>
            </a:srgbClr>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a:solidFill>
                  <a:schemeClr val="lt1"/>
                </a:solidFill>
                <a:latin typeface="PT Sans"/>
                <a:ea typeface="PT Sans"/>
                <a:cs typeface="PT Sans"/>
                <a:sym typeface="PT Sans"/>
              </a:rPr>
              <a:t>Final Design</a:t>
            </a:r>
          </a:p>
        </p:txBody>
      </p:sp>
      <p:sp>
        <p:nvSpPr>
          <p:cNvPr id="34" name="Shape 34"/>
          <p:cNvSpPr txBox="1"/>
          <p:nvPr/>
        </p:nvSpPr>
        <p:spPr>
          <a:xfrm>
            <a:off x="13146260" y="307775"/>
            <a:ext cx="17075700" cy="11079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sz="9800" b="1">
                <a:solidFill>
                  <a:schemeClr val="lt1"/>
                </a:solidFill>
                <a:latin typeface="PT Sans"/>
                <a:ea typeface="PT Sans"/>
                <a:cs typeface="PT Sans"/>
                <a:sym typeface="PT Sans"/>
              </a:rPr>
              <a:t>Automated Pill Dispenser</a:t>
            </a:r>
          </a:p>
        </p:txBody>
      </p:sp>
      <p:sp>
        <p:nvSpPr>
          <p:cNvPr id="35" name="Shape 35"/>
          <p:cNvSpPr/>
          <p:nvPr/>
        </p:nvSpPr>
        <p:spPr>
          <a:xfrm>
            <a:off x="7398328" y="-131130"/>
            <a:ext cx="184730" cy="61555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Clr>
                <a:srgbClr val="CC3300"/>
              </a:buClr>
              <a:buFont typeface="Noto Sans Symbols"/>
              <a:buNone/>
            </a:pPr>
            <a:endParaRPr sz="3400" b="0" i="0" u="none" strike="noStrike" cap="none">
              <a:solidFill>
                <a:srgbClr val="006300"/>
              </a:solidFill>
              <a:latin typeface="PT Sans"/>
              <a:ea typeface="PT Sans"/>
              <a:cs typeface="PT Sans"/>
              <a:sym typeface="PT Sans"/>
            </a:endParaRPr>
          </a:p>
        </p:txBody>
      </p:sp>
      <p:sp>
        <p:nvSpPr>
          <p:cNvPr id="36" name="Shape 36"/>
          <p:cNvSpPr/>
          <p:nvPr/>
        </p:nvSpPr>
        <p:spPr>
          <a:xfrm>
            <a:off x="7398328" y="-307776"/>
            <a:ext cx="184730" cy="61555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3400" b="0" i="0" u="none" strike="noStrike" cap="none">
              <a:solidFill>
                <a:srgbClr val="006300"/>
              </a:solidFill>
              <a:latin typeface="PT Sans"/>
              <a:ea typeface="PT Sans"/>
              <a:cs typeface="PT Sans"/>
              <a:sym typeface="PT Sans"/>
            </a:endParaRPr>
          </a:p>
        </p:txBody>
      </p:sp>
      <p:sp>
        <p:nvSpPr>
          <p:cNvPr id="37" name="Shape 37"/>
          <p:cNvSpPr txBox="1"/>
          <p:nvPr/>
        </p:nvSpPr>
        <p:spPr>
          <a:xfrm>
            <a:off x="497025" y="20770281"/>
            <a:ext cx="14782800" cy="769500"/>
          </a:xfrm>
          <a:prstGeom prst="rect">
            <a:avLst/>
          </a:prstGeom>
          <a:solidFill>
            <a:srgbClr val="CE1034">
              <a:alpha val="89411"/>
            </a:srgbClr>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a:solidFill>
                  <a:schemeClr val="lt1"/>
                </a:solidFill>
                <a:latin typeface="PT Sans"/>
                <a:ea typeface="PT Sans"/>
                <a:cs typeface="PT Sans"/>
                <a:sym typeface="PT Sans"/>
              </a:rPr>
              <a:t>Design</a:t>
            </a:r>
            <a:r>
              <a:rPr lang="en-US" sz="4400" b="1" i="0" u="none" strike="noStrike" cap="none">
                <a:solidFill>
                  <a:schemeClr val="lt1"/>
                </a:solidFill>
                <a:latin typeface="PT Sans"/>
                <a:ea typeface="PT Sans"/>
                <a:cs typeface="PT Sans"/>
                <a:sym typeface="PT Sans"/>
              </a:rPr>
              <a:t> Challenges</a:t>
            </a:r>
          </a:p>
        </p:txBody>
      </p:sp>
      <p:grpSp>
        <p:nvGrpSpPr>
          <p:cNvPr id="38" name="Shape 38"/>
          <p:cNvGrpSpPr/>
          <p:nvPr/>
        </p:nvGrpSpPr>
        <p:grpSpPr>
          <a:xfrm>
            <a:off x="463675" y="21723825"/>
            <a:ext cx="14855400" cy="7325100"/>
            <a:chOff x="463675" y="21723825"/>
            <a:chExt cx="14855400" cy="7325100"/>
          </a:xfrm>
        </p:grpSpPr>
        <p:sp>
          <p:nvSpPr>
            <p:cNvPr id="39" name="Shape 39"/>
            <p:cNvSpPr/>
            <p:nvPr/>
          </p:nvSpPr>
          <p:spPr>
            <a:xfrm>
              <a:off x="463675" y="21723825"/>
              <a:ext cx="14855400" cy="7325100"/>
            </a:xfrm>
            <a:prstGeom prst="roundRect">
              <a:avLst>
                <a:gd name="adj" fmla="val 16667"/>
              </a:avLst>
            </a:prstGeom>
            <a:solidFill>
              <a:srgbClr val="FFFFFF"/>
            </a:solidFill>
            <a:ln w="25400" cap="flat" cmpd="sng">
              <a:solidFill>
                <a:srgbClr val="42719B"/>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40" name="Shape 40"/>
            <p:cNvSpPr txBox="1"/>
            <p:nvPr/>
          </p:nvSpPr>
          <p:spPr>
            <a:xfrm>
              <a:off x="1131225" y="22104825"/>
              <a:ext cx="13803900" cy="6697200"/>
            </a:xfrm>
            <a:prstGeom prst="rect">
              <a:avLst/>
            </a:prstGeom>
            <a:solidFill>
              <a:srgbClr val="FFFFFF"/>
            </a:solidFill>
            <a:ln>
              <a:noFill/>
            </a:ln>
          </p:spPr>
          <p:txBody>
            <a:bodyPr lIns="91425" tIns="45700" rIns="91425" bIns="45700" anchor="t" anchorCtr="0">
              <a:noAutofit/>
            </a:bodyPr>
            <a:lstStyle/>
            <a:p>
              <a:pPr marL="571500" marR="0" lvl="0" indent="-571500" algn="l" rtl="0">
                <a:lnSpc>
                  <a:spcPct val="150000"/>
                </a:lnSpc>
                <a:spcBef>
                  <a:spcPts val="0"/>
                </a:spcBef>
                <a:spcAft>
                  <a:spcPts val="0"/>
                </a:spcAft>
                <a:buClr>
                  <a:schemeClr val="dk1"/>
                </a:buClr>
                <a:buSzPct val="100000"/>
                <a:buFont typeface="Noto Sans Symbols"/>
                <a:buChar char="❑"/>
              </a:pPr>
              <a:r>
                <a:rPr lang="en-US" sz="3800" dirty="0">
                  <a:solidFill>
                    <a:schemeClr val="dk1"/>
                  </a:solidFill>
                  <a:latin typeface="PT Sans"/>
                  <a:ea typeface="PT Sans"/>
                  <a:cs typeface="PT Sans"/>
                  <a:sym typeface="PT Sans"/>
                </a:rPr>
                <a:t>An issue we faced was 3D printing all the parts, </a:t>
              </a:r>
              <a:r>
                <a:rPr lang="en-US" sz="3800" dirty="0" err="1">
                  <a:solidFill>
                    <a:schemeClr val="dk1"/>
                  </a:solidFill>
                  <a:latin typeface="PT Sans"/>
                  <a:ea typeface="PT Sans"/>
                  <a:cs typeface="PT Sans"/>
                  <a:sym typeface="PT Sans"/>
                </a:rPr>
                <a:t>Makerspace</a:t>
              </a:r>
              <a:r>
                <a:rPr lang="en-US" sz="3800" dirty="0">
                  <a:solidFill>
                    <a:schemeClr val="dk1"/>
                  </a:solidFill>
                  <a:latin typeface="PT Sans"/>
                  <a:ea typeface="PT Sans"/>
                  <a:cs typeface="PT Sans"/>
                  <a:sym typeface="PT Sans"/>
                </a:rPr>
                <a:t> had issues with our parts and so we had to go elsewhere.</a:t>
              </a:r>
            </a:p>
            <a:p>
              <a:pPr marL="571500" marR="0" lvl="0" indent="-571500" algn="l" rtl="0">
                <a:lnSpc>
                  <a:spcPct val="150000"/>
                </a:lnSpc>
                <a:spcBef>
                  <a:spcPts val="0"/>
                </a:spcBef>
                <a:spcAft>
                  <a:spcPts val="0"/>
                </a:spcAft>
                <a:buClr>
                  <a:schemeClr val="dk1"/>
                </a:buClr>
                <a:buSzPct val="100000"/>
                <a:buFont typeface="Noto Sans Symbols"/>
                <a:buChar char="❑"/>
              </a:pPr>
              <a:r>
                <a:rPr lang="en-US" sz="3800" dirty="0">
                  <a:solidFill>
                    <a:schemeClr val="dk1"/>
                  </a:solidFill>
                  <a:latin typeface="PT Sans"/>
                  <a:ea typeface="PT Sans"/>
                  <a:cs typeface="PT Sans"/>
                  <a:sym typeface="PT Sans"/>
                </a:rPr>
                <a:t>An issue with the software was designing around Arduino’s iterative and sequential architecture (infinite loop).</a:t>
              </a:r>
            </a:p>
            <a:p>
              <a:pPr marL="571500" marR="0" lvl="0" indent="-571500" algn="l" rtl="0">
                <a:lnSpc>
                  <a:spcPct val="150000"/>
                </a:lnSpc>
                <a:spcBef>
                  <a:spcPts val="2000"/>
                </a:spcBef>
                <a:spcAft>
                  <a:spcPts val="0"/>
                </a:spcAft>
                <a:buClr>
                  <a:schemeClr val="dk1"/>
                </a:buClr>
                <a:buSzPct val="100000"/>
                <a:buFont typeface="Noto Sans Symbols"/>
                <a:buChar char="❑"/>
              </a:pPr>
              <a:r>
                <a:rPr lang="en-US" sz="3800" dirty="0">
                  <a:solidFill>
                    <a:schemeClr val="dk1"/>
                  </a:solidFill>
                  <a:latin typeface="PT Sans"/>
                  <a:ea typeface="PT Sans"/>
                  <a:cs typeface="PT Sans"/>
                  <a:sym typeface="PT Sans"/>
                </a:rPr>
                <a:t>Another issue was deciding on the best design in terms of simplicity and efficiency. We went through several different design drafts before we found a good balance.  </a:t>
              </a:r>
            </a:p>
          </p:txBody>
        </p:sp>
      </p:grpSp>
      <p:sp>
        <p:nvSpPr>
          <p:cNvPr id="41" name="Shape 41"/>
          <p:cNvSpPr txBox="1"/>
          <p:nvPr/>
        </p:nvSpPr>
        <p:spPr>
          <a:xfrm>
            <a:off x="301076" y="11101722"/>
            <a:ext cx="14855400" cy="766800"/>
          </a:xfrm>
          <a:prstGeom prst="rect">
            <a:avLst/>
          </a:prstGeom>
          <a:solidFill>
            <a:srgbClr val="CE1034">
              <a:alpha val="89411"/>
            </a:srgbClr>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0" u="none" strike="noStrike" cap="none">
                <a:solidFill>
                  <a:schemeClr val="lt1"/>
                </a:solidFill>
                <a:latin typeface="PT Sans"/>
                <a:ea typeface="PT Sans"/>
                <a:cs typeface="PT Sans"/>
                <a:sym typeface="PT Sans"/>
              </a:rPr>
              <a:t>Motivations</a:t>
            </a:r>
            <a:r>
              <a:rPr lang="en-US" sz="4400" b="1">
                <a:solidFill>
                  <a:schemeClr val="lt1"/>
                </a:solidFill>
                <a:latin typeface="PT Sans"/>
                <a:ea typeface="PT Sans"/>
                <a:cs typeface="PT Sans"/>
                <a:sym typeface="PT Sans"/>
              </a:rPr>
              <a:t>/</a:t>
            </a:r>
            <a:r>
              <a:rPr lang="en-US" sz="4400" b="1" i="0" u="none" strike="noStrike" cap="none">
                <a:solidFill>
                  <a:schemeClr val="lt1"/>
                </a:solidFill>
                <a:latin typeface="PT Sans"/>
                <a:ea typeface="PT Sans"/>
                <a:cs typeface="PT Sans"/>
                <a:sym typeface="PT Sans"/>
              </a:rPr>
              <a:t>Objectives</a:t>
            </a:r>
          </a:p>
        </p:txBody>
      </p:sp>
      <p:grpSp>
        <p:nvGrpSpPr>
          <p:cNvPr id="42" name="Shape 42"/>
          <p:cNvGrpSpPr/>
          <p:nvPr/>
        </p:nvGrpSpPr>
        <p:grpSpPr>
          <a:xfrm>
            <a:off x="301075" y="12037050"/>
            <a:ext cx="14855400" cy="8580900"/>
            <a:chOff x="301075" y="12037050"/>
            <a:chExt cx="14855400" cy="8580900"/>
          </a:xfrm>
        </p:grpSpPr>
        <p:sp>
          <p:nvSpPr>
            <p:cNvPr id="43" name="Shape 43"/>
            <p:cNvSpPr/>
            <p:nvPr/>
          </p:nvSpPr>
          <p:spPr>
            <a:xfrm>
              <a:off x="301075" y="12037050"/>
              <a:ext cx="14855400" cy="8580900"/>
            </a:xfrm>
            <a:prstGeom prst="roundRect">
              <a:avLst>
                <a:gd name="adj" fmla="val 16667"/>
              </a:avLst>
            </a:prstGeom>
            <a:solidFill>
              <a:srgbClr val="FFFFFF"/>
            </a:solidFill>
            <a:ln w="25400" cap="flat" cmpd="sng">
              <a:solidFill>
                <a:srgbClr val="42719B"/>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44" name="Shape 44"/>
            <p:cNvSpPr txBox="1"/>
            <p:nvPr/>
          </p:nvSpPr>
          <p:spPr>
            <a:xfrm>
              <a:off x="1067450" y="12604300"/>
              <a:ext cx="13297800" cy="7325100"/>
            </a:xfrm>
            <a:prstGeom prst="rect">
              <a:avLst/>
            </a:prstGeom>
            <a:solidFill>
              <a:srgbClr val="FFFFFF"/>
            </a:solidFill>
            <a:ln>
              <a:noFill/>
            </a:ln>
          </p:spPr>
          <p:txBody>
            <a:bodyPr lIns="91425" tIns="45700" rIns="91425" bIns="45700" anchor="t" anchorCtr="0">
              <a:noAutofit/>
            </a:bodyPr>
            <a:lstStyle/>
            <a:p>
              <a:pPr marL="571500" marR="0" lvl="0" indent="-571500" algn="l" rtl="0">
                <a:spcBef>
                  <a:spcPts val="0"/>
                </a:spcBef>
                <a:spcAft>
                  <a:spcPts val="0"/>
                </a:spcAft>
                <a:buClr>
                  <a:schemeClr val="dk1"/>
                </a:buClr>
                <a:buSzPct val="100000"/>
                <a:buFont typeface="Noto Sans Symbols"/>
                <a:buChar char="❑"/>
              </a:pPr>
              <a:r>
                <a:rPr lang="en-US" sz="4000" b="0" i="0" u="none" strike="noStrike" cap="none" dirty="0">
                  <a:solidFill>
                    <a:schemeClr val="dk1"/>
                  </a:solidFill>
                  <a:latin typeface="PT Sans"/>
                  <a:ea typeface="PT Sans"/>
                  <a:cs typeface="PT Sans"/>
                  <a:sym typeface="PT Sans"/>
                </a:rPr>
                <a:t>Motivations</a:t>
              </a:r>
              <a:r>
                <a:rPr lang="en-US" sz="4000" dirty="0">
                  <a:solidFill>
                    <a:schemeClr val="dk1"/>
                  </a:solidFill>
                  <a:latin typeface="PT Sans"/>
                  <a:ea typeface="PT Sans"/>
                  <a:cs typeface="PT Sans"/>
                  <a:sym typeface="PT Sans"/>
                </a:rPr>
                <a:t>/</a:t>
              </a:r>
              <a:r>
                <a:rPr lang="en-US" sz="4000" b="0" i="0" u="none" strike="noStrike" cap="none" dirty="0">
                  <a:solidFill>
                    <a:schemeClr val="dk1"/>
                  </a:solidFill>
                  <a:latin typeface="PT Sans"/>
                  <a:ea typeface="PT Sans"/>
                  <a:cs typeface="PT Sans"/>
                  <a:sym typeface="PT Sans"/>
                </a:rPr>
                <a:t>Objectives</a:t>
              </a:r>
            </a:p>
            <a:p>
              <a:pPr marL="1371600" marR="0" lvl="2" indent="-419100" algn="l" rtl="0">
                <a:lnSpc>
                  <a:spcPct val="150000"/>
                </a:lnSpc>
                <a:spcBef>
                  <a:spcPts val="2000"/>
                </a:spcBef>
                <a:spcAft>
                  <a:spcPts val="0"/>
                </a:spcAft>
                <a:buClr>
                  <a:schemeClr val="dk1"/>
                </a:buClr>
                <a:buSzPct val="75000"/>
                <a:buFont typeface="Noto Sans Symbols"/>
              </a:pPr>
              <a:r>
                <a:rPr lang="en-US" sz="4000" dirty="0">
                  <a:solidFill>
                    <a:schemeClr val="dk1"/>
                  </a:solidFill>
                  <a:latin typeface="PT Sans"/>
                  <a:ea typeface="PT Sans"/>
                  <a:cs typeface="PT Sans"/>
                  <a:sym typeface="PT Sans"/>
                </a:rPr>
                <a:t>Elderly/disabled people often need a lot of care and   attention, this could provide caretakers an easier and more efficient method of making sure their patients know when to take their medication.</a:t>
              </a:r>
            </a:p>
            <a:p>
              <a:pPr marL="1371600" marR="0" lvl="2" indent="-419100" algn="l" rtl="0">
                <a:lnSpc>
                  <a:spcPct val="150000"/>
                </a:lnSpc>
                <a:spcBef>
                  <a:spcPts val="2000"/>
                </a:spcBef>
                <a:spcAft>
                  <a:spcPts val="0"/>
                </a:spcAft>
                <a:buClr>
                  <a:schemeClr val="dk1"/>
                </a:buClr>
                <a:buSzPct val="75000"/>
                <a:buFont typeface="Noto Sans Symbols"/>
              </a:pPr>
              <a:r>
                <a:rPr lang="en-US" sz="4000" dirty="0">
                  <a:solidFill>
                    <a:schemeClr val="dk1"/>
                  </a:solidFill>
                  <a:latin typeface="PT Sans"/>
                  <a:ea typeface="PT Sans"/>
                  <a:cs typeface="PT Sans"/>
                  <a:sym typeface="PT Sans"/>
                </a:rPr>
                <a:t>Problems especially arise when someone has a large number of medications to remember, while this would simplify things, saving time and energy.</a:t>
              </a:r>
            </a:p>
          </p:txBody>
        </p:sp>
      </p:grpSp>
      <p:sp>
        <p:nvSpPr>
          <p:cNvPr id="45" name="Shape 45"/>
          <p:cNvSpPr txBox="1"/>
          <p:nvPr/>
        </p:nvSpPr>
        <p:spPr>
          <a:xfrm>
            <a:off x="28210975" y="16685605"/>
            <a:ext cx="9827400" cy="6821700"/>
          </a:xfrm>
          <a:prstGeom prst="rect">
            <a:avLst/>
          </a:prstGeom>
          <a:solidFill>
            <a:srgbClr val="FFFFFF"/>
          </a:solidFill>
          <a:ln>
            <a:noFill/>
          </a:ln>
        </p:spPr>
        <p:txBody>
          <a:bodyPr lIns="91425" tIns="45700" rIns="91425" bIns="45700" anchor="t" anchorCtr="0">
            <a:noAutofit/>
          </a:bodyPr>
          <a:lstStyle/>
          <a:p>
            <a:pPr marL="457200" marR="0" lvl="0" indent="-419100" algn="l" rtl="0">
              <a:lnSpc>
                <a:spcPct val="150000"/>
              </a:lnSpc>
              <a:spcBef>
                <a:spcPts val="2000"/>
              </a:spcBef>
              <a:spcAft>
                <a:spcPts val="0"/>
              </a:spcAft>
              <a:buClr>
                <a:schemeClr val="dk1"/>
              </a:buClr>
              <a:buSzPct val="75000"/>
              <a:buFont typeface="PT Sans"/>
              <a:buChar char="●"/>
            </a:pPr>
            <a:r>
              <a:rPr lang="en-US" sz="4000" dirty="0">
                <a:solidFill>
                  <a:schemeClr val="dk1"/>
                </a:solidFill>
                <a:latin typeface="PT Sans"/>
                <a:ea typeface="PT Sans"/>
                <a:cs typeface="PT Sans"/>
                <a:sym typeface="PT Sans"/>
              </a:rPr>
              <a:t>The completed design includes five funnels along with their respective control buttons, buttons to set the hour and minutes, and an “Okay” button.</a:t>
            </a:r>
            <a:r>
              <a:rPr lang="en-US" sz="4000" dirty="0" smtClean="0">
                <a:solidFill>
                  <a:schemeClr val="dk1"/>
                </a:solidFill>
                <a:latin typeface="PT Sans"/>
                <a:ea typeface="PT Sans"/>
                <a:cs typeface="PT Sans"/>
                <a:sym typeface="PT Sans"/>
              </a:rPr>
              <a:t>.</a:t>
            </a:r>
            <a:endParaRPr lang="en-US" sz="4000" dirty="0">
              <a:solidFill>
                <a:schemeClr val="dk1"/>
              </a:solidFill>
              <a:latin typeface="PT Sans"/>
              <a:ea typeface="PT Sans"/>
              <a:cs typeface="PT Sans"/>
              <a:sym typeface="PT Sans"/>
            </a:endParaRPr>
          </a:p>
          <a:p>
            <a:pPr marL="457200" marR="0" lvl="0" indent="-419100" algn="l" rtl="0">
              <a:lnSpc>
                <a:spcPct val="150000"/>
              </a:lnSpc>
              <a:spcBef>
                <a:spcPts val="2000"/>
              </a:spcBef>
              <a:spcAft>
                <a:spcPts val="0"/>
              </a:spcAft>
              <a:buClr>
                <a:schemeClr val="dk1"/>
              </a:buClr>
              <a:buSzPct val="75000"/>
              <a:buFont typeface="PT Sans"/>
              <a:buChar char="●"/>
            </a:pPr>
            <a:r>
              <a:rPr lang="en-US" sz="4000" dirty="0">
                <a:solidFill>
                  <a:schemeClr val="dk1"/>
                </a:solidFill>
                <a:latin typeface="PT Sans"/>
                <a:ea typeface="PT Sans"/>
                <a:cs typeface="PT Sans"/>
                <a:sym typeface="PT Sans"/>
              </a:rPr>
              <a:t>The pills drop out of the funnels and roll down the slanted walls into the dispense tray. </a:t>
            </a:r>
          </a:p>
          <a:p>
            <a:pPr marR="0" lvl="0" algn="l" rtl="0">
              <a:lnSpc>
                <a:spcPct val="150000"/>
              </a:lnSpc>
              <a:spcBef>
                <a:spcPts val="2000"/>
              </a:spcBef>
              <a:spcAft>
                <a:spcPts val="0"/>
              </a:spcAft>
              <a:buNone/>
            </a:pPr>
            <a:endParaRPr sz="4000" dirty="0">
              <a:solidFill>
                <a:schemeClr val="dk1"/>
              </a:solidFill>
              <a:latin typeface="PT Sans"/>
              <a:ea typeface="PT Sans"/>
              <a:cs typeface="PT Sans"/>
              <a:sym typeface="PT Sans"/>
            </a:endParaRPr>
          </a:p>
        </p:txBody>
      </p:sp>
      <p:pic>
        <p:nvPicPr>
          <p:cNvPr id="46" name="Shape 46"/>
          <p:cNvPicPr preferRelativeResize="0"/>
          <p:nvPr/>
        </p:nvPicPr>
        <p:blipFill rotWithShape="1">
          <a:blip r:embed="rId3">
            <a:alphaModFix/>
          </a:blip>
          <a:srcRect/>
          <a:stretch/>
        </p:blipFill>
        <p:spPr>
          <a:xfrm>
            <a:off x="37070149" y="330500"/>
            <a:ext cx="2213700" cy="2802000"/>
          </a:xfrm>
          <a:prstGeom prst="rect">
            <a:avLst/>
          </a:prstGeom>
          <a:noFill/>
          <a:ln>
            <a:noFill/>
          </a:ln>
        </p:spPr>
      </p:pic>
      <p:sp>
        <p:nvSpPr>
          <p:cNvPr id="47" name="Shape 47"/>
          <p:cNvSpPr txBox="1"/>
          <p:nvPr/>
        </p:nvSpPr>
        <p:spPr>
          <a:xfrm>
            <a:off x="15660853" y="24456609"/>
            <a:ext cx="23729400" cy="769500"/>
          </a:xfrm>
          <a:prstGeom prst="rect">
            <a:avLst/>
          </a:prstGeom>
          <a:solidFill>
            <a:srgbClr val="CE1034">
              <a:alpha val="89410"/>
            </a:srgbClr>
          </a:solid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a:solidFill>
                  <a:schemeClr val="lt1"/>
                </a:solidFill>
                <a:latin typeface="PT Sans"/>
                <a:ea typeface="PT Sans"/>
                <a:cs typeface="PT Sans"/>
                <a:sym typeface="PT Sans"/>
              </a:rPr>
              <a:t>Conclusion and Future Work</a:t>
            </a:r>
          </a:p>
        </p:txBody>
      </p:sp>
      <p:sp>
        <p:nvSpPr>
          <p:cNvPr id="48" name="Shape 48"/>
          <p:cNvSpPr/>
          <p:nvPr/>
        </p:nvSpPr>
        <p:spPr>
          <a:xfrm>
            <a:off x="15686125" y="25579625"/>
            <a:ext cx="23729400" cy="3469200"/>
          </a:xfrm>
          <a:prstGeom prst="roundRect">
            <a:avLst>
              <a:gd name="adj" fmla="val 16667"/>
            </a:avLst>
          </a:prstGeom>
          <a:solidFill>
            <a:srgbClr val="FFFFFF"/>
          </a:solidFill>
          <a:ln w="25400" cap="flat" cmpd="sng">
            <a:solidFill>
              <a:srgbClr val="42719B"/>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r>
              <a:rPr lang="en-US">
                <a:solidFill>
                  <a:srgbClr val="FFFFFF"/>
                </a:solidFill>
              </a:rPr>
              <a:t>dsafadfdsafsafsdfdafdjkjkl;jkljkljkl;jkl;</a:t>
            </a:r>
          </a:p>
        </p:txBody>
      </p:sp>
      <p:sp>
        <p:nvSpPr>
          <p:cNvPr id="49" name="Shape 49"/>
          <p:cNvSpPr txBox="1"/>
          <p:nvPr/>
        </p:nvSpPr>
        <p:spPr>
          <a:xfrm>
            <a:off x="16192825" y="25915074"/>
            <a:ext cx="22716000" cy="3469200"/>
          </a:xfrm>
          <a:prstGeom prst="rect">
            <a:avLst/>
          </a:prstGeom>
          <a:solidFill>
            <a:srgbClr val="FFFFFF">
              <a:alpha val="0"/>
            </a:srgbClr>
          </a:solidFill>
          <a:ln>
            <a:noFill/>
          </a:ln>
        </p:spPr>
        <p:txBody>
          <a:bodyPr lIns="91425" tIns="45700" rIns="91425" bIns="45700" anchor="t" anchorCtr="0">
            <a:noAutofit/>
          </a:bodyPr>
          <a:lstStyle/>
          <a:p>
            <a:pPr marL="457200" marR="0" lvl="0" indent="-482600" algn="l" rtl="0">
              <a:spcBef>
                <a:spcPts val="2000"/>
              </a:spcBef>
              <a:spcAft>
                <a:spcPts val="0"/>
              </a:spcAft>
              <a:buClr>
                <a:schemeClr val="dk1"/>
              </a:buClr>
              <a:buSzPct val="100000"/>
              <a:buFont typeface="PT Sans"/>
              <a:buChar char="❏"/>
            </a:pPr>
            <a:r>
              <a:rPr lang="en-US" sz="4000" dirty="0">
                <a:solidFill>
                  <a:schemeClr val="dk1"/>
                </a:solidFill>
                <a:latin typeface="PT Sans"/>
                <a:ea typeface="PT Sans"/>
                <a:cs typeface="PT Sans"/>
                <a:sym typeface="PT Sans"/>
              </a:rPr>
              <a:t>This served as a prototype and proof of concept that could be beneficial for thousands of people</a:t>
            </a:r>
          </a:p>
          <a:p>
            <a:pPr marL="457200" marR="0" lvl="0" indent="-482600" algn="l" rtl="0">
              <a:spcBef>
                <a:spcPts val="2000"/>
              </a:spcBef>
              <a:spcAft>
                <a:spcPts val="0"/>
              </a:spcAft>
              <a:buClr>
                <a:schemeClr val="dk1"/>
              </a:buClr>
              <a:buSzPct val="100000"/>
              <a:buFont typeface="PT Sans"/>
              <a:buChar char="❏"/>
            </a:pPr>
            <a:r>
              <a:rPr lang="en-US" sz="4000" dirty="0">
                <a:solidFill>
                  <a:schemeClr val="dk1"/>
                </a:solidFill>
                <a:latin typeface="PT Sans"/>
                <a:ea typeface="PT Sans"/>
                <a:cs typeface="PT Sans"/>
                <a:sym typeface="PT Sans"/>
              </a:rPr>
              <a:t>In the future, a website or app can be used to control/monitor remotely, especially in large settings such as hospitals or nursing homes</a:t>
            </a:r>
          </a:p>
          <a:p>
            <a:pPr marL="457200" marR="0" lvl="0" indent="-482600" algn="l" rtl="0">
              <a:spcBef>
                <a:spcPts val="2000"/>
              </a:spcBef>
              <a:spcAft>
                <a:spcPts val="0"/>
              </a:spcAft>
              <a:buClr>
                <a:schemeClr val="dk1"/>
              </a:buClr>
              <a:buSzPct val="100000"/>
              <a:buFont typeface="PT Sans"/>
              <a:buChar char="❏"/>
            </a:pPr>
            <a:r>
              <a:rPr lang="en-US" sz="4000" dirty="0">
                <a:solidFill>
                  <a:schemeClr val="dk1"/>
                </a:solidFill>
                <a:latin typeface="PT Sans"/>
                <a:ea typeface="PT Sans"/>
                <a:cs typeface="PT Sans"/>
                <a:sym typeface="PT Sans"/>
              </a:rPr>
              <a:t>We were able to achieve a simple UI, thus making it easy for users to setup and use the machine</a:t>
            </a:r>
          </a:p>
        </p:txBody>
      </p:sp>
      <p:sp>
        <p:nvSpPr>
          <p:cNvPr id="50" name="Shape 50"/>
          <p:cNvSpPr/>
          <p:nvPr/>
        </p:nvSpPr>
        <p:spPr>
          <a:xfrm>
            <a:off x="15660850" y="4748925"/>
            <a:ext cx="24146400" cy="9901500"/>
          </a:xfrm>
          <a:prstGeom prst="roundRect">
            <a:avLst>
              <a:gd name="adj" fmla="val 16667"/>
            </a:avLst>
          </a:prstGeom>
          <a:solidFill>
            <a:srgbClr val="FFFFFF"/>
          </a:solidFill>
          <a:ln w="25400" cap="flat" cmpd="sng">
            <a:solidFill>
              <a:srgbClr val="42719B"/>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51" name="Shape 51"/>
          <p:cNvSpPr txBox="1"/>
          <p:nvPr/>
        </p:nvSpPr>
        <p:spPr>
          <a:xfrm>
            <a:off x="32837849" y="5343926"/>
            <a:ext cx="6786149" cy="8091194"/>
          </a:xfrm>
          <a:prstGeom prst="rect">
            <a:avLst/>
          </a:prstGeom>
          <a:solidFill>
            <a:srgbClr val="FFFFFF"/>
          </a:solidFill>
          <a:ln>
            <a:noFill/>
          </a:ln>
        </p:spPr>
        <p:txBody>
          <a:bodyPr lIns="91425" tIns="45700" rIns="91425" bIns="45700" anchor="t" anchorCtr="0">
            <a:noAutofit/>
          </a:bodyPr>
          <a:lstStyle/>
          <a:p>
            <a:pPr marR="0" lvl="0" algn="ctr" rtl="0">
              <a:lnSpc>
                <a:spcPct val="200000"/>
              </a:lnSpc>
              <a:spcBef>
                <a:spcPts val="2000"/>
              </a:spcBef>
              <a:spcAft>
                <a:spcPts val="0"/>
              </a:spcAft>
              <a:buNone/>
            </a:pPr>
            <a:r>
              <a:rPr lang="en-US" sz="4000" dirty="0">
                <a:latin typeface="PT Sans"/>
                <a:ea typeface="PT Sans"/>
                <a:cs typeface="PT Sans"/>
                <a:sym typeface="PT Sans"/>
              </a:rPr>
              <a:t>Simple step by step instructions detailing how to operate the Pill Dispenser. Can be expanded upon further and included with the machine to assist those operating it.</a:t>
            </a:r>
          </a:p>
          <a:p>
            <a:pPr marL="0" marR="0" lvl="0" indent="0" algn="l" rtl="0">
              <a:spcBef>
                <a:spcPts val="2000"/>
              </a:spcBef>
              <a:spcAft>
                <a:spcPts val="0"/>
              </a:spcAft>
              <a:buNone/>
            </a:pPr>
            <a:endParaRPr sz="4000" b="0" i="0" u="none" strike="noStrike" cap="none" dirty="0">
              <a:solidFill>
                <a:schemeClr val="dk1"/>
              </a:solidFill>
              <a:latin typeface="PT Sans"/>
              <a:ea typeface="PT Sans"/>
              <a:cs typeface="PT Sans"/>
              <a:sym typeface="PT Sans"/>
            </a:endParaRPr>
          </a:p>
        </p:txBody>
      </p:sp>
      <p:sp>
        <p:nvSpPr>
          <p:cNvPr id="52" name="Shape 52"/>
          <p:cNvSpPr/>
          <p:nvPr/>
        </p:nvSpPr>
        <p:spPr>
          <a:xfrm>
            <a:off x="15827650" y="6377851"/>
            <a:ext cx="2134500" cy="4102200"/>
          </a:xfrm>
          <a:prstGeom prst="roundRect">
            <a:avLst>
              <a:gd name="adj" fmla="val 10000"/>
            </a:avLst>
          </a:prstGeom>
          <a:solidFill>
            <a:srgbClr val="D16349"/>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3" name="Shape 53"/>
          <p:cNvSpPr txBox="1"/>
          <p:nvPr/>
        </p:nvSpPr>
        <p:spPr>
          <a:xfrm>
            <a:off x="15890165" y="6522925"/>
            <a:ext cx="2009400" cy="3977100"/>
          </a:xfrm>
          <a:prstGeom prst="rect">
            <a:avLst/>
          </a:prstGeom>
          <a:noFill/>
          <a:ln>
            <a:noFill/>
          </a:ln>
        </p:spPr>
        <p:txBody>
          <a:bodyPr lIns="45700" tIns="45700" rIns="45700" bIns="45700" anchor="ctr" anchorCtr="0">
            <a:noAutofit/>
          </a:bodyPr>
          <a:lstStyle/>
          <a:p>
            <a:pPr marL="0" marR="0" lvl="0" indent="0" algn="ctr" rtl="0">
              <a:lnSpc>
                <a:spcPct val="90000"/>
              </a:lnSpc>
              <a:spcBef>
                <a:spcPts val="0"/>
              </a:spcBef>
              <a:spcAft>
                <a:spcPts val="0"/>
              </a:spcAft>
              <a:buClr>
                <a:srgbClr val="FFFFFF"/>
              </a:buClr>
              <a:buSzPct val="25000"/>
              <a:buFont typeface="Georgia"/>
              <a:buNone/>
            </a:pPr>
            <a:r>
              <a:rPr lang="en-US" sz="2000" i="0" u="none" strike="noStrike" cap="none">
                <a:solidFill>
                  <a:srgbClr val="FFFFFF"/>
                </a:solidFill>
                <a:latin typeface="PT Sans"/>
                <a:ea typeface="PT Sans"/>
                <a:cs typeface="PT Sans"/>
                <a:sym typeface="PT Sans"/>
              </a:rPr>
              <a:t>Dump prescription bottle 1 into funnel #1</a:t>
            </a:r>
          </a:p>
        </p:txBody>
      </p:sp>
      <p:sp>
        <p:nvSpPr>
          <p:cNvPr id="54" name="Shape 54"/>
          <p:cNvSpPr/>
          <p:nvPr/>
        </p:nvSpPr>
        <p:spPr>
          <a:xfrm rot="1662994">
            <a:off x="18154920" y="8966188"/>
            <a:ext cx="534080" cy="529107"/>
          </a:xfrm>
          <a:prstGeom prst="rightArrow">
            <a:avLst>
              <a:gd name="adj1" fmla="val 60000"/>
              <a:gd name="adj2" fmla="val 50000"/>
            </a:avLst>
          </a:prstGeom>
          <a:solidFill>
            <a:srgbClr val="E3B5AE"/>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5" name="Shape 55"/>
          <p:cNvSpPr txBox="1"/>
          <p:nvPr/>
        </p:nvSpPr>
        <p:spPr>
          <a:xfrm rot="1665129">
            <a:off x="18163789" y="9035240"/>
            <a:ext cx="375605" cy="317760"/>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rgbClr val="000000"/>
              </a:buClr>
              <a:buFont typeface="Arial"/>
              <a:buNone/>
            </a:pPr>
            <a:endParaRPr sz="1100" b="0" i="0" u="none" strike="noStrike" cap="none">
              <a:solidFill>
                <a:srgbClr val="FFFFFF"/>
              </a:solidFill>
              <a:latin typeface="Georgia"/>
              <a:ea typeface="Georgia"/>
              <a:cs typeface="Georgia"/>
              <a:sym typeface="Georgia"/>
            </a:endParaRPr>
          </a:p>
        </p:txBody>
      </p:sp>
      <p:sp>
        <p:nvSpPr>
          <p:cNvPr id="56" name="Shape 56"/>
          <p:cNvSpPr/>
          <p:nvPr/>
        </p:nvSpPr>
        <p:spPr>
          <a:xfrm>
            <a:off x="18855129" y="7967581"/>
            <a:ext cx="2134500" cy="4102200"/>
          </a:xfrm>
          <a:prstGeom prst="roundRect">
            <a:avLst>
              <a:gd name="adj" fmla="val 10000"/>
            </a:avLst>
          </a:prstGeom>
          <a:solidFill>
            <a:srgbClr val="D16349"/>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p:nvPr/>
        </p:nvSpPr>
        <p:spPr>
          <a:xfrm>
            <a:off x="18917644" y="8030100"/>
            <a:ext cx="2009400" cy="3977100"/>
          </a:xfrm>
          <a:prstGeom prst="rect">
            <a:avLst/>
          </a:prstGeom>
          <a:noFill/>
          <a:ln>
            <a:noFill/>
          </a:ln>
        </p:spPr>
        <p:txBody>
          <a:bodyPr lIns="45700" tIns="45700" rIns="45700" bIns="45700" anchor="ctr" anchorCtr="0">
            <a:noAutofit/>
          </a:bodyPr>
          <a:lstStyle/>
          <a:p>
            <a:pPr marL="0" marR="0" lvl="0" indent="0" algn="ctr" rtl="0">
              <a:lnSpc>
                <a:spcPct val="90000"/>
              </a:lnSpc>
              <a:spcBef>
                <a:spcPts val="0"/>
              </a:spcBef>
              <a:spcAft>
                <a:spcPts val="0"/>
              </a:spcAft>
              <a:buClr>
                <a:srgbClr val="FFFFFF"/>
              </a:buClr>
              <a:buSzPct val="25000"/>
              <a:buFont typeface="Georgia"/>
              <a:buNone/>
            </a:pPr>
            <a:r>
              <a:rPr lang="en-US" sz="2000" i="0" u="none" strike="noStrike" cap="none">
                <a:solidFill>
                  <a:srgbClr val="FFFFFF"/>
                </a:solidFill>
                <a:latin typeface="PT Sans"/>
                <a:ea typeface="PT Sans"/>
                <a:cs typeface="PT Sans"/>
                <a:sym typeface="PT Sans"/>
              </a:rPr>
              <a:t>Use</a:t>
            </a:r>
            <a:r>
              <a:rPr lang="en-US" sz="2000">
                <a:solidFill>
                  <a:srgbClr val="FFFFFF"/>
                </a:solidFill>
                <a:latin typeface="PT Sans"/>
                <a:ea typeface="PT Sans"/>
                <a:cs typeface="PT Sans"/>
                <a:sym typeface="PT Sans"/>
              </a:rPr>
              <a:t> </a:t>
            </a:r>
            <a:r>
              <a:rPr lang="en-US" sz="2000" i="0" u="none" strike="noStrike" cap="none">
                <a:solidFill>
                  <a:srgbClr val="FFFFFF"/>
                </a:solidFill>
                <a:latin typeface="PT Sans"/>
                <a:ea typeface="PT Sans"/>
                <a:cs typeface="PT Sans"/>
                <a:sym typeface="PT Sans"/>
              </a:rPr>
              <a:t>button for</a:t>
            </a:r>
            <a:r>
              <a:rPr lang="en-US" sz="2000">
                <a:solidFill>
                  <a:srgbClr val="FFFFFF"/>
                </a:solidFill>
                <a:latin typeface="PT Sans"/>
                <a:ea typeface="PT Sans"/>
                <a:cs typeface="PT Sans"/>
                <a:sym typeface="PT Sans"/>
              </a:rPr>
              <a:t> funnel </a:t>
            </a:r>
            <a:r>
              <a:rPr lang="en-US" sz="2000" i="0" u="none" strike="noStrike" cap="none">
                <a:solidFill>
                  <a:srgbClr val="FFFFFF"/>
                </a:solidFill>
                <a:latin typeface="PT Sans"/>
                <a:ea typeface="PT Sans"/>
                <a:cs typeface="PT Sans"/>
                <a:sym typeface="PT Sans"/>
              </a:rPr>
              <a:t>on </a:t>
            </a:r>
            <a:r>
              <a:rPr lang="en-US" sz="2000">
                <a:solidFill>
                  <a:srgbClr val="FFFFFF"/>
                </a:solidFill>
                <a:latin typeface="PT Sans"/>
                <a:ea typeface="PT Sans"/>
                <a:cs typeface="PT Sans"/>
                <a:sym typeface="PT Sans"/>
              </a:rPr>
              <a:t>the top left</a:t>
            </a:r>
            <a:r>
              <a:rPr lang="en-US" sz="2000" i="0" u="none" strike="noStrike" cap="none">
                <a:solidFill>
                  <a:srgbClr val="FFFFFF"/>
                </a:solidFill>
                <a:latin typeface="PT Sans"/>
                <a:ea typeface="PT Sans"/>
                <a:cs typeface="PT Sans"/>
                <a:sym typeface="PT Sans"/>
              </a:rPr>
              <a:t> to set how many pills you need at a time</a:t>
            </a:r>
          </a:p>
        </p:txBody>
      </p:sp>
      <p:sp>
        <p:nvSpPr>
          <p:cNvPr id="58" name="Shape 58"/>
          <p:cNvSpPr/>
          <p:nvPr/>
        </p:nvSpPr>
        <p:spPr>
          <a:xfrm rot="-1715404">
            <a:off x="21155713" y="8952921"/>
            <a:ext cx="470807" cy="529466"/>
          </a:xfrm>
          <a:prstGeom prst="rightArrow">
            <a:avLst>
              <a:gd name="adj1" fmla="val 60000"/>
              <a:gd name="adj2" fmla="val 50000"/>
            </a:avLst>
          </a:prstGeom>
          <a:solidFill>
            <a:srgbClr val="E3B5AE"/>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 name="Shape 59"/>
          <p:cNvSpPr txBox="1"/>
          <p:nvPr/>
        </p:nvSpPr>
        <p:spPr>
          <a:xfrm rot="-1718374">
            <a:off x="21164233" y="9092382"/>
            <a:ext cx="329857" cy="317622"/>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rgbClr val="000000"/>
              </a:buClr>
              <a:buFont typeface="Arial"/>
              <a:buNone/>
            </a:pPr>
            <a:endParaRPr sz="1100" b="0" i="0" u="none" strike="noStrike" cap="none">
              <a:solidFill>
                <a:srgbClr val="FFFFFF"/>
              </a:solidFill>
              <a:latin typeface="Georgia"/>
              <a:ea typeface="Georgia"/>
              <a:cs typeface="Georgia"/>
              <a:sym typeface="Georgia"/>
            </a:endParaRPr>
          </a:p>
        </p:txBody>
      </p:sp>
      <p:sp>
        <p:nvSpPr>
          <p:cNvPr id="60" name="Shape 60"/>
          <p:cNvSpPr/>
          <p:nvPr/>
        </p:nvSpPr>
        <p:spPr>
          <a:xfrm>
            <a:off x="21769476" y="6377851"/>
            <a:ext cx="2134500" cy="4102200"/>
          </a:xfrm>
          <a:prstGeom prst="roundRect">
            <a:avLst>
              <a:gd name="adj" fmla="val 10000"/>
            </a:avLst>
          </a:prstGeom>
          <a:solidFill>
            <a:srgbClr val="D16349"/>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 name="Shape 61"/>
          <p:cNvSpPr txBox="1"/>
          <p:nvPr/>
        </p:nvSpPr>
        <p:spPr>
          <a:xfrm>
            <a:off x="21831993" y="6440366"/>
            <a:ext cx="2009400" cy="3977099"/>
          </a:xfrm>
          <a:prstGeom prst="rect">
            <a:avLst/>
          </a:prstGeom>
          <a:noFill/>
          <a:ln>
            <a:noFill/>
          </a:ln>
        </p:spPr>
        <p:txBody>
          <a:bodyPr lIns="45700" tIns="45700" rIns="45700" bIns="45700" anchor="ctr" anchorCtr="0">
            <a:noAutofit/>
          </a:bodyPr>
          <a:lstStyle/>
          <a:p>
            <a:pPr marL="0" marR="0" lvl="0" indent="0" algn="ctr" rtl="0">
              <a:lnSpc>
                <a:spcPct val="90000"/>
              </a:lnSpc>
              <a:spcBef>
                <a:spcPts val="0"/>
              </a:spcBef>
              <a:spcAft>
                <a:spcPts val="0"/>
              </a:spcAft>
              <a:buClr>
                <a:srgbClr val="FFFFFF"/>
              </a:buClr>
              <a:buSzPct val="25000"/>
              <a:buFont typeface="Georgia"/>
              <a:buNone/>
            </a:pPr>
            <a:r>
              <a:rPr lang="en-US" sz="2000" i="0" u="none" strike="noStrike" cap="none">
                <a:solidFill>
                  <a:srgbClr val="FFFFFF"/>
                </a:solidFill>
                <a:latin typeface="PT Sans"/>
                <a:ea typeface="PT Sans"/>
                <a:cs typeface="PT Sans"/>
                <a:sym typeface="PT Sans"/>
              </a:rPr>
              <a:t>Use button left of the LCD screen to save setting </a:t>
            </a:r>
          </a:p>
        </p:txBody>
      </p:sp>
      <p:sp>
        <p:nvSpPr>
          <p:cNvPr id="62" name="Shape 62"/>
          <p:cNvSpPr/>
          <p:nvPr/>
        </p:nvSpPr>
        <p:spPr>
          <a:xfrm rot="1671579">
            <a:off x="24091243" y="8965991"/>
            <a:ext cx="522568" cy="529555"/>
          </a:xfrm>
          <a:prstGeom prst="rightArrow">
            <a:avLst>
              <a:gd name="adj1" fmla="val 60000"/>
              <a:gd name="adj2" fmla="val 50000"/>
            </a:avLst>
          </a:prstGeom>
          <a:solidFill>
            <a:srgbClr val="E3B5AE"/>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3" name="Shape 63"/>
          <p:cNvSpPr txBox="1"/>
          <p:nvPr/>
        </p:nvSpPr>
        <p:spPr>
          <a:xfrm rot="1675889">
            <a:off x="24100228" y="9035404"/>
            <a:ext cx="365701" cy="31778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rgbClr val="000000"/>
              </a:buClr>
              <a:buFont typeface="Arial"/>
              <a:buNone/>
            </a:pPr>
            <a:endParaRPr sz="1100" b="0" i="0" u="none" strike="noStrike" cap="none">
              <a:solidFill>
                <a:srgbClr val="FFFFFF"/>
              </a:solidFill>
              <a:latin typeface="Georgia"/>
              <a:ea typeface="Georgia"/>
              <a:cs typeface="Georgia"/>
              <a:sym typeface="Georgia"/>
            </a:endParaRPr>
          </a:p>
        </p:txBody>
      </p:sp>
      <p:sp>
        <p:nvSpPr>
          <p:cNvPr id="64" name="Shape 64"/>
          <p:cNvSpPr/>
          <p:nvPr/>
        </p:nvSpPr>
        <p:spPr>
          <a:xfrm>
            <a:off x="24774912" y="7967581"/>
            <a:ext cx="2134500" cy="4102200"/>
          </a:xfrm>
          <a:prstGeom prst="roundRect">
            <a:avLst>
              <a:gd name="adj" fmla="val 10000"/>
            </a:avLst>
          </a:prstGeom>
          <a:solidFill>
            <a:srgbClr val="D16349"/>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5" name="Shape 65"/>
          <p:cNvSpPr txBox="1"/>
          <p:nvPr/>
        </p:nvSpPr>
        <p:spPr>
          <a:xfrm>
            <a:off x="24837429" y="8030100"/>
            <a:ext cx="2009400" cy="3977100"/>
          </a:xfrm>
          <a:prstGeom prst="rect">
            <a:avLst/>
          </a:prstGeom>
          <a:noFill/>
          <a:ln>
            <a:noFill/>
          </a:ln>
        </p:spPr>
        <p:txBody>
          <a:bodyPr lIns="45700" tIns="45700" rIns="45700" bIns="45700" anchor="ctr" anchorCtr="0">
            <a:noAutofit/>
          </a:bodyPr>
          <a:lstStyle/>
          <a:p>
            <a:pPr marL="0" marR="0" lvl="0" indent="0" algn="ctr" rtl="0">
              <a:lnSpc>
                <a:spcPct val="90000"/>
              </a:lnSpc>
              <a:spcBef>
                <a:spcPts val="0"/>
              </a:spcBef>
              <a:spcAft>
                <a:spcPts val="0"/>
              </a:spcAft>
              <a:buClr>
                <a:srgbClr val="FFFFFF"/>
              </a:buClr>
              <a:buSzPct val="25000"/>
              <a:buFont typeface="Georgia"/>
              <a:buNone/>
            </a:pPr>
            <a:r>
              <a:rPr lang="en-US" sz="2000" i="0" u="none" strike="noStrike" cap="none">
                <a:solidFill>
                  <a:srgbClr val="FFFFFF"/>
                </a:solidFill>
                <a:latin typeface="PT Sans"/>
                <a:ea typeface="PT Sans"/>
                <a:cs typeface="PT Sans"/>
                <a:sym typeface="PT Sans"/>
              </a:rPr>
              <a:t>Use the hour and minute buttons on the right of the LCD screen to set time pills are needed.</a:t>
            </a:r>
          </a:p>
        </p:txBody>
      </p:sp>
      <p:sp>
        <p:nvSpPr>
          <p:cNvPr id="66" name="Shape 66"/>
          <p:cNvSpPr/>
          <p:nvPr/>
        </p:nvSpPr>
        <p:spPr>
          <a:xfrm rot="-1716104">
            <a:off x="27075970" y="8952786"/>
            <a:ext cx="471884" cy="529466"/>
          </a:xfrm>
          <a:prstGeom prst="rightArrow">
            <a:avLst>
              <a:gd name="adj1" fmla="val 60000"/>
              <a:gd name="adj2" fmla="val 50000"/>
            </a:avLst>
          </a:prstGeom>
          <a:solidFill>
            <a:srgbClr val="E3B5AE"/>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7" name="Shape 67"/>
          <p:cNvSpPr txBox="1"/>
          <p:nvPr/>
        </p:nvSpPr>
        <p:spPr>
          <a:xfrm rot="-1716877">
            <a:off x="27084573" y="9092560"/>
            <a:ext cx="330120" cy="317622"/>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rgbClr val="000000"/>
              </a:buClr>
              <a:buFont typeface="Arial"/>
              <a:buNone/>
            </a:pPr>
            <a:endParaRPr sz="1100" b="0" i="0" u="none" strike="noStrike" cap="none">
              <a:solidFill>
                <a:srgbClr val="FFFFFF"/>
              </a:solidFill>
              <a:latin typeface="Georgia"/>
              <a:ea typeface="Georgia"/>
              <a:cs typeface="Georgia"/>
              <a:sym typeface="Georgia"/>
            </a:endParaRPr>
          </a:p>
        </p:txBody>
      </p:sp>
      <p:sp>
        <p:nvSpPr>
          <p:cNvPr id="68" name="Shape 68"/>
          <p:cNvSpPr/>
          <p:nvPr/>
        </p:nvSpPr>
        <p:spPr>
          <a:xfrm>
            <a:off x="27691253" y="6377851"/>
            <a:ext cx="2134500" cy="4102200"/>
          </a:xfrm>
          <a:prstGeom prst="roundRect">
            <a:avLst>
              <a:gd name="adj" fmla="val 10000"/>
            </a:avLst>
          </a:prstGeom>
          <a:solidFill>
            <a:srgbClr val="D16349"/>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9" name="Shape 69"/>
          <p:cNvSpPr txBox="1"/>
          <p:nvPr/>
        </p:nvSpPr>
        <p:spPr>
          <a:xfrm>
            <a:off x="27753769" y="6440366"/>
            <a:ext cx="2009400" cy="3977099"/>
          </a:xfrm>
          <a:prstGeom prst="rect">
            <a:avLst/>
          </a:prstGeom>
          <a:noFill/>
          <a:ln>
            <a:noFill/>
          </a:ln>
        </p:spPr>
        <p:txBody>
          <a:bodyPr lIns="45700" tIns="45700" rIns="45700" bIns="45700" anchor="ctr" anchorCtr="0">
            <a:noAutofit/>
          </a:bodyPr>
          <a:lstStyle/>
          <a:p>
            <a:pPr marL="0" marR="0" lvl="0" indent="0" algn="ctr" rtl="0">
              <a:lnSpc>
                <a:spcPct val="90000"/>
              </a:lnSpc>
              <a:spcBef>
                <a:spcPts val="0"/>
              </a:spcBef>
              <a:spcAft>
                <a:spcPts val="0"/>
              </a:spcAft>
              <a:buClr>
                <a:srgbClr val="FFFFFF"/>
              </a:buClr>
              <a:buSzPct val="25000"/>
              <a:buFont typeface="Georgia"/>
              <a:buNone/>
            </a:pPr>
            <a:r>
              <a:rPr lang="en-US" sz="2000" i="0" u="none" strike="noStrike" cap="none">
                <a:solidFill>
                  <a:srgbClr val="FFFFFF"/>
                </a:solidFill>
                <a:latin typeface="PT Sans"/>
                <a:ea typeface="PT Sans"/>
                <a:cs typeface="PT Sans"/>
                <a:sym typeface="PT Sans"/>
              </a:rPr>
              <a:t>Repeat process for up to four </a:t>
            </a:r>
            <a:r>
              <a:rPr lang="en-US" sz="2000">
                <a:solidFill>
                  <a:srgbClr val="FFFFFF"/>
                </a:solidFill>
                <a:latin typeface="PT Sans"/>
                <a:ea typeface="PT Sans"/>
                <a:cs typeface="PT Sans"/>
                <a:sym typeface="PT Sans"/>
              </a:rPr>
              <a:t>other different types of </a:t>
            </a:r>
            <a:r>
              <a:rPr lang="en-US" sz="2000" i="0" u="none" strike="noStrike" cap="none">
                <a:solidFill>
                  <a:srgbClr val="FFFFFF"/>
                </a:solidFill>
                <a:latin typeface="PT Sans"/>
                <a:ea typeface="PT Sans"/>
                <a:cs typeface="PT Sans"/>
                <a:sym typeface="PT Sans"/>
              </a:rPr>
              <a:t> </a:t>
            </a:r>
            <a:r>
              <a:rPr lang="en-US" sz="2000">
                <a:solidFill>
                  <a:srgbClr val="FFFFFF"/>
                </a:solidFill>
                <a:latin typeface="PT Sans"/>
                <a:ea typeface="PT Sans"/>
                <a:cs typeface="PT Sans"/>
                <a:sym typeface="PT Sans"/>
              </a:rPr>
              <a:t>pills</a:t>
            </a:r>
          </a:p>
        </p:txBody>
      </p:sp>
      <p:sp>
        <p:nvSpPr>
          <p:cNvPr id="70" name="Shape 70"/>
          <p:cNvSpPr/>
          <p:nvPr/>
        </p:nvSpPr>
        <p:spPr>
          <a:xfrm rot="1639813">
            <a:off x="30030214" y="8966563"/>
            <a:ext cx="562600" cy="529586"/>
          </a:xfrm>
          <a:prstGeom prst="rightArrow">
            <a:avLst>
              <a:gd name="adj1" fmla="val 60000"/>
              <a:gd name="adj2" fmla="val 50000"/>
            </a:avLst>
          </a:prstGeom>
          <a:solidFill>
            <a:srgbClr val="E3B5AE"/>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txBox="1"/>
          <p:nvPr/>
        </p:nvSpPr>
        <p:spPr>
          <a:xfrm rot="1643027">
            <a:off x="30039007" y="9036107"/>
            <a:ext cx="403740" cy="317323"/>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rgbClr val="000000"/>
              </a:buClr>
              <a:buFont typeface="Arial"/>
              <a:buNone/>
            </a:pPr>
            <a:endParaRPr sz="1100" b="0" i="0" u="none" strike="noStrike" cap="none">
              <a:solidFill>
                <a:srgbClr val="FFFFFF"/>
              </a:solidFill>
              <a:latin typeface="Georgia"/>
              <a:ea typeface="Georgia"/>
              <a:cs typeface="Georgia"/>
              <a:sym typeface="Georgia"/>
            </a:endParaRPr>
          </a:p>
        </p:txBody>
      </p:sp>
      <p:sp>
        <p:nvSpPr>
          <p:cNvPr id="72" name="Shape 72"/>
          <p:cNvSpPr/>
          <p:nvPr/>
        </p:nvSpPr>
        <p:spPr>
          <a:xfrm>
            <a:off x="30768853" y="7967581"/>
            <a:ext cx="2134500" cy="4102200"/>
          </a:xfrm>
          <a:prstGeom prst="roundRect">
            <a:avLst>
              <a:gd name="adj" fmla="val 10000"/>
            </a:avLst>
          </a:prstGeom>
          <a:solidFill>
            <a:srgbClr val="D16349"/>
          </a:solidFill>
          <a:ln>
            <a:noFill/>
          </a:ln>
          <a:effectLst>
            <a:outerShdw blurRad="50799" dist="25400" dir="5400000" rotWithShape="0">
              <a:srgbClr val="000000">
                <a:alpha val="44310"/>
              </a:srgb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3" name="Shape 73"/>
          <p:cNvSpPr txBox="1"/>
          <p:nvPr/>
        </p:nvSpPr>
        <p:spPr>
          <a:xfrm>
            <a:off x="30831368" y="8030100"/>
            <a:ext cx="2009400" cy="3977100"/>
          </a:xfrm>
          <a:prstGeom prst="rect">
            <a:avLst/>
          </a:prstGeom>
          <a:noFill/>
          <a:ln>
            <a:noFill/>
          </a:ln>
        </p:spPr>
        <p:txBody>
          <a:bodyPr lIns="45700" tIns="45700" rIns="45700" bIns="45700" anchor="ctr" anchorCtr="0">
            <a:noAutofit/>
          </a:bodyPr>
          <a:lstStyle/>
          <a:p>
            <a:pPr marL="0" marR="0" lvl="0" indent="0" algn="ctr" rtl="0">
              <a:lnSpc>
                <a:spcPct val="90000"/>
              </a:lnSpc>
              <a:spcBef>
                <a:spcPts val="0"/>
              </a:spcBef>
              <a:spcAft>
                <a:spcPts val="0"/>
              </a:spcAft>
              <a:buClr>
                <a:srgbClr val="FFFFFF"/>
              </a:buClr>
              <a:buSzPct val="25000"/>
              <a:buFont typeface="Georgia"/>
              <a:buNone/>
            </a:pPr>
            <a:r>
              <a:rPr lang="en-US" sz="2000" i="0" u="none" strike="noStrike" cap="none">
                <a:solidFill>
                  <a:srgbClr val="FFFFFF"/>
                </a:solidFill>
                <a:latin typeface="PT Sans"/>
                <a:ea typeface="PT Sans"/>
                <a:cs typeface="PT Sans"/>
                <a:sym typeface="PT Sans"/>
              </a:rPr>
              <a:t>Once the set time occurs, an alarm goes off and pills are dispensed from each funnel</a:t>
            </a:r>
            <a:br>
              <a:rPr lang="en-US" sz="2000" i="0" u="none" strike="noStrike" cap="none">
                <a:solidFill>
                  <a:srgbClr val="FFFFFF"/>
                </a:solidFill>
                <a:latin typeface="PT Sans"/>
                <a:ea typeface="PT Sans"/>
                <a:cs typeface="PT Sans"/>
                <a:sym typeface="PT Sans"/>
              </a:rPr>
            </a:br>
            <a:endParaRPr lang="en-US" sz="2000" i="0" u="none" strike="noStrike" cap="none">
              <a:solidFill>
                <a:srgbClr val="FFFFFF"/>
              </a:solidFill>
              <a:latin typeface="PT Sans"/>
              <a:ea typeface="PT Sans"/>
              <a:cs typeface="PT Sans"/>
              <a:sym typeface="PT Sans"/>
            </a:endParaRPr>
          </a:p>
        </p:txBody>
      </p:sp>
      <p:pic>
        <p:nvPicPr>
          <p:cNvPr id="74" name="Shape 74"/>
          <p:cNvPicPr preferRelativeResize="0"/>
          <p:nvPr/>
        </p:nvPicPr>
        <p:blipFill>
          <a:blip r:embed="rId4">
            <a:alphaModFix/>
          </a:blip>
          <a:stretch>
            <a:fillRect/>
          </a:stretch>
        </p:blipFill>
        <p:spPr>
          <a:xfrm>
            <a:off x="17045014" y="16446276"/>
            <a:ext cx="9617786" cy="7325100"/>
          </a:xfrm>
          <a:prstGeom prst="rect">
            <a:avLst/>
          </a:prstGeom>
          <a:noFill/>
          <a:ln>
            <a:noFill/>
          </a:ln>
        </p:spPr>
      </p:pic>
    </p:spTree>
  </p:cSld>
  <p:clrMapOvr>
    <a:masterClrMapping/>
  </p:clrMapOvr>
</p:sld>
</file>

<file path=ppt/theme/theme1.xml><?xml version="1.0" encoding="utf-8"?>
<a:theme xmlns:a="http://schemas.openxmlformats.org/drawingml/2006/main" name="UF_master_portrait">
  <a:themeElements>
    <a:clrScheme name="UF_master_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468</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PT Sans</vt:lpstr>
      <vt:lpstr>Arial</vt:lpstr>
      <vt:lpstr>Noto Sans Symbols</vt:lpstr>
      <vt:lpstr>Georgia</vt:lpstr>
      <vt:lpstr>UF_master_portrait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A Epstein</dc:creator>
  <cp:lastModifiedBy>Russell A Epstein</cp:lastModifiedBy>
  <cp:revision>2</cp:revision>
  <dcterms:modified xsi:type="dcterms:W3CDTF">2018-08-28T18:44:45Z</dcterms:modified>
</cp:coreProperties>
</file>