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310" r:id="rId2"/>
    <p:sldId id="312" r:id="rId3"/>
    <p:sldId id="313" r:id="rId4"/>
    <p:sldId id="309" r:id="rId5"/>
    <p:sldId id="314" r:id="rId6"/>
    <p:sldId id="31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10/27/23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10/27/23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10/27/23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C9CE-D56D-A845-B4AB-6F0B443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7DA971-B7B2-3640-89E1-FA6AB210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517EA5-DF97-8845-9E32-01234147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ompiling">
            <a:extLst>
              <a:ext uri="{FF2B5EF4-FFF2-40B4-BE49-F238E27FC236}">
                <a16:creationId xmlns:a16="http://schemas.microsoft.com/office/drawing/2014/main" id="{7E6F8F56-5AF4-5740-A340-178523D92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3541"/>
            <a:ext cx="6508750" cy="567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90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CD4F-BB09-AF44-8712-F858AD6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E10C-FA3F-E241-8D54-01BC40DD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7DA86-A9A9-ED4E-8CC1-1C671D6D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E54F0-A799-134E-ABBD-4B4E9F22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-152400"/>
            <a:ext cx="6743700" cy="767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217806-78CA-784C-9016-FC56E7281D73}"/>
              </a:ext>
            </a:extLst>
          </p:cNvPr>
          <p:cNvSpPr txBox="1">
            <a:spLocks/>
          </p:cNvSpPr>
          <p:nvPr/>
        </p:nvSpPr>
        <p:spPr>
          <a:xfrm>
            <a:off x="-89338" y="2178316"/>
            <a:ext cx="3200400" cy="3535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/>
              <a:t>Figure 1.11</a:t>
            </a:r>
            <a:r>
              <a:rPr lang="en-US" altLang="en-US" sz="4000"/>
              <a:t>  </a:t>
            </a:r>
            <a:r>
              <a:rPr lang="en-US" altLang="en-US" sz="2800"/>
              <a:t>Entering, Translating, </a:t>
            </a:r>
            <a:br>
              <a:rPr lang="en-US" altLang="en-US" sz="2800"/>
            </a:br>
            <a:r>
              <a:rPr lang="en-US" altLang="en-US" sz="2800"/>
              <a:t>and Running </a:t>
            </a:r>
            <a:br>
              <a:rPr lang="en-US" altLang="en-US" sz="2800"/>
            </a:br>
            <a:r>
              <a:rPr lang="en-US" altLang="en-US" sz="2800"/>
              <a:t>a High-Level Language Program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3067-2140-194F-A863-6A9F27E6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5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C236-5A83-784D-A11C-C104F922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2B412-053B-0C43-8515-258CEE2E1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use .o extension</a:t>
            </a:r>
          </a:p>
          <a:p>
            <a:r>
              <a:rPr lang="en-US" dirty="0">
                <a:cs typeface="Calibri"/>
              </a:rPr>
              <a:t>-c flag in </a:t>
            </a:r>
            <a:r>
              <a:rPr lang="en-US" dirty="0" err="1">
                <a:cs typeface="Calibri"/>
              </a:rPr>
              <a:t>gcc</a:t>
            </a:r>
            <a:r>
              <a:rPr lang="en-US" dirty="0">
                <a:cs typeface="Calibri"/>
              </a:rPr>
              <a:t> only compiles, does not link</a:t>
            </a:r>
          </a:p>
          <a:p>
            <a:r>
              <a:rPr lang="en-US" dirty="0">
                <a:cs typeface="Calibri"/>
              </a:rPr>
              <a:t>running </a:t>
            </a:r>
            <a:r>
              <a:rPr lang="en-US" dirty="0" err="1">
                <a:cs typeface="Calibri"/>
              </a:rPr>
              <a:t>gcc</a:t>
            </a:r>
            <a:r>
              <a:rPr lang="en-US" dirty="0">
                <a:cs typeface="Calibri"/>
              </a:rPr>
              <a:t> on object files will link them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gcc</a:t>
            </a:r>
            <a:r>
              <a:rPr lang="en-US" dirty="0">
                <a:cs typeface="Calibri"/>
              </a:rPr>
              <a:t> file1.o file2.o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warning: -o does not make object files! -c does.</a:t>
            </a:r>
          </a:p>
          <a:p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32B10-A278-4843-874F-5DA34F50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414F2-37BA-EA43-82E0-DCFEF563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6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9619-ACDB-9847-9414-8D331518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Makefiles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B50E-8174-9546-9088-E584C0B9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Once we have many .c files, which should be recompiled?</a:t>
            </a:r>
          </a:p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Makefile</a:t>
            </a:r>
            <a:r>
              <a:rPr lang="en-US" dirty="0">
                <a:cs typeface="Calibri"/>
              </a:rPr>
              <a:t> consists of rules (saying what depends on what) that make follows to recompile any changed code.</a:t>
            </a:r>
          </a:p>
          <a:p>
            <a:r>
              <a:rPr lang="en-US" dirty="0">
                <a:cs typeface="Calibri"/>
              </a:rPr>
              <a:t>first rule is default target (final executable, for us)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target: dependencies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what to do (how to build target)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warning: tab is required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C9CE-D56D-A845-B4AB-6F0B443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05C38-F924-564F-B970-6D62DAF2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Menlo" panose="020B0609030804020204" pitchFamily="49" charset="0"/>
              </a:rPr>
              <a:t>exe: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student.o</a:t>
            </a:r>
            <a:r>
              <a:rPr lang="en-US" sz="2400" dirty="0">
                <a:effectLst/>
                <a:latin typeface="Menlo" panose="020B0609030804020204" pitchFamily="49" charset="0"/>
              </a:rPr>
              <a:t>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student_prog.o</a:t>
            </a:r>
            <a:endParaRPr lang="en-US" sz="2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Menlo" panose="020B0609030804020204" pitchFamily="49" charset="0"/>
              </a:rPr>
              <a:t>  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gcc</a:t>
            </a:r>
            <a:r>
              <a:rPr lang="en-US" sz="2400" dirty="0">
                <a:effectLst/>
                <a:latin typeface="Menlo" panose="020B0609030804020204" pitchFamily="49" charset="0"/>
              </a:rPr>
              <a:t> -o exe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student.o</a:t>
            </a:r>
            <a:r>
              <a:rPr lang="en-US" sz="2400" dirty="0">
                <a:effectLst/>
                <a:latin typeface="Menlo" panose="020B0609030804020204" pitchFamily="49" charset="0"/>
              </a:rPr>
              <a:t>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student_prog.o</a:t>
            </a:r>
            <a:br>
              <a:rPr lang="en-US" sz="2400" dirty="0">
                <a:effectLst/>
                <a:latin typeface="Menlo" panose="020B0609030804020204" pitchFamily="49" charset="0"/>
              </a:rPr>
            </a:br>
            <a:endParaRPr lang="en-US" sz="240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effectLst/>
                <a:latin typeface="Menlo" panose="020B0609030804020204" pitchFamily="49" charset="0"/>
              </a:rPr>
              <a:t>student_prog.o</a:t>
            </a:r>
            <a:r>
              <a:rPr lang="en-US" sz="2400" dirty="0">
                <a:effectLst/>
                <a:latin typeface="Menlo" panose="020B0609030804020204" pitchFamily="49" charset="0"/>
              </a:rPr>
              <a:t>: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student_prog.c</a:t>
            </a:r>
            <a:r>
              <a:rPr lang="en-US" sz="2400" dirty="0">
                <a:effectLst/>
                <a:latin typeface="Menlo" panose="020B0609030804020204" pitchFamily="49" charset="0"/>
              </a:rPr>
              <a:t>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student.h</a:t>
            </a:r>
            <a:endParaRPr lang="en-US" sz="2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Menlo" panose="020B0609030804020204" pitchFamily="49" charset="0"/>
              </a:rPr>
              <a:t>	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gcc</a:t>
            </a:r>
            <a:r>
              <a:rPr lang="en-US" sz="2400" dirty="0">
                <a:effectLst/>
                <a:latin typeface="Menlo" panose="020B0609030804020204" pitchFamily="49" charset="0"/>
              </a:rPr>
              <a:t> -c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student_prog.c</a:t>
            </a:r>
            <a:r>
              <a:rPr lang="en-US" sz="2400" dirty="0">
                <a:effectLst/>
                <a:latin typeface="Menlo" panose="020B0609030804020204" pitchFamily="49" charset="0"/>
              </a:rPr>
              <a:t> -Wall</a:t>
            </a:r>
            <a:br>
              <a:rPr lang="en-US" sz="2400" dirty="0">
                <a:effectLst/>
                <a:latin typeface="Menlo" panose="020B0609030804020204" pitchFamily="49" charset="0"/>
              </a:rPr>
            </a:br>
            <a:endParaRPr lang="en-US" sz="240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effectLst/>
                <a:latin typeface="Menlo" panose="020B0609030804020204" pitchFamily="49" charset="0"/>
              </a:rPr>
              <a:t>student.o</a:t>
            </a:r>
            <a:r>
              <a:rPr lang="en-US" sz="2400" dirty="0">
                <a:effectLst/>
                <a:latin typeface="Menlo" panose="020B0609030804020204" pitchFamily="49" charset="0"/>
              </a:rPr>
              <a:t>: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student.c</a:t>
            </a:r>
            <a:r>
              <a:rPr lang="en-US" sz="2400" dirty="0">
                <a:effectLst/>
                <a:latin typeface="Menlo" panose="020B0609030804020204" pitchFamily="49" charset="0"/>
              </a:rPr>
              <a:t>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student.h</a:t>
            </a:r>
            <a:endParaRPr lang="en-US" sz="240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Menlo" panose="020B0609030804020204" pitchFamily="49" charset="0"/>
              </a:rPr>
              <a:t>   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gcc</a:t>
            </a:r>
            <a:r>
              <a:rPr lang="en-US" sz="2400" dirty="0">
                <a:effectLst/>
                <a:latin typeface="Menlo" panose="020B0609030804020204" pitchFamily="49" charset="0"/>
              </a:rPr>
              <a:t> -c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student.c</a:t>
            </a:r>
            <a:r>
              <a:rPr lang="en-US" sz="2400" dirty="0">
                <a:effectLst/>
                <a:latin typeface="Menlo" panose="020B0609030804020204" pitchFamily="49" charset="0"/>
              </a:rPr>
              <a:t> -Wall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AD162-ED7C-5F46-97D6-9EBD2AA7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4E436-84D6-9049-B53E-C95690FE412D}"/>
              </a:ext>
            </a:extLst>
          </p:cNvPr>
          <p:cNvSpPr txBox="1"/>
          <p:nvPr/>
        </p:nvSpPr>
        <p:spPr>
          <a:xfrm>
            <a:off x="304800" y="4306431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exe depends on </a:t>
            </a:r>
            <a:r>
              <a:rPr lang="en-US" sz="2800" dirty="0" err="1"/>
              <a:t>student.o</a:t>
            </a:r>
            <a:r>
              <a:rPr lang="en-US" sz="2800" dirty="0"/>
              <a:t> and </a:t>
            </a:r>
            <a:r>
              <a:rPr lang="en-US" sz="2800" dirty="0" err="1"/>
              <a:t>student_prog.o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student_prog.o</a:t>
            </a:r>
            <a:r>
              <a:rPr lang="en-US" sz="2800" dirty="0"/>
              <a:t> depends on </a:t>
            </a:r>
            <a:r>
              <a:rPr lang="en-US" sz="2800" dirty="0" err="1"/>
              <a:t>student_prog.c</a:t>
            </a:r>
            <a:r>
              <a:rPr lang="en-US" sz="2800" dirty="0"/>
              <a:t> and </a:t>
            </a:r>
            <a:r>
              <a:rPr lang="en-US" sz="2800" dirty="0" err="1"/>
              <a:t>student.h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student.o</a:t>
            </a:r>
            <a:r>
              <a:rPr lang="en-US" sz="2800" dirty="0"/>
              <a:t> depends on </a:t>
            </a:r>
            <a:r>
              <a:rPr lang="en-US" sz="2800" dirty="0" err="1"/>
              <a:t>student.c</a:t>
            </a:r>
            <a:r>
              <a:rPr lang="en-US" sz="2800" dirty="0"/>
              <a:t> and </a:t>
            </a:r>
            <a:r>
              <a:rPr lang="en-US" sz="2800" dirty="0" err="1"/>
              <a:t>student.h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971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9619-ACDB-9847-9414-8D331518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Makefiles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B50E-8174-9546-9088-E584C0B9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can run with specific targets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make </a:t>
            </a:r>
            <a:r>
              <a:rPr lang="en-US" dirty="0" err="1">
                <a:cs typeface="Calibri"/>
              </a:rPr>
              <a:t>mytarget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clean should clean up directory by removing object and executables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make clean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can use variables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C9CE-D56D-A845-B4AB-6F0B443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6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4684</TotalTime>
  <Words>296</Words>
  <Application>Microsoft Macintosh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Menlo</vt:lpstr>
      <vt:lpstr>Office Theme</vt:lpstr>
      <vt:lpstr>PowerPoint Presentation</vt:lpstr>
      <vt:lpstr>PowerPoint Presentation</vt:lpstr>
      <vt:lpstr>Object files</vt:lpstr>
      <vt:lpstr>Makefiles</vt:lpstr>
      <vt:lpstr>PowerPoint Presentation</vt:lpstr>
      <vt:lpstr>Makefiles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63</cp:revision>
  <dcterms:created xsi:type="dcterms:W3CDTF">2015-09-28T20:03:08Z</dcterms:created>
  <dcterms:modified xsi:type="dcterms:W3CDTF">2023-10-27T13:20:37Z</dcterms:modified>
</cp:coreProperties>
</file>