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6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82" r:id="rId12"/>
    <p:sldId id="279" r:id="rId13"/>
    <p:sldId id="280" r:id="rId14"/>
    <p:sldId id="284" r:id="rId15"/>
    <p:sldId id="285" r:id="rId16"/>
    <p:sldId id="283" r:id="rId17"/>
    <p:sldId id="286" r:id="rId18"/>
    <p:sldId id="287" r:id="rId19"/>
    <p:sldId id="288" r:id="rId20"/>
    <p:sldId id="290" r:id="rId21"/>
    <p:sldId id="301" r:id="rId22"/>
    <p:sldId id="302" r:id="rId23"/>
    <p:sldId id="304" r:id="rId24"/>
    <p:sldId id="303" r:id="rId25"/>
    <p:sldId id="305" r:id="rId26"/>
    <p:sldId id="306" r:id="rId27"/>
    <p:sldId id="307" r:id="rId28"/>
    <p:sldId id="308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94"/>
  </p:normalViewPr>
  <p:slideViewPr>
    <p:cSldViewPr>
      <p:cViewPr varScale="1">
        <p:scale>
          <a:sx n="121" d="100"/>
          <a:sy n="121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8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Structures:</a:t>
            </a:r>
            <a:br>
              <a:rPr lang="en-US" dirty="0"/>
            </a:br>
            <a:r>
              <a:rPr lang="en-US" dirty="0"/>
              <a:t>if and switch Statements</a:t>
            </a:r>
            <a:br>
              <a:rPr lang="en-US" dirty="0"/>
            </a:br>
            <a:r>
              <a:rPr lang="en-US" sz="4000" dirty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4.2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min &lt;= x  &amp;&amp;  x &lt;= max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9850"/>
            <a:ext cx="3608451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4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4.3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z &gt; x  ||  x &gt; 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2586111"/>
            <a:ext cx="47767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9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28800"/>
            <a:ext cx="74485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Figure 4.1</a:t>
            </a:r>
            <a:br>
              <a:rPr lang="en-US" sz="2800" dirty="0"/>
            </a:br>
            <a:r>
              <a:rPr lang="en-US" altLang="en-US" sz="2800" dirty="0"/>
              <a:t>Evaluation Tree  and Step-by-Step Evaluation for</a:t>
            </a:r>
            <a:br>
              <a:rPr lang="en-US" altLang="en-US" sz="2800" dirty="0"/>
            </a:br>
            <a:r>
              <a:rPr lang="en-US" altLang="en-US" sz="2800" dirty="0"/>
              <a:t>!flag || (y + z  &gt;=  x - z)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r>
              <a:rPr lang="en-US" dirty="0"/>
              <a:t>stopping evaluation of a logical expression as soon as its value can be determined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(div  !=  0  &amp;&amp;  (</a:t>
            </a:r>
            <a:r>
              <a:rPr lang="en-US" sz="3200" dirty="0" err="1">
                <a:solidFill>
                  <a:srgbClr val="FF0000"/>
                </a:solidFill>
              </a:rPr>
              <a:t>num</a:t>
            </a:r>
            <a:r>
              <a:rPr lang="en-US" sz="3200" dirty="0">
                <a:solidFill>
                  <a:srgbClr val="FF0000"/>
                </a:solidFill>
              </a:rPr>
              <a:t>  %  div  ==  0))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3763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‘9’  &gt;=</a:t>
                      </a:r>
                      <a:r>
                        <a:rPr lang="en-US" baseline="0" dirty="0"/>
                        <a:t>  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  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‘B’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‘Z’  ==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&amp;&amp;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&lt;=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 if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is a lowercase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2" y="1981200"/>
            <a:ext cx="76279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4.4</a:t>
            </a:r>
            <a:br>
              <a:rPr lang="en-US" altLang="en-US" sz="3200" dirty="0"/>
            </a:br>
            <a:r>
              <a:rPr lang="en-US" altLang="en-US" sz="3200" dirty="0"/>
              <a:t>Flowcharts of if Statements with </a:t>
            </a:r>
            <a:br>
              <a:rPr lang="en-US" altLang="en-US" sz="3200" dirty="0"/>
            </a:br>
            <a:r>
              <a:rPr lang="en-US" altLang="en-US" sz="3200" dirty="0"/>
              <a:t>(a) Two Alternatives and (b) One Alternative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one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if  (x != 0)</a:t>
            </a:r>
            <a:br>
              <a:rPr lang="en-US" dirty="0"/>
            </a:br>
            <a:r>
              <a:rPr lang="en-US" dirty="0"/>
              <a:t>			product = product * 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two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 (rest_heart_rate &gt; 75)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(“Keep up your exercise program!\n”);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</a:t>
            </a:r>
            <a:r>
              <a:rPr lang="en-US" sz="2800"/>
              <a:t>Your heart </a:t>
            </a:r>
            <a:r>
              <a:rPr lang="en-US" sz="2800" dirty="0"/>
              <a:t>is doing well!\n”);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5029200" cy="62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209800" cy="31543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Figure 4.5  </a:t>
            </a:r>
            <a:r>
              <a:rPr lang="en-US" altLang="en-US" sz="3200" dirty="0"/>
              <a:t>Program Using an </a:t>
            </a:r>
            <a:r>
              <a:rPr lang="en-US" altLang="en-US" sz="3200" i="1" dirty="0"/>
              <a:t>if</a:t>
            </a:r>
            <a:r>
              <a:rPr lang="en-US" altLang="en-US" sz="3200" dirty="0"/>
              <a:t> statement for selection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become familiar with the three kinds of control structures: sequence, selection, and repetition</a:t>
            </a:r>
          </a:p>
          <a:p>
            <a:r>
              <a:rPr lang="en-US" dirty="0"/>
              <a:t>To understand compound statements</a:t>
            </a:r>
          </a:p>
          <a:p>
            <a:r>
              <a:rPr lang="en-US" dirty="0"/>
              <a:t>To learn how to compare numbers and characters</a:t>
            </a:r>
          </a:p>
          <a:p>
            <a:r>
              <a:rPr lang="en-US" dirty="0"/>
              <a:t>To learn how to use the relational, equality, and logical operators to write expressions that are true or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4.6</a:t>
            </a:r>
            <a:br>
              <a:rPr lang="en-US" altLang="en-US" sz="3600" dirty="0"/>
            </a:br>
            <a:r>
              <a:rPr lang="en-US" altLang="en-US" sz="3600" dirty="0"/>
              <a:t>if Statement to Order </a:t>
            </a:r>
            <a:r>
              <a:rPr lang="en-US" altLang="en-US" sz="3600" i="1" dirty="0"/>
              <a:t>x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8850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8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if statement with another if statement as its true task or its false task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(x  &gt;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num_pos</a:t>
            </a:r>
            <a:r>
              <a:rPr lang="en-US" dirty="0"/>
              <a:t>  =  </a:t>
            </a:r>
            <a:r>
              <a:rPr lang="en-US" dirty="0" err="1"/>
              <a:t>num_pos</a:t>
            </a:r>
            <a:r>
              <a:rPr lang="en-US" dirty="0"/>
              <a:t>  + 1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if (x  &lt;  0)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num_neg</a:t>
            </a:r>
            <a:r>
              <a:rPr lang="en-US" dirty="0"/>
              <a:t> = </a:t>
            </a:r>
            <a:r>
              <a:rPr lang="en-US" dirty="0" err="1"/>
              <a:t>num_neg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r>
              <a:rPr lang="en-US" dirty="0"/>
              <a:t>	else   /* x equals 0 */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num_zero</a:t>
            </a:r>
            <a:r>
              <a:rPr lang="en-US" dirty="0"/>
              <a:t> = </a:t>
            </a:r>
            <a:r>
              <a:rPr lang="en-US" dirty="0" err="1"/>
              <a:t>num_zero</a:t>
            </a:r>
            <a:r>
              <a:rPr lang="en-US" dirty="0"/>
              <a:t> + 1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267988"/>
            <a:ext cx="6459538" cy="50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4.11</a:t>
            </a:r>
            <a:br>
              <a:rPr lang="en-US" altLang="en-US" sz="3200" dirty="0"/>
            </a:br>
            <a:r>
              <a:rPr lang="en-US" altLang="en-US" sz="3200" dirty="0"/>
              <a:t>Function </a:t>
            </a:r>
            <a:r>
              <a:rPr lang="en-US" altLang="en-US" sz="3200" dirty="0" err="1"/>
              <a:t>comp_tax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if-statements with more than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if (</a:t>
            </a:r>
            <a:r>
              <a:rPr lang="en-US" sz="2800" dirty="0" err="1"/>
              <a:t>road_status</a:t>
            </a:r>
            <a:r>
              <a:rPr lang="en-US" sz="2800" dirty="0"/>
              <a:t> == ‘S’)</a:t>
            </a:r>
          </a:p>
          <a:p>
            <a:pPr marL="0" indent="0">
              <a:buNone/>
            </a:pPr>
            <a:r>
              <a:rPr lang="en-US" sz="2800" dirty="0"/>
              <a:t>	if (temp &gt; 0)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(“Wet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doubled\n”);</a:t>
            </a:r>
          </a:p>
          <a:p>
            <a:pPr marL="0" indent="0">
              <a:buNone/>
            </a:pPr>
            <a:r>
              <a:rPr lang="en-US" sz="2800" dirty="0"/>
              <a:t>	}  else 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(“Icy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quadrupled\n”);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(“Drive carefully!\n”)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400800" cy="304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4.12</a:t>
            </a:r>
            <a:br>
              <a:rPr lang="en-US" altLang="en-US" sz="3200" dirty="0"/>
            </a:br>
            <a:r>
              <a:rPr lang="en-US" altLang="en-US" sz="3200" dirty="0"/>
              <a:t>Flowchart of Road Sign Decision Process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52600"/>
            <a:ext cx="79962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0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to select one of several alternatives</a:t>
            </a:r>
          </a:p>
          <a:p>
            <a:r>
              <a:rPr lang="en-US" dirty="0"/>
              <a:t>useful when the selection is based on the value of</a:t>
            </a:r>
          </a:p>
          <a:p>
            <a:pPr lvl="1"/>
            <a:r>
              <a:rPr lang="en-US" dirty="0"/>
              <a:t>a single variable</a:t>
            </a:r>
          </a:p>
          <a:p>
            <a:pPr lvl="1"/>
            <a:r>
              <a:rPr lang="en-US" dirty="0"/>
              <a:t>or a simple expression</a:t>
            </a:r>
          </a:p>
          <a:p>
            <a:r>
              <a:rPr lang="en-US" dirty="0"/>
              <a:t>values may of type </a:t>
            </a:r>
            <a:r>
              <a:rPr lang="en-US" dirty="0" err="1"/>
              <a:t>int</a:t>
            </a:r>
            <a:r>
              <a:rPr lang="en-US" dirty="0"/>
              <a:t> or char</a:t>
            </a:r>
          </a:p>
          <a:p>
            <a:pPr lvl="1"/>
            <a:r>
              <a:rPr lang="en-US" dirty="0"/>
              <a:t>not double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418677">
            <a:off x="5075297" y="3121967"/>
            <a:ext cx="292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controlling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3352800"/>
            <a:ext cx="1447800" cy="6858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0"/>
            <a:ext cx="4191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switch (controlling 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</a:t>
            </a:r>
            <a:r>
              <a:rPr lang="en-US" dirty="0" err="1">
                <a:solidFill>
                  <a:srgbClr val="7030A0"/>
                </a:solidFill>
              </a:rPr>
              <a:t>set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err="1">
                <a:solidFill>
                  <a:srgbClr val="7030A0"/>
                </a:solidFill>
              </a:rPr>
              <a:t>statements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518957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838200"/>
            <a:ext cx="2667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Figure 4.13  Program Using a </a:t>
            </a:r>
            <a:r>
              <a:rPr lang="en-US" altLang="en-US" sz="2400" i="1" dirty="0"/>
              <a:t>switch</a:t>
            </a:r>
            <a:r>
              <a:rPr lang="en-US" altLang="en-US" sz="2400" dirty="0"/>
              <a:t> Statement for Selection</a:t>
            </a:r>
          </a:p>
        </p:txBody>
      </p:sp>
    </p:spTree>
    <p:extLst>
      <p:ext uri="{BB962C8B-B14F-4D97-AF65-F5344CB8AC3E}">
        <p14:creationId xmlns:p14="http://schemas.microsoft.com/office/powerpoint/2010/main" val="215521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4.13</a:t>
            </a:r>
            <a:br>
              <a:rPr lang="en-US" altLang="en-US" sz="3200" dirty="0"/>
            </a:br>
            <a:r>
              <a:rPr lang="en-US" altLang="en-US" sz="3200" dirty="0"/>
              <a:t>Program Using a </a:t>
            </a:r>
            <a:r>
              <a:rPr lang="en-US" altLang="en-US" sz="3200" i="1" dirty="0"/>
              <a:t>switch</a:t>
            </a:r>
            <a:r>
              <a:rPr lang="en-US" altLang="en-US" sz="3200" dirty="0"/>
              <a:t> Statement for Selection (cont.)</a:t>
            </a:r>
            <a:br>
              <a:rPr lang="en-US" altLang="en-US" sz="3200" dirty="0"/>
            </a:b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28875"/>
            <a:ext cx="4638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5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control structures to control the flow of statement execution in a program.</a:t>
            </a:r>
          </a:p>
          <a:p>
            <a:r>
              <a:rPr lang="en-US" dirty="0"/>
              <a:t>Use selection control structures to represent decisions in an algorithm.</a:t>
            </a:r>
          </a:p>
          <a:p>
            <a:r>
              <a:rPr lang="en-US" dirty="0"/>
              <a:t>Nested if statements are common in C and are used to represent decisions with multiple alternatives.</a:t>
            </a:r>
          </a:p>
          <a:p>
            <a:r>
              <a:rPr lang="en-US" dirty="0"/>
              <a:t>The switch statement implements decisions with several alternatives where the alternative selected depends on the value of a variable or (controlling)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learn how to write selection statements that choose between two alternatives in a program using the if statement</a:t>
            </a:r>
          </a:p>
          <a:p>
            <a:r>
              <a:rPr lang="en-US" dirty="0"/>
              <a:t>To learn how to implement decisions tin algorithms using the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/>
              <a:t>To understand how to select among more than two alternatives by nesting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To learn how to use the switch statement as another technique for selecting among multiple alternatives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selection control structure</a:t>
            </a:r>
          </a:p>
          <a:p>
            <a:pPr lvl="1"/>
            <a:r>
              <a:rPr lang="en-US" dirty="0"/>
              <a:t>a control structure that chooses among alternative program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4800600"/>
            <a:ext cx="259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4572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1666" y="4601253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1" name="Straight Arrow Connector 10"/>
          <p:cNvCxnSpPr>
            <a:stCxn id="8" idx="7"/>
          </p:cNvCxnSpPr>
          <p:nvPr/>
        </p:nvCxnSpPr>
        <p:spPr>
          <a:xfrm flipV="1">
            <a:off x="4592404" y="3505200"/>
            <a:ext cx="1960796" cy="1122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>
            <a:off x="4592404" y="4897204"/>
            <a:ext cx="2265596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that is either false</a:t>
            </a:r>
          </a:p>
          <a:p>
            <a:pPr lvl="1"/>
            <a:r>
              <a:rPr lang="en-US" dirty="0"/>
              <a:t>represented by 0</a:t>
            </a:r>
          </a:p>
          <a:p>
            <a:r>
              <a:rPr lang="en-US" dirty="0"/>
              <a:t>or true</a:t>
            </a:r>
          </a:p>
          <a:p>
            <a:pPr lvl="1"/>
            <a:r>
              <a:rPr lang="en-US" dirty="0"/>
              <a:t>usually represented by 1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rest_heart_rate   &gt;   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296774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  <a:p>
            <a:pPr lvl="1"/>
            <a:r>
              <a:rPr lang="en-US" dirty="0"/>
              <a:t>an expression that uses one or more of the logical operators</a:t>
            </a:r>
          </a:p>
          <a:p>
            <a:pPr lvl="2"/>
            <a:r>
              <a:rPr lang="en-US" dirty="0"/>
              <a:t>&amp;&amp; (and)</a:t>
            </a:r>
          </a:p>
          <a:p>
            <a:pPr lvl="2"/>
            <a:r>
              <a:rPr lang="en-US" dirty="0"/>
              <a:t>||   (or)</a:t>
            </a:r>
          </a:p>
          <a:p>
            <a:pPr lvl="2"/>
            <a:r>
              <a:rPr lang="en-US" dirty="0"/>
              <a:t>!      (not)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complement (negation)</a:t>
            </a:r>
          </a:p>
          <a:p>
            <a:pPr lvl="1"/>
            <a:r>
              <a:rPr lang="en-US" dirty="0"/>
              <a:t>the complement of a condition had the value 1 (true) when the condition’s value is 0 (false)</a:t>
            </a:r>
          </a:p>
          <a:p>
            <a:pPr lvl="1"/>
            <a:r>
              <a:rPr lang="en-US" dirty="0"/>
              <a:t>the complement of a condition has the value 0 (false) when the condition’s value is nonzero (true)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	! (0 &lt;= n &amp;&amp; n &lt;= 100)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70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(evaluated first)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  +  -  &amp;  (unary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/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  &lt;=   &gt;=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(evaluated last)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2438400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3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2726</TotalTime>
  <Words>1413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Office Theme</vt:lpstr>
      <vt:lpstr>Selection Structures: if and switch Statements Chapter 4</vt:lpstr>
      <vt:lpstr>Chapter Objectives</vt:lpstr>
      <vt:lpstr>Chapter Objectives</vt:lpstr>
      <vt:lpstr>Control Structures</vt:lpstr>
      <vt:lpstr>Conditions</vt:lpstr>
      <vt:lpstr>Relational and Equality Operators</vt:lpstr>
      <vt:lpstr>Logical Operators</vt:lpstr>
      <vt:lpstr>Logical Operators</vt:lpstr>
      <vt:lpstr>Operator Precedence</vt:lpstr>
      <vt:lpstr>PowerPoint Presentation</vt:lpstr>
      <vt:lpstr>PowerPoint Presentation</vt:lpstr>
      <vt:lpstr>Figure 4.1 Evaluation Tree  and Step-by-Step Evaluation for !flag || (y + z  &gt;=  x - z)</vt:lpstr>
      <vt:lpstr>Short-Circuit Evaluation</vt:lpstr>
      <vt:lpstr>Comparing Characters</vt:lpstr>
      <vt:lpstr>The if-statement</vt:lpstr>
      <vt:lpstr>Figure 4.4 Flowcharts of if Statements with  (a) Two Alternatives and (b) One Alternative</vt:lpstr>
      <vt:lpstr>if-statement with one alternative</vt:lpstr>
      <vt:lpstr>if-statement with two alternatives</vt:lpstr>
      <vt:lpstr>Figure 4.5  Program Using an if statement for selection</vt:lpstr>
      <vt:lpstr>Figure 4.6 if Statement to Order x and y</vt:lpstr>
      <vt:lpstr>Nested if-statement</vt:lpstr>
      <vt:lpstr>Figure 4.11 Function comp_tax</vt:lpstr>
      <vt:lpstr>Nested if-statements with more than one variable</vt:lpstr>
      <vt:lpstr>Figure 4.12 Flowchart of Road Sign Decision Process</vt:lpstr>
      <vt:lpstr>The switch statement</vt:lpstr>
      <vt:lpstr>Syntax</vt:lpstr>
      <vt:lpstr>PowerPoint Presentation</vt:lpstr>
      <vt:lpstr>Figure 4.13 Program Using a switch Statement for Selection (cont.) 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53</cp:revision>
  <dcterms:created xsi:type="dcterms:W3CDTF">2015-09-28T20:03:08Z</dcterms:created>
  <dcterms:modified xsi:type="dcterms:W3CDTF">2023-09-17T19:37:01Z</dcterms:modified>
</cp:coreProperties>
</file>