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54"/>
  </p:notesMasterIdLst>
  <p:sldIdLst>
    <p:sldId id="256" r:id="rId2"/>
    <p:sldId id="343" r:id="rId3"/>
    <p:sldId id="349" r:id="rId4"/>
    <p:sldId id="352" r:id="rId5"/>
    <p:sldId id="353" r:id="rId6"/>
    <p:sldId id="348" r:id="rId7"/>
    <p:sldId id="350" r:id="rId8"/>
    <p:sldId id="351" r:id="rId9"/>
    <p:sldId id="344" r:id="rId10"/>
    <p:sldId id="345" r:id="rId11"/>
    <p:sldId id="346" r:id="rId12"/>
    <p:sldId id="347" r:id="rId13"/>
    <p:sldId id="273" r:id="rId14"/>
    <p:sldId id="274" r:id="rId15"/>
    <p:sldId id="275" r:id="rId16"/>
    <p:sldId id="276" r:id="rId17"/>
    <p:sldId id="277" r:id="rId18"/>
    <p:sldId id="279" r:id="rId19"/>
    <p:sldId id="281" r:id="rId20"/>
    <p:sldId id="282" r:id="rId21"/>
    <p:sldId id="283" r:id="rId22"/>
    <p:sldId id="284" r:id="rId23"/>
    <p:sldId id="285" r:id="rId24"/>
    <p:sldId id="286" r:id="rId25"/>
    <p:sldId id="287" r:id="rId26"/>
    <p:sldId id="290" r:id="rId27"/>
    <p:sldId id="289" r:id="rId28"/>
    <p:sldId id="293" r:id="rId29"/>
    <p:sldId id="291" r:id="rId30"/>
    <p:sldId id="292" r:id="rId31"/>
    <p:sldId id="288" r:id="rId32"/>
    <p:sldId id="294" r:id="rId33"/>
    <p:sldId id="295" r:id="rId34"/>
    <p:sldId id="299" r:id="rId35"/>
    <p:sldId id="300" r:id="rId36"/>
    <p:sldId id="301" r:id="rId37"/>
    <p:sldId id="302" r:id="rId38"/>
    <p:sldId id="303" r:id="rId39"/>
    <p:sldId id="304" r:id="rId40"/>
    <p:sldId id="305" r:id="rId41"/>
    <p:sldId id="307" r:id="rId42"/>
    <p:sldId id="308" r:id="rId43"/>
    <p:sldId id="309" r:id="rId44"/>
    <p:sldId id="310" r:id="rId45"/>
    <p:sldId id="311" r:id="rId46"/>
    <p:sldId id="312" r:id="rId47"/>
    <p:sldId id="313" r:id="rId48"/>
    <p:sldId id="314" r:id="rId49"/>
    <p:sldId id="318" r:id="rId50"/>
    <p:sldId id="316" r:id="rId51"/>
    <p:sldId id="333" r:id="rId52"/>
    <p:sldId id="269" r:id="rId5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712"/>
  </p:normalViewPr>
  <p:slideViewPr>
    <p:cSldViewPr>
      <p:cViewPr varScale="1">
        <p:scale>
          <a:sx n="98" d="100"/>
          <a:sy n="98" d="100"/>
        </p:scale>
        <p:origin x="192" y="65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" d="1"/>
        <a:sy n="1" d="1"/>
      </p:scale>
      <p:origin x="0" y="1618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9/14/23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9/14/23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9/14/23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9/14/23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9/14/23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9/14/23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/>
          </a:bodyPr>
          <a:lstStyle/>
          <a:p>
            <a:r>
              <a:rPr lang="en-US" dirty="0"/>
              <a:t>Repetition and Loop Statements</a:t>
            </a:r>
            <a:br>
              <a:rPr lang="en-US" dirty="0"/>
            </a:br>
            <a:r>
              <a:rPr lang="en-US" sz="4000" dirty="0"/>
              <a:t>Chapter 5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do-while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For conditions where we know that a loop must execute </a:t>
            </a:r>
            <a:r>
              <a:rPr lang="en-US" u="sng" dirty="0"/>
              <a:t>at least one time</a:t>
            </a:r>
          </a:p>
          <a:p>
            <a:endParaRPr lang="en-US" dirty="0"/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a </a:t>
            </a:r>
            <a:r>
              <a:rPr lang="en-US" i="1" dirty="0">
                <a:solidFill>
                  <a:srgbClr val="7030A0"/>
                </a:solidFill>
              </a:rPr>
              <a:t>data value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If </a:t>
            </a:r>
            <a:r>
              <a:rPr lang="en-US" i="1" dirty="0">
                <a:solidFill>
                  <a:srgbClr val="7030A0"/>
                </a:solidFill>
              </a:rPr>
              <a:t>data value </a:t>
            </a:r>
            <a:r>
              <a:rPr lang="en-US" dirty="0"/>
              <a:t>isn’t in the acceptable range, go back to step 1.</a:t>
            </a:r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9667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-800100" y="301851"/>
            <a:ext cx="8229600" cy="1143000"/>
          </a:xfrm>
        </p:spPr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do-while</a:t>
            </a:r>
            <a:r>
              <a:rPr lang="en-US" dirty="0"/>
              <a:t>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548038"/>
            <a:ext cx="6934200" cy="4525963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do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r>
              <a:rPr lang="en-US" dirty="0"/>
              <a:t>while (loop repetition condition);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Find first even number input */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do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status = </a:t>
            </a:r>
            <a:r>
              <a:rPr lang="en-US" dirty="0" err="1">
                <a:solidFill>
                  <a:srgbClr val="7030A0"/>
                </a:solidFill>
              </a:rPr>
              <a:t>scanf</a:t>
            </a:r>
            <a:r>
              <a:rPr lang="en-US" dirty="0">
                <a:solidFill>
                  <a:srgbClr val="7030A0"/>
                </a:solidFill>
              </a:rPr>
              <a:t>(“%d”, &amp;</a:t>
            </a:r>
            <a:r>
              <a:rPr lang="en-US" dirty="0" err="1">
                <a:solidFill>
                  <a:srgbClr val="7030A0"/>
                </a:solidFill>
              </a:rPr>
              <a:t>num</a:t>
            </a:r>
            <a:r>
              <a:rPr lang="en-US" dirty="0">
                <a:solidFill>
                  <a:srgbClr val="7030A0"/>
                </a:solidFill>
              </a:rPr>
              <a:t>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(status &gt; 0  &amp;&amp;  (</a:t>
            </a:r>
            <a:r>
              <a:rPr lang="en-US" dirty="0" err="1">
                <a:solidFill>
                  <a:srgbClr val="7030A0"/>
                </a:solidFill>
              </a:rPr>
              <a:t>num</a:t>
            </a:r>
            <a:r>
              <a:rPr lang="en-US" dirty="0">
                <a:solidFill>
                  <a:srgbClr val="7030A0"/>
                </a:solidFill>
              </a:rPr>
              <a:t> % 2)  !=  0);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C56512A-AA98-3D4E-8658-806D3ABF3422}"/>
              </a:ext>
            </a:extLst>
          </p:cNvPr>
          <p:cNvSpPr txBox="1"/>
          <p:nvPr/>
        </p:nvSpPr>
        <p:spPr>
          <a:xfrm>
            <a:off x="6400800" y="1341664"/>
            <a:ext cx="27432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We will talk more about the output of </a:t>
            </a:r>
            <a:r>
              <a:rPr lang="en-US" sz="2800" dirty="0" err="1"/>
              <a:t>scanf</a:t>
            </a:r>
            <a:r>
              <a:rPr lang="en-US" sz="2800" dirty="0"/>
              <a:t> next time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3D24703B-359C-0444-AED4-D52E3BA1CFA3}"/>
              </a:ext>
            </a:extLst>
          </p:cNvPr>
          <p:cNvCxnSpPr/>
          <p:nvPr/>
        </p:nvCxnSpPr>
        <p:spPr>
          <a:xfrm flipH="1">
            <a:off x="6019800" y="3157546"/>
            <a:ext cx="1143000" cy="17954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5855867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may be nested just like other control structures</a:t>
            </a:r>
          </a:p>
          <a:p>
            <a:r>
              <a:rPr lang="en-US" dirty="0"/>
              <a:t>Nested loops consist of an outer loop with one or more inner loops</a:t>
            </a:r>
          </a:p>
          <a:p>
            <a:r>
              <a:rPr lang="en-US" dirty="0"/>
              <a:t>Each time the outer loop is repeated, the inner loops are reentered, their loop control expressions are reevaluated, and all required iterations are performed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782578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Loop Kinds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counting loop	</a:t>
            </a:r>
          </a:p>
          <a:p>
            <a:pPr lvl="1"/>
            <a:r>
              <a:rPr lang="en-US" dirty="0"/>
              <a:t>we can determine before loop execution exactly how many loop repetitions will be needed to solve the problem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while, for</a:t>
            </a:r>
          </a:p>
          <a:p>
            <a:r>
              <a:rPr lang="en-US" dirty="0"/>
              <a:t>sentinel-controlled loop</a:t>
            </a:r>
          </a:p>
          <a:p>
            <a:pPr lvl="1"/>
            <a:r>
              <a:rPr lang="en-US" dirty="0"/>
              <a:t>input of a list of data of any length ended by a special value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while, 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6895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Comparison of Loop Kinds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err="1"/>
              <a:t>endfile</a:t>
            </a:r>
            <a:r>
              <a:rPr lang="en-US" dirty="0"/>
              <a:t>-controlled loop</a:t>
            </a:r>
          </a:p>
          <a:p>
            <a:pPr lvl="1"/>
            <a:r>
              <a:rPr lang="en-US" dirty="0"/>
              <a:t>input of a single list of data of any length from a data file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while, for</a:t>
            </a:r>
          </a:p>
          <a:p>
            <a:r>
              <a:rPr lang="en-US" dirty="0"/>
              <a:t>input validation loop</a:t>
            </a:r>
          </a:p>
          <a:p>
            <a:pPr lvl="1"/>
            <a:r>
              <a:rPr lang="en-US" dirty="0"/>
              <a:t>repeated interactive input of a data value until a value within the valid range is entered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do-while</a:t>
            </a:r>
          </a:p>
          <a:p>
            <a:r>
              <a:rPr lang="en-US" dirty="0"/>
              <a:t>general conditional loop</a:t>
            </a:r>
          </a:p>
          <a:p>
            <a:pPr lvl="1"/>
            <a:r>
              <a:rPr lang="en-US" dirty="0"/>
              <a:t>repeated processing of data until a desired condition is met</a:t>
            </a:r>
          </a:p>
          <a:p>
            <a:pPr lvl="2"/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while, for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331327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counter-controlled loop</a:t>
            </a:r>
          </a:p>
          <a:p>
            <a:pPr lvl="1"/>
            <a:r>
              <a:rPr lang="en-US" dirty="0"/>
              <a:t>a.k.a. counting loop</a:t>
            </a:r>
          </a:p>
          <a:p>
            <a:pPr lvl="1"/>
            <a:r>
              <a:rPr lang="en-US" dirty="0"/>
              <a:t>a loop whose required number of iterations can be determined before loop execution begins</a:t>
            </a:r>
            <a:br>
              <a:rPr lang="en-US" dirty="0"/>
            </a:br>
            <a:endParaRPr lang="en-US" dirty="0"/>
          </a:p>
          <a:p>
            <a:r>
              <a:rPr lang="en-US" dirty="0"/>
              <a:t>loop repetition condition</a:t>
            </a:r>
          </a:p>
          <a:p>
            <a:pPr lvl="1"/>
            <a:r>
              <a:rPr lang="en-US" dirty="0"/>
              <a:t>the condition that controls loop repetition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882996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Counting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control variable</a:t>
            </a:r>
          </a:p>
          <a:p>
            <a:pPr lvl="1"/>
            <a:r>
              <a:rPr lang="en-US" dirty="0"/>
              <a:t>the variable whose value controls loop repetition</a:t>
            </a:r>
          </a:p>
          <a:p>
            <a:pPr lvl="1"/>
            <a:endParaRPr lang="en-US" dirty="0"/>
          </a:p>
          <a:p>
            <a:r>
              <a:rPr lang="en-US" dirty="0"/>
              <a:t>infinite loop</a:t>
            </a:r>
          </a:p>
          <a:p>
            <a:pPr lvl="1"/>
            <a:r>
              <a:rPr lang="en-US" dirty="0"/>
              <a:t>a loop that executes forever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065737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6019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while (loop repetition condition)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 &lt;  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878748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4671" y="1219200"/>
            <a:ext cx="7666037" cy="3390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15469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838200"/>
            <a:ext cx="8304213" cy="3695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2488088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6019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while (loop repetition condition)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 &lt;  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9929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Computing a Sum or Product in a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accumulator</a:t>
            </a:r>
          </a:p>
          <a:p>
            <a:pPr lvl="1"/>
            <a:r>
              <a:rPr lang="en-US" dirty="0"/>
              <a:t>a variable used to store a value being computed in increments during the execution of a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992108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7200"/>
            <a:ext cx="9028113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6548557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28800" y="236835"/>
            <a:ext cx="5715000" cy="613878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7899060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228600"/>
            <a:ext cx="7010399" cy="60024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584833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Conditional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Initialize loop control variable.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As long as exit condition hasn’t been met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/>
              <a:t>Continue processing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12862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5800" y="662354"/>
            <a:ext cx="7734441" cy="4038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63799351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Control Components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initialization of the loop control variable</a:t>
            </a:r>
          </a:p>
          <a:p>
            <a:r>
              <a:rPr lang="en-US" dirty="0"/>
              <a:t>test of the loop repetition condition</a:t>
            </a:r>
          </a:p>
          <a:p>
            <a:r>
              <a:rPr lang="en-US" dirty="0"/>
              <a:t>change (update) of the loop control variable</a:t>
            </a:r>
          </a:p>
          <a:p>
            <a:endParaRPr lang="en-US" dirty="0"/>
          </a:p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/>
              <a:t> loop supplies a designated place for each of these three components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095552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4724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  (</a:t>
            </a:r>
            <a:r>
              <a:rPr lang="en-US" i="1" dirty="0"/>
              <a:t>initialization expression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loop repetition condition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update 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statement;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&lt; N;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+= 1)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956276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1878" y="685800"/>
            <a:ext cx="8681132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458292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24000"/>
            <a:ext cx="4572000" cy="4525963"/>
          </a:xfrm>
        </p:spPr>
        <p:txBody>
          <a:bodyPr/>
          <a:lstStyle/>
          <a:p>
            <a:r>
              <a:rPr lang="en-US" dirty="0"/>
              <a:t>counter = counter + 1</a:t>
            </a:r>
            <a:br>
              <a:rPr lang="en-US" dirty="0"/>
            </a:br>
            <a:r>
              <a:rPr lang="en-US" dirty="0"/>
              <a:t>count += 1</a:t>
            </a:r>
            <a:br>
              <a:rPr lang="en-US" dirty="0"/>
            </a:br>
            <a:r>
              <a:rPr lang="en-US" dirty="0"/>
              <a:t>counter++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counter = counter - 1</a:t>
            </a:r>
            <a:br>
              <a:rPr lang="en-US" dirty="0"/>
            </a:br>
            <a:r>
              <a:rPr lang="en-US" dirty="0"/>
              <a:t>count -= 1</a:t>
            </a:r>
            <a:br>
              <a:rPr lang="en-US" dirty="0"/>
            </a:br>
            <a:r>
              <a:rPr lang="en-US" dirty="0"/>
              <a:t>counter--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9965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33600" y="1524000"/>
            <a:ext cx="4572000" cy="4525963"/>
          </a:xfrm>
        </p:spPr>
        <p:txBody>
          <a:bodyPr>
            <a:normAutofit lnSpcReduction="10000"/>
          </a:bodyPr>
          <a:lstStyle/>
          <a:p>
            <a:r>
              <a:rPr lang="en-US" dirty="0"/>
              <a:t>counter = counter + 1</a:t>
            </a:r>
            <a:br>
              <a:rPr lang="en-US" dirty="0"/>
            </a:br>
            <a:r>
              <a:rPr lang="en-US" dirty="0"/>
              <a:t>count += 1</a:t>
            </a:r>
            <a:br>
              <a:rPr lang="en-US" dirty="0"/>
            </a:br>
            <a:r>
              <a:rPr lang="en-US" dirty="0"/>
              <a:t>counter++</a:t>
            </a:r>
            <a:br>
              <a:rPr lang="en-US" dirty="0"/>
            </a:br>
            <a:r>
              <a:rPr lang="en-US" dirty="0"/>
              <a:t>++counter</a:t>
            </a:r>
            <a:br>
              <a:rPr lang="en-US" dirty="0"/>
            </a:br>
            <a:endParaRPr lang="en-US" dirty="0"/>
          </a:p>
          <a:p>
            <a:r>
              <a:rPr lang="en-US" dirty="0"/>
              <a:t>counter = counter - 1</a:t>
            </a:r>
            <a:br>
              <a:rPr lang="en-US" dirty="0"/>
            </a:br>
            <a:r>
              <a:rPr lang="en-US" dirty="0"/>
              <a:t>count -= 1</a:t>
            </a:r>
            <a:br>
              <a:rPr lang="en-US" dirty="0"/>
            </a:br>
            <a:r>
              <a:rPr lang="en-US" dirty="0"/>
              <a:t>counter--</a:t>
            </a:r>
          </a:p>
          <a:p>
            <a:pPr marL="0" indent="0">
              <a:buNone/>
            </a:pPr>
            <a:r>
              <a:rPr lang="en-US"/>
              <a:t>    --counter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938641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</a:t>
            </a:r>
          </a:p>
          <a:p>
            <a:pPr lvl="1"/>
            <a:r>
              <a:rPr lang="en-US" dirty="0"/>
              <a:t>a change in the value of a variable as a result of carrying out an operation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538346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31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7871" y="685800"/>
            <a:ext cx="12690774" cy="483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2366564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Computing Factorial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 body executes for decreasing value of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</a:t>
            </a:r>
            <a:r>
              <a:rPr lang="en-US" dirty="0"/>
              <a:t> from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n</a:t>
            </a:r>
            <a:r>
              <a:rPr lang="en-US" dirty="0"/>
              <a:t> through 2</a:t>
            </a:r>
          </a:p>
          <a:p>
            <a:r>
              <a:rPr lang="en-US" dirty="0"/>
              <a:t>each value of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</a:t>
            </a:r>
            <a:r>
              <a:rPr lang="en-US" dirty="0"/>
              <a:t> is incorporated in the accumulating product</a:t>
            </a:r>
          </a:p>
          <a:p>
            <a:r>
              <a:rPr lang="en-US" dirty="0"/>
              <a:t>loop exit occurs when </a:t>
            </a:r>
            <a:r>
              <a:rPr lang="en-US" dirty="0" err="1">
                <a:solidFill>
                  <a:srgbClr val="7030A0"/>
                </a:solidFill>
                <a:latin typeface="Cambria" panose="02040503050406030204" pitchFamily="18" charset="0"/>
              </a:rPr>
              <a:t>i</a:t>
            </a:r>
            <a:r>
              <a:rPr lang="en-US" dirty="0"/>
              <a:t> is 1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50581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33</a:t>
            </a:fld>
            <a:endParaRPr lang="en-US"/>
          </a:p>
        </p:txBody>
      </p:sp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3000" y="762000"/>
            <a:ext cx="6926192" cy="4838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5484010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Conditional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used when there are programming conditions when you will not be able to determine the exact number of loop repetitions before loop execution begins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1358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35</a:t>
            </a:fld>
            <a:endParaRPr lang="en-US"/>
          </a:p>
        </p:txBody>
      </p:sp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1200" y="211614"/>
            <a:ext cx="5519737" cy="59299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0808844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36</a:t>
            </a:fld>
            <a:endParaRPr lang="en-US"/>
          </a:p>
        </p:txBody>
      </p:sp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5000" y="121741"/>
            <a:ext cx="5638800" cy="608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34396583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37</a:t>
            </a:fld>
            <a:endParaRPr lang="en-US"/>
          </a:p>
        </p:txBody>
      </p:sp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1143000"/>
            <a:ext cx="5815013" cy="404522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5928421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Loop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Sentinel-Controlled Loops</a:t>
            </a:r>
          </a:p>
          <a:p>
            <a:pPr lvl="1"/>
            <a:r>
              <a:rPr lang="en-US" dirty="0"/>
              <a:t>sentinel value: an end marker that follows the last item in a list of data</a:t>
            </a:r>
          </a:p>
          <a:p>
            <a:r>
              <a:rPr lang="en-US" dirty="0" err="1"/>
              <a:t>Endfile</a:t>
            </a:r>
            <a:r>
              <a:rPr lang="en-US" dirty="0"/>
              <a:t>-Controlled Loops</a:t>
            </a:r>
          </a:p>
          <a:p>
            <a:r>
              <a:rPr lang="en-US" dirty="0"/>
              <a:t>Infinite Loops on Faulty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78962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39</a:t>
            </a:fld>
            <a:endParaRPr lang="en-US"/>
          </a:p>
        </p:txBody>
      </p:sp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6800" y="381000"/>
            <a:ext cx="7086600" cy="54342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131115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6019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while (loop repetition condition)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 &lt;  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+ 1;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96307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 Loop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Correct Sentinel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zero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Get first </a:t>
            </a:r>
            <a:r>
              <a:rPr lang="en-US" dirty="0">
                <a:solidFill>
                  <a:srgbClr val="7030A0"/>
                </a:solidFill>
              </a:rPr>
              <a:t>score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dirty="0">
                <a:solidFill>
                  <a:srgbClr val="7030A0"/>
                </a:solidFill>
              </a:rPr>
              <a:t>score</a:t>
            </a:r>
            <a:r>
              <a:rPr lang="en-US" dirty="0"/>
              <a:t> is not the sentinel</a:t>
            </a:r>
          </a:p>
          <a:p>
            <a:pPr marL="1371600" lvl="2" indent="-514350">
              <a:buFont typeface="+mj-lt"/>
              <a:buAutoNum type="arabicPeriod" startAt="4"/>
            </a:pPr>
            <a:r>
              <a:rPr lang="en-US" dirty="0"/>
              <a:t>Add </a:t>
            </a:r>
            <a:r>
              <a:rPr lang="en-US" dirty="0">
                <a:solidFill>
                  <a:srgbClr val="7030A0"/>
                </a:solidFill>
              </a:rPr>
              <a:t>score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.</a:t>
            </a:r>
          </a:p>
          <a:p>
            <a:pPr marL="1371600" lvl="2" indent="-514350">
              <a:buFont typeface="+mj-lt"/>
              <a:buAutoNum type="arabicPeriod" startAt="4"/>
            </a:pPr>
            <a:r>
              <a:rPr lang="en-US" dirty="0"/>
              <a:t>Get next </a:t>
            </a:r>
            <a:r>
              <a:rPr lang="en-US" dirty="0">
                <a:solidFill>
                  <a:srgbClr val="7030A0"/>
                </a:solidFill>
              </a:rPr>
              <a:t>score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389591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Sentinel Loop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Incorrect Sentinel Loop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Initialize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zero</a:t>
            </a:r>
            <a:r>
              <a:rPr lang="en-US" dirty="0"/>
              <a:t>.</a:t>
            </a:r>
          </a:p>
          <a:p>
            <a:pPr marL="971550" lvl="1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dirty="0">
                <a:solidFill>
                  <a:srgbClr val="7030A0"/>
                </a:solidFill>
              </a:rPr>
              <a:t>score</a:t>
            </a:r>
            <a:r>
              <a:rPr lang="en-US" dirty="0"/>
              <a:t> is not the sentinel</a:t>
            </a:r>
          </a:p>
          <a:p>
            <a:pPr marL="1371600" lvl="2" indent="-514350">
              <a:buFont typeface="+mj-lt"/>
              <a:buAutoNum type="arabicPeriod" startAt="3"/>
            </a:pPr>
            <a:r>
              <a:rPr lang="en-US" dirty="0"/>
              <a:t>Get </a:t>
            </a:r>
            <a:r>
              <a:rPr lang="en-US" dirty="0">
                <a:solidFill>
                  <a:srgbClr val="7030A0"/>
                </a:solidFill>
              </a:rPr>
              <a:t>score</a:t>
            </a:r>
          </a:p>
          <a:p>
            <a:pPr marL="1371600" lvl="2" indent="-514350">
              <a:buFont typeface="+mj-lt"/>
              <a:buAutoNum type="arabicPeriod" startAt="3"/>
            </a:pPr>
            <a:r>
              <a:rPr lang="en-US" dirty="0"/>
              <a:t>Add </a:t>
            </a:r>
            <a:r>
              <a:rPr lang="en-US" dirty="0">
                <a:solidFill>
                  <a:srgbClr val="7030A0"/>
                </a:solidFill>
              </a:rPr>
              <a:t>score</a:t>
            </a:r>
            <a:r>
              <a:rPr lang="en-US" dirty="0"/>
              <a:t> to </a:t>
            </a:r>
            <a:r>
              <a:rPr lang="en-US" dirty="0">
                <a:solidFill>
                  <a:srgbClr val="7030A0"/>
                </a:solidFill>
              </a:rPr>
              <a:t>sum</a:t>
            </a:r>
            <a:r>
              <a:rPr lang="en-US" dirty="0"/>
              <a:t>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06789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42</a:t>
            </a:fld>
            <a:endParaRPr lang="en-US"/>
          </a:p>
        </p:txBody>
      </p:sp>
      <p:pic>
        <p:nvPicPr>
          <p:cNvPr id="18435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680" y="533400"/>
            <a:ext cx="7543800" cy="52198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774021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Endfile</a:t>
            </a:r>
            <a:r>
              <a:rPr lang="en-US" dirty="0"/>
              <a:t>-Controlled Loop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the first </a:t>
            </a:r>
            <a:r>
              <a:rPr lang="en-US" i="1" dirty="0">
                <a:solidFill>
                  <a:srgbClr val="7030A0"/>
                </a:solidFill>
              </a:rPr>
              <a:t>data value </a:t>
            </a:r>
            <a:r>
              <a:rPr lang="en-US" dirty="0"/>
              <a:t>and save </a:t>
            </a:r>
            <a:r>
              <a:rPr lang="en-US" i="1" dirty="0">
                <a:solidFill>
                  <a:srgbClr val="7030A0"/>
                </a:solidFill>
              </a:rPr>
              <a:t>input status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while </a:t>
            </a:r>
            <a:r>
              <a:rPr lang="en-US" i="1" dirty="0">
                <a:solidFill>
                  <a:srgbClr val="7030A0"/>
                </a:solidFill>
              </a:rPr>
              <a:t>input status </a:t>
            </a:r>
            <a:r>
              <a:rPr lang="en-US" dirty="0"/>
              <a:t>does not indicate that end of file has been reached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/>
              <a:t>Process </a:t>
            </a:r>
            <a:r>
              <a:rPr lang="en-US" i="1" dirty="0"/>
              <a:t>data value</a:t>
            </a:r>
          </a:p>
          <a:p>
            <a:pPr marL="914400" lvl="1" indent="-514350">
              <a:buFont typeface="+mj-lt"/>
              <a:buAutoNum type="arabicPeriod" startAt="3"/>
            </a:pPr>
            <a:r>
              <a:rPr lang="en-US" dirty="0"/>
              <a:t>Get next </a:t>
            </a:r>
            <a:r>
              <a:rPr lang="en-US" i="1" dirty="0"/>
              <a:t>data value </a:t>
            </a:r>
            <a:r>
              <a:rPr lang="en-US" dirty="0"/>
              <a:t>and save </a:t>
            </a:r>
            <a:r>
              <a:rPr lang="en-US" i="1" dirty="0">
                <a:solidFill>
                  <a:srgbClr val="7030A0"/>
                </a:solidFill>
              </a:rPr>
              <a:t>input status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283517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44</a:t>
            </a:fld>
            <a:endParaRPr lang="en-US"/>
          </a:p>
        </p:txBody>
      </p:sp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12705" y="322628"/>
            <a:ext cx="5495925" cy="57447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155135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Nested Loops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Loops may be nested just like other control structures</a:t>
            </a:r>
          </a:p>
          <a:p>
            <a:r>
              <a:rPr lang="en-US" dirty="0"/>
              <a:t>Nested loops consist of an outer loop with one or more inner loops</a:t>
            </a:r>
          </a:p>
          <a:p>
            <a:r>
              <a:rPr lang="en-US" dirty="0"/>
              <a:t>Each time the outer loop is repeated, the inner loops are reentered, their loop control expressions are reevaluated, and all required iterations are performed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6969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46</a:t>
            </a:fld>
            <a:endParaRPr lang="en-US"/>
          </a:p>
        </p:txBody>
      </p:sp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33600" y="178987"/>
            <a:ext cx="5272087" cy="6096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4383364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47</a:t>
            </a:fld>
            <a:endParaRPr lang="en-US"/>
          </a:p>
        </p:txBody>
      </p:sp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0800" y="1260463"/>
            <a:ext cx="4624387" cy="34368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61121494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48</a:t>
            </a:fld>
            <a:endParaRPr lang="en-US"/>
          </a:p>
        </p:txBody>
      </p:sp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24000" y="271798"/>
            <a:ext cx="6367463" cy="5923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065546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Flag-Controlled Loops for Input Validation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Sometimes a loop repetition condition becomes so complex that placing the full expression in its usual spot is awkward</a:t>
            </a:r>
          </a:p>
          <a:p>
            <a:r>
              <a:rPr lang="en-US" dirty="0"/>
              <a:t>Simplify the condition by using a </a:t>
            </a:r>
            <a:r>
              <a:rPr lang="en-US" b="1" dirty="0"/>
              <a:t>flag</a:t>
            </a:r>
          </a:p>
          <a:p>
            <a:endParaRPr lang="en-US" dirty="0"/>
          </a:p>
          <a:p>
            <a:r>
              <a:rPr lang="en-US" dirty="0">
                <a:solidFill>
                  <a:srgbClr val="7030A0"/>
                </a:solidFill>
              </a:rPr>
              <a:t>flag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a type </a:t>
            </a:r>
            <a:r>
              <a:rPr lang="en-US" dirty="0" err="1"/>
              <a:t>int</a:t>
            </a:r>
            <a:r>
              <a:rPr lang="en-US" dirty="0"/>
              <a:t> variable used to represent whether or not a certain event has occurred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1 (true) and 0 (false)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539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while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0200" y="1600200"/>
            <a:ext cx="6019800" cy="45259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while (loop repetition condition)</a:t>
            </a:r>
          </a:p>
          <a:p>
            <a:pPr marL="0" indent="0">
              <a:buNone/>
            </a:pPr>
            <a:r>
              <a:rPr lang="en-US" dirty="0"/>
              <a:t>	statement;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while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 &lt;  N) {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+= 1;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}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663434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50</a:t>
            </a:fld>
            <a:endParaRPr lang="en-US"/>
          </a:p>
        </p:txBody>
      </p:sp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57400" y="381000"/>
            <a:ext cx="5300662" cy="57713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14194869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Off-by-One Loop Errors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fairly common logic error in programs with loops is a loop that executes on more time or one less time than required.</a:t>
            </a:r>
          </a:p>
          <a:p>
            <a:r>
              <a:rPr lang="en-US" dirty="0"/>
              <a:t>If a sentinel-controlled loop performs an extra repetition, it may erroneously process the sentinel value along with the regular data.</a:t>
            </a:r>
          </a:p>
          <a:p>
            <a:r>
              <a:rPr lang="en-US" dirty="0"/>
              <a:t>loop boundaries</a:t>
            </a:r>
          </a:p>
          <a:p>
            <a:pPr lvl="1"/>
            <a:r>
              <a:rPr lang="en-US" dirty="0"/>
              <a:t>initial and final values of the loop control variable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1970034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Use a loop to repeat steps in a program</a:t>
            </a:r>
          </a:p>
          <a:p>
            <a:r>
              <a:rPr lang="en-US" dirty="0"/>
              <a:t>Frequently </a:t>
            </a:r>
            <a:r>
              <a:rPr lang="en-US" dirty="0" err="1"/>
              <a:t>occuring</a:t>
            </a:r>
            <a:r>
              <a:rPr lang="en-US" dirty="0"/>
              <a:t> loops</a:t>
            </a:r>
          </a:p>
          <a:p>
            <a:pPr lvl="1"/>
            <a:r>
              <a:rPr lang="en-US" dirty="0"/>
              <a:t>counter-controlled loop</a:t>
            </a:r>
          </a:p>
          <a:p>
            <a:pPr lvl="1"/>
            <a:r>
              <a:rPr lang="en-US" dirty="0"/>
              <a:t>sentinel-controlled loop</a:t>
            </a:r>
          </a:p>
          <a:p>
            <a:r>
              <a:rPr lang="en-US" dirty="0"/>
              <a:t>Other useful loops</a:t>
            </a:r>
          </a:p>
          <a:p>
            <a:pPr lvl="1"/>
            <a:r>
              <a:rPr lang="en-US" dirty="0" err="1"/>
              <a:t>endfile</a:t>
            </a:r>
            <a:r>
              <a:rPr lang="en-US" dirty="0"/>
              <a:t>-controlled loop</a:t>
            </a:r>
          </a:p>
          <a:p>
            <a:pPr lvl="1"/>
            <a:r>
              <a:rPr lang="en-US" dirty="0"/>
              <a:t>input validation loop</a:t>
            </a:r>
          </a:p>
          <a:p>
            <a:pPr lvl="1"/>
            <a:r>
              <a:rPr lang="en-US" dirty="0"/>
              <a:t>general conditional loop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27332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F14B7-B190-214C-96EB-5C6AADF55F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Compound assignment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0771024-8EF8-884A-8168-D2A8947E41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4375729-B6D5-1F4A-A57F-A2EF36621C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229B081-EEF6-D444-BD62-5EC1DFA84389}"/>
              </a:ext>
            </a:extLst>
          </p:cNvPr>
          <p:cNvSpPr txBox="1"/>
          <p:nvPr/>
        </p:nvSpPr>
        <p:spPr>
          <a:xfrm>
            <a:off x="4572000" y="1600200"/>
            <a:ext cx="3488777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Can do these too:</a:t>
            </a:r>
          </a:p>
          <a:p>
            <a:pPr algn="ctr"/>
            <a:r>
              <a:rPr lang="en-US" sz="3600" dirty="0"/>
              <a:t>+=  </a:t>
            </a:r>
          </a:p>
          <a:p>
            <a:pPr algn="ctr"/>
            <a:r>
              <a:rPr lang="en-US" sz="3600" dirty="0"/>
              <a:t>-=  </a:t>
            </a:r>
          </a:p>
          <a:p>
            <a:pPr algn="ctr"/>
            <a:r>
              <a:rPr lang="en-US" sz="3600" dirty="0"/>
              <a:t>*=  </a:t>
            </a:r>
          </a:p>
          <a:p>
            <a:pPr algn="ctr"/>
            <a:r>
              <a:rPr lang="en-US" sz="3600" dirty="0"/>
              <a:t>/=  </a:t>
            </a:r>
          </a:p>
          <a:p>
            <a:pPr algn="ctr"/>
            <a:r>
              <a:rPr lang="en-US" sz="3600" dirty="0"/>
              <a:t>%=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44F391F8-8B37-3243-9A38-2AACD2AAC5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60136626"/>
              </p:ext>
            </p:extLst>
          </p:nvPr>
        </p:nvGraphicFramePr>
        <p:xfrm>
          <a:off x="228600" y="1600200"/>
          <a:ext cx="3810000" cy="3352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52720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28279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948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Operator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Definition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1934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+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addition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94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-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subtraction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94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multiplication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19341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/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division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9480">
                <a:tc>
                  <a:txBody>
                    <a:bodyPr/>
                    <a:lstStyle/>
                    <a:p>
                      <a:pPr algn="ctr"/>
                      <a:r>
                        <a:rPr lang="en-US" sz="2400"/>
                        <a:t>%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remainder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6641486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Increment and Decrement Operators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side effect</a:t>
            </a:r>
          </a:p>
          <a:p>
            <a:pPr lvl="1"/>
            <a:r>
              <a:rPr lang="en-US" dirty="0"/>
              <a:t>a change in the value of a variable as a result of carrying out an operation</a:t>
            </a:r>
          </a:p>
          <a:p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969695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517871" y="685800"/>
            <a:ext cx="12690774" cy="48348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9766346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solidFill>
                  <a:srgbClr val="7030A0"/>
                </a:solidFill>
                <a:latin typeface="Cambria" panose="02040503050406030204" pitchFamily="18" charset="0"/>
              </a:rPr>
              <a:t>for</a:t>
            </a:r>
            <a:r>
              <a:rPr lang="en-US" dirty="0"/>
              <a:t> Statement Syntax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09800" y="1524000"/>
            <a:ext cx="4724400" cy="4525963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/>
              <a:t>for   (</a:t>
            </a:r>
            <a:r>
              <a:rPr lang="en-US" i="1" dirty="0"/>
              <a:t>initialization expression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loop repetition condition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	</a:t>
            </a:r>
            <a:r>
              <a:rPr lang="en-US" i="1" dirty="0"/>
              <a:t>update expression</a:t>
            </a:r>
            <a:r>
              <a:rPr lang="en-US" dirty="0"/>
              <a:t>)</a:t>
            </a:r>
          </a:p>
          <a:p>
            <a:pPr marL="0" indent="0">
              <a:buNone/>
            </a:pPr>
            <a:r>
              <a:rPr lang="en-US" dirty="0"/>
              <a:t>      statement;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/* Display N asterisks. */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for  (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= 0;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&lt; N;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   </a:t>
            </a:r>
            <a:r>
              <a:rPr lang="en-US" dirty="0" err="1">
                <a:solidFill>
                  <a:srgbClr val="7030A0"/>
                </a:solidFill>
              </a:rPr>
              <a:t>count_star</a:t>
            </a:r>
            <a:r>
              <a:rPr lang="en-US" dirty="0">
                <a:solidFill>
                  <a:srgbClr val="7030A0"/>
                </a:solidFill>
              </a:rPr>
              <a:t> += 1)</a:t>
            </a:r>
          </a:p>
          <a:p>
            <a:pPr marL="0" indent="0">
              <a:buNone/>
            </a:pPr>
            <a:r>
              <a:rPr lang="en-US" dirty="0">
                <a:solidFill>
                  <a:srgbClr val="7030A0"/>
                </a:solidFill>
              </a:rPr>
              <a:t>     </a:t>
            </a:r>
            <a:r>
              <a:rPr lang="en-US" dirty="0" err="1">
                <a:solidFill>
                  <a:srgbClr val="7030A0"/>
                </a:solidFill>
              </a:rPr>
              <a:t>printf</a:t>
            </a:r>
            <a:r>
              <a:rPr lang="en-US" dirty="0">
                <a:solidFill>
                  <a:srgbClr val="7030A0"/>
                </a:solidFill>
              </a:rPr>
              <a:t>(“*”);</a:t>
            </a:r>
          </a:p>
          <a:p>
            <a:pPr marL="0" indent="0">
              <a:buNone/>
            </a:pPr>
            <a:endParaRPr lang="en-US" dirty="0">
              <a:solidFill>
                <a:srgbClr val="7030A0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89391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4973</TotalTime>
  <Words>2032</Words>
  <Application>Microsoft Macintosh PowerPoint</Application>
  <PresentationFormat>On-screen Show (4:3)</PresentationFormat>
  <Paragraphs>318</Paragraphs>
  <Slides>52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52</vt:i4>
      </vt:variant>
    </vt:vector>
  </HeadingPairs>
  <TitlesOfParts>
    <vt:vector size="56" baseType="lpstr">
      <vt:lpstr>Arial</vt:lpstr>
      <vt:lpstr>Calibri</vt:lpstr>
      <vt:lpstr>Cambria</vt:lpstr>
      <vt:lpstr>Office Theme</vt:lpstr>
      <vt:lpstr>Repetition and Loop Statements Chapter 5</vt:lpstr>
      <vt:lpstr>while Statement Syntax</vt:lpstr>
      <vt:lpstr>Increment and Decrement Operators</vt:lpstr>
      <vt:lpstr>while Statement Syntax</vt:lpstr>
      <vt:lpstr>while Statement Syntax</vt:lpstr>
      <vt:lpstr>Compound assignment</vt:lpstr>
      <vt:lpstr>Increment and Decrement Operators</vt:lpstr>
      <vt:lpstr>PowerPoint Presentation</vt:lpstr>
      <vt:lpstr>The for Statement Syntax</vt:lpstr>
      <vt:lpstr>do-while Statement</vt:lpstr>
      <vt:lpstr>do-while Syntax</vt:lpstr>
      <vt:lpstr>Nested Loops</vt:lpstr>
      <vt:lpstr>Comparison of Loop Kinds</vt:lpstr>
      <vt:lpstr>Comparison of Loop Kinds</vt:lpstr>
      <vt:lpstr>Counting Loops</vt:lpstr>
      <vt:lpstr>Counting Loops</vt:lpstr>
      <vt:lpstr>while Statement Syntax</vt:lpstr>
      <vt:lpstr>PowerPoint Presentation</vt:lpstr>
      <vt:lpstr>PowerPoint Presentation</vt:lpstr>
      <vt:lpstr>Computing a Sum or Product in a Loop</vt:lpstr>
      <vt:lpstr>PowerPoint Presentation</vt:lpstr>
      <vt:lpstr>PowerPoint Presentation</vt:lpstr>
      <vt:lpstr>PowerPoint Presentation</vt:lpstr>
      <vt:lpstr>General Conditional Loop</vt:lpstr>
      <vt:lpstr>PowerPoint Presentation</vt:lpstr>
      <vt:lpstr>Loop Control Components</vt:lpstr>
      <vt:lpstr>The for Statement Syntax</vt:lpstr>
      <vt:lpstr>PowerPoint Presentation</vt:lpstr>
      <vt:lpstr>Increment and Decrement Operators</vt:lpstr>
      <vt:lpstr>Increment and Decrement Operators</vt:lpstr>
      <vt:lpstr>PowerPoint Presentation</vt:lpstr>
      <vt:lpstr>Computing Factorial</vt:lpstr>
      <vt:lpstr>PowerPoint Presentation</vt:lpstr>
      <vt:lpstr>Conditional Loops</vt:lpstr>
      <vt:lpstr>PowerPoint Presentation</vt:lpstr>
      <vt:lpstr>PowerPoint Presentation</vt:lpstr>
      <vt:lpstr>PowerPoint Presentation</vt:lpstr>
      <vt:lpstr>Loop Design</vt:lpstr>
      <vt:lpstr>PowerPoint Presentation</vt:lpstr>
      <vt:lpstr>Sentinel Loop Design</vt:lpstr>
      <vt:lpstr>Sentinel Loop Design</vt:lpstr>
      <vt:lpstr>PowerPoint Presentation</vt:lpstr>
      <vt:lpstr>Endfile-Controlled Loop Design</vt:lpstr>
      <vt:lpstr>PowerPoint Presentation</vt:lpstr>
      <vt:lpstr>Nested Loops</vt:lpstr>
      <vt:lpstr>PowerPoint Presentation</vt:lpstr>
      <vt:lpstr>PowerPoint Presentation</vt:lpstr>
      <vt:lpstr>PowerPoint Presentation</vt:lpstr>
      <vt:lpstr>Flag-Controlled Loops for Input Validation</vt:lpstr>
      <vt:lpstr>PowerPoint Presentation</vt:lpstr>
      <vt:lpstr>Off-by-One Loop Errors</vt:lpstr>
      <vt:lpstr>Wrap Up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60</cp:revision>
  <dcterms:created xsi:type="dcterms:W3CDTF">2015-09-28T20:03:08Z</dcterms:created>
  <dcterms:modified xsi:type="dcterms:W3CDTF">2023-09-17T19:37:55Z</dcterms:modified>
</cp:coreProperties>
</file>