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67" r:id="rId3"/>
    <p:sldId id="270" r:id="rId4"/>
    <p:sldId id="271" r:id="rId5"/>
    <p:sldId id="272" r:id="rId6"/>
    <p:sldId id="273" r:id="rId7"/>
    <p:sldId id="275" r:id="rId8"/>
    <p:sldId id="279" r:id="rId9"/>
    <p:sldId id="274" r:id="rId10"/>
    <p:sldId id="277" r:id="rId11"/>
    <p:sldId id="327" r:id="rId12"/>
    <p:sldId id="328" r:id="rId13"/>
    <p:sldId id="295" r:id="rId14"/>
    <p:sldId id="314" r:id="rId15"/>
    <p:sldId id="287" r:id="rId16"/>
    <p:sldId id="315" r:id="rId17"/>
    <p:sldId id="316" r:id="rId18"/>
    <p:sldId id="329" r:id="rId19"/>
    <p:sldId id="288" r:id="rId20"/>
    <p:sldId id="330" r:id="rId21"/>
    <p:sldId id="334" r:id="rId22"/>
    <p:sldId id="335" r:id="rId23"/>
    <p:sldId id="336" r:id="rId24"/>
    <p:sldId id="337" r:id="rId25"/>
    <p:sldId id="338" r:id="rId26"/>
    <p:sldId id="340" r:id="rId27"/>
    <p:sldId id="342" r:id="rId28"/>
    <p:sldId id="343" r:id="rId29"/>
    <p:sldId id="344" r:id="rId30"/>
    <p:sldId id="345" r:id="rId31"/>
    <p:sldId id="346" r:id="rId32"/>
    <p:sldId id="347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303" r:id="rId42"/>
    <p:sldId id="304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2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sz="4000" dirty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  <a:br>
              <a:rPr lang="en-US" sz="2800" dirty="0"/>
            </a:br>
            <a:r>
              <a:rPr lang="en-US" sz="2800" dirty="0"/>
              <a:t> 		</a:t>
            </a:r>
            <a:r>
              <a:rPr lang="en-US" sz="2800" i="1" dirty="0" err="1"/>
              <a:t>aname</a:t>
            </a:r>
            <a:r>
              <a:rPr lang="en-US" sz="2800" i="1" dirty="0"/>
              <a:t> [subscript]</a:t>
            </a:r>
            <a:endParaRPr lang="en-US" sz="2800" dirty="0"/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solidFill>
                  <a:srgbClr val="7030A0"/>
                </a:solidFill>
              </a:rPr>
              <a:t>x[3]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x[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+ 1]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1" y="3886200"/>
            <a:ext cx="60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6212"/>
            <a:ext cx="800100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5BCD22-1C9B-E74B-8E95-13FEA6FF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What’s at x[5]?</a:t>
            </a:r>
          </a:p>
        </p:txBody>
      </p:sp>
    </p:spTree>
    <p:extLst>
      <p:ext uri="{BB962C8B-B14F-4D97-AF65-F5344CB8AC3E}">
        <p14:creationId xmlns:p14="http://schemas.microsoft.com/office/powerpoint/2010/main" val="81956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may need to process many lists of similar data but the lists may not all be the same length.</a:t>
            </a:r>
          </a:p>
          <a:p>
            <a:r>
              <a:rPr lang="en-US" dirty="0"/>
              <a:t>In order to reuse an array for processing more than one data set, you can declare an array large enough to hold the largest data set anticipated.</a:t>
            </a:r>
          </a:p>
          <a:p>
            <a:r>
              <a:rPr lang="en-US" dirty="0"/>
              <a:t>Then your program should keep track of how many array elements are actually in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arr_name</a:t>
            </a:r>
            <a:r>
              <a:rPr lang="en-US" dirty="0"/>
              <a:t>[dim1val][dim2val]</a:t>
            </a:r>
          </a:p>
          <a:p>
            <a:pPr marL="0" indent="0">
              <a:buNone/>
            </a:pPr>
            <a:r>
              <a:rPr lang="en-US" dirty="0" err="1"/>
              <a:t>tictac</a:t>
            </a:r>
            <a:r>
              <a:rPr lang="en-US" dirty="0"/>
              <a:t>[3][3]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4864"/>
            <a:ext cx="8991600" cy="20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5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as</a:t>
            </a:r>
            <a:br>
              <a:rPr lang="en-US" dirty="0"/>
            </a:br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47244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(“%lf”,  &amp;x[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88661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8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33475"/>
            <a:ext cx="842803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functions that have arrays as arguments.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Such functions can manipulate some, or all, of the elements corresponding to an actual array argument.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 program where a variable is accessible</a:t>
            </a:r>
          </a:p>
          <a:p>
            <a:r>
              <a:rPr lang="en-US" dirty="0"/>
              <a:t>Lifetime of a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how to declare and use arrays for storing collections of values of the same type</a:t>
            </a:r>
          </a:p>
          <a:p>
            <a:r>
              <a:rPr lang="en-US" dirty="0"/>
              <a:t>To understand how to use a subscript to reference the individual values in an array</a:t>
            </a:r>
          </a:p>
          <a:p>
            <a:r>
              <a:rPr lang="en-US" dirty="0"/>
              <a:t>To learn how to process the elements of an array in sequential order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1D970-8459-6849-BCCC-5227B4DD3B17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6906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</p:spTree>
    <p:extLst>
      <p:ext uri="{BB962C8B-B14F-4D97-AF65-F5344CB8AC3E}">
        <p14:creationId xmlns:p14="http://schemas.microsoft.com/office/powerpoint/2010/main" val="93619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</p:spTree>
    <p:extLst>
      <p:ext uri="{BB962C8B-B14F-4D97-AF65-F5344CB8AC3E}">
        <p14:creationId xmlns:p14="http://schemas.microsoft.com/office/powerpoint/2010/main" val="42366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1143-48CE-9F4F-8888-7B6DC0DED773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</p:txBody>
      </p:sp>
    </p:spTree>
    <p:extLst>
      <p:ext uri="{BB962C8B-B14F-4D97-AF65-F5344CB8AC3E}">
        <p14:creationId xmlns:p14="http://schemas.microsoft.com/office/powerpoint/2010/main" val="72525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</p:spTree>
    <p:extLst>
      <p:ext uri="{BB962C8B-B14F-4D97-AF65-F5344CB8AC3E}">
        <p14:creationId xmlns:p14="http://schemas.microsoft.com/office/powerpoint/2010/main" val="14246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</p:spTree>
    <p:extLst>
      <p:ext uri="{BB962C8B-B14F-4D97-AF65-F5344CB8AC3E}">
        <p14:creationId xmlns:p14="http://schemas.microsoft.com/office/powerpoint/2010/main" val="185884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13353-78D2-B445-BB83-41BA722F2901}"/>
              </a:ext>
            </a:extLst>
          </p:cNvPr>
          <p:cNvSpPr/>
          <p:nvPr/>
        </p:nvSpPr>
        <p:spPr>
          <a:xfrm>
            <a:off x="5562600" y="43413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func2</a:t>
            </a:r>
          </a:p>
        </p:txBody>
      </p:sp>
    </p:spTree>
    <p:extLst>
      <p:ext uri="{BB962C8B-B14F-4D97-AF65-F5344CB8AC3E}">
        <p14:creationId xmlns:p14="http://schemas.microsoft.com/office/powerpoint/2010/main" val="171460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13353-78D2-B445-BB83-41BA722F2901}"/>
              </a:ext>
            </a:extLst>
          </p:cNvPr>
          <p:cNvSpPr/>
          <p:nvPr/>
        </p:nvSpPr>
        <p:spPr>
          <a:xfrm>
            <a:off x="5562600" y="43413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B00F1E-6CD2-5F4C-8812-2C0573ABD5B9}"/>
              </a:ext>
            </a:extLst>
          </p:cNvPr>
          <p:cNvCxnSpPr>
            <a:cxnSpLocks/>
          </p:cNvCxnSpPr>
          <p:nvPr/>
        </p:nvCxnSpPr>
        <p:spPr>
          <a:xfrm flipV="1">
            <a:off x="2971800" y="2625777"/>
            <a:ext cx="0" cy="6487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9DFF51-AEC6-A348-BF46-90B19E0B02A6}"/>
              </a:ext>
            </a:extLst>
          </p:cNvPr>
          <p:cNvSpPr txBox="1"/>
          <p:nvPr/>
        </p:nvSpPr>
        <p:spPr>
          <a:xfrm>
            <a:off x="2651164" y="3238277"/>
            <a:ext cx="238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out of scope!</a:t>
            </a:r>
          </a:p>
        </p:txBody>
      </p:sp>
    </p:spTree>
    <p:extLst>
      <p:ext uri="{BB962C8B-B14F-4D97-AF65-F5344CB8AC3E}">
        <p14:creationId xmlns:p14="http://schemas.microsoft.com/office/powerpoint/2010/main" val="33587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understand how to pass individual array elements and entire arrays through function arguments</a:t>
            </a:r>
          </a:p>
          <a:p>
            <a:r>
              <a:rPr lang="en-US" dirty="0"/>
              <a:t>To learn a method for searching an array</a:t>
            </a:r>
          </a:p>
          <a:p>
            <a:r>
              <a:rPr lang="en-US" dirty="0"/>
              <a:t>To learn a method for sorting an array</a:t>
            </a:r>
          </a:p>
          <a:p>
            <a:r>
              <a:rPr lang="en-US" dirty="0"/>
              <a:t>To learn how to use multidimensional arrays for storing tables of data</a:t>
            </a:r>
          </a:p>
          <a:p>
            <a:r>
              <a:rPr lang="en-US" dirty="0"/>
              <a:t>To understand the concept of parallel arrays</a:t>
            </a:r>
          </a:p>
          <a:p>
            <a:r>
              <a:rPr lang="en-US" dirty="0"/>
              <a:t>To learn how to declare and use your own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2954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0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2954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3048000" cy="13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arr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D005B-0D27-C148-9972-1E23CF472140}"/>
              </a:ext>
            </a:extLst>
          </p:cNvPr>
          <p:cNvCxnSpPr>
            <a:cxnSpLocks/>
          </p:cNvCxnSpPr>
          <p:nvPr/>
        </p:nvCxnSpPr>
        <p:spPr>
          <a:xfrm>
            <a:off x="6680915" y="3048000"/>
            <a:ext cx="329485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5C9D-4FD1-544D-827E-6C2CE3A9EC5A}"/>
              </a:ext>
            </a:extLst>
          </p:cNvPr>
          <p:cNvSpPr/>
          <p:nvPr/>
        </p:nvSpPr>
        <p:spPr>
          <a:xfrm>
            <a:off x="7086600" y="3127800"/>
            <a:ext cx="1191730" cy="33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2954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3048000" cy="13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arr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D005B-0D27-C148-9972-1E23CF472140}"/>
              </a:ext>
            </a:extLst>
          </p:cNvPr>
          <p:cNvCxnSpPr>
            <a:cxnSpLocks/>
          </p:cNvCxnSpPr>
          <p:nvPr/>
        </p:nvCxnSpPr>
        <p:spPr>
          <a:xfrm>
            <a:off x="6680915" y="3048000"/>
            <a:ext cx="329485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5C9D-4FD1-544D-827E-6C2CE3A9EC5A}"/>
              </a:ext>
            </a:extLst>
          </p:cNvPr>
          <p:cNvSpPr/>
          <p:nvPr/>
        </p:nvSpPr>
        <p:spPr>
          <a:xfrm>
            <a:off x="7086600" y="3127800"/>
            <a:ext cx="1191730" cy="336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5B3B1-A3C2-CB43-A0D3-CE43C31EFD65}"/>
              </a:ext>
            </a:extLst>
          </p:cNvPr>
          <p:cNvSpPr/>
          <p:nvPr/>
        </p:nvSpPr>
        <p:spPr>
          <a:xfrm>
            <a:off x="5562600" y="3735564"/>
            <a:ext cx="2487925" cy="227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fill_array</a:t>
            </a:r>
            <a:endParaRPr lang="en-US" sz="3200" dirty="0"/>
          </a:p>
          <a:p>
            <a:r>
              <a:rPr lang="en-US" sz="3200" dirty="0"/>
              <a:t>    list:</a:t>
            </a:r>
          </a:p>
          <a:p>
            <a:r>
              <a:rPr lang="en-US" sz="3200" dirty="0"/>
              <a:t>    n: 5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in_value</a:t>
            </a:r>
            <a:r>
              <a:rPr lang="en-US" sz="3200" dirty="0"/>
              <a:t>: 1 </a:t>
            </a:r>
          </a:p>
          <a:p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E646AC-C91D-E547-839A-C429AB5D6330}"/>
              </a:ext>
            </a:extLst>
          </p:cNvPr>
          <p:cNvCxnSpPr>
            <a:cxnSpLocks/>
          </p:cNvCxnSpPr>
          <p:nvPr/>
        </p:nvCxnSpPr>
        <p:spPr>
          <a:xfrm flipV="1">
            <a:off x="6680915" y="3391872"/>
            <a:ext cx="329485" cy="10195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8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066800"/>
            <a:ext cx="861853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" y="457200"/>
            <a:ext cx="910030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0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qualifier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allows the compiler to mark as an error any attempt to change an array element within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"/>
            <a:ext cx="90852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1143000"/>
            <a:ext cx="167640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 C, it is not legal for a function’s return type to be an array.</a:t>
            </a:r>
          </a:p>
          <a:p>
            <a:r>
              <a:rPr lang="en-US" dirty="0"/>
              <a:t>You need to use an output parameter to send your array back to the calling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23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1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19150"/>
            <a:ext cx="8647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3450"/>
            <a:ext cx="69897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composite of related data items stored under the same name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 collection of data items of the same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Array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the target has not been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initial array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while the target is not found and there are more array elements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/>
              <a:t>if the current element matches the target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/>
              <a:t>Set a flag to indicate that the target has been found</a:t>
            </a:r>
          </a:p>
          <a:p>
            <a:pPr marL="800100" lvl="2" indent="0">
              <a:buNone/>
            </a:pPr>
            <a:r>
              <a:rPr lang="en-US" dirty="0"/>
              <a:t>else</a:t>
            </a:r>
          </a:p>
          <a:p>
            <a:pPr marL="1257300" lvl="2" indent="-457200">
              <a:buFont typeface="+mj-lt"/>
              <a:buAutoNum type="arabicPeriod" startAt="6"/>
            </a:pPr>
            <a:r>
              <a:rPr lang="en-US" dirty="0"/>
              <a:t>Advance to the next array element.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if the target was found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/>
              <a:t>Return the target index as the search result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en-US" dirty="0"/>
              <a:t>Return -1 as the search result.</a:t>
            </a:r>
          </a:p>
          <a:p>
            <a:pPr marL="1314450" lvl="2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n-2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Find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, the index of the smallest element in the unsorted subarray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list[fill]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list[n-1]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 is not the position of the smallest element (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 startAt="4"/>
            </a:pPr>
            <a:r>
              <a:rPr lang="en-US" dirty="0"/>
              <a:t>Exchange the smallest element with the one at position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9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2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grouping of related data items in memory.</a:t>
            </a:r>
          </a:p>
          <a:p>
            <a:endParaRPr lang="en-US" dirty="0"/>
          </a:p>
          <a:p>
            <a:r>
              <a:rPr lang="en-US" dirty="0"/>
              <a:t>An array is a data structure used to store a collection of data items of the same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Referencing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</a:t>
            </a:r>
          </a:p>
          <a:p>
            <a:pPr lvl="1"/>
            <a:r>
              <a:rPr lang="en-US" dirty="0"/>
              <a:t>a data item that is part of an array</a:t>
            </a:r>
          </a:p>
          <a:p>
            <a:r>
              <a:rPr lang="en-US" dirty="0"/>
              <a:t>subscripted variable</a:t>
            </a:r>
          </a:p>
          <a:p>
            <a:pPr lvl="1"/>
            <a:r>
              <a:rPr lang="en-US" dirty="0"/>
              <a:t>a variable followed by a subscript in brackets, designating an array element</a:t>
            </a:r>
          </a:p>
          <a:p>
            <a:r>
              <a:rPr lang="en-US" dirty="0"/>
              <a:t>array subscript</a:t>
            </a:r>
          </a:p>
          <a:p>
            <a:pPr lvl="1"/>
            <a:r>
              <a:rPr lang="en-US" dirty="0"/>
              <a:t>a value or expression enclosed in brackets after the array name, specifying which array element to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3600" y="1143000"/>
            <a:ext cx="1531021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prime_lt_100[] = {2, 3, 5, 7, 11, 13, 17, 19,</a:t>
            </a:r>
          </a:p>
          <a:p>
            <a:pPr marL="0" indent="0">
              <a:buNone/>
            </a:pPr>
            <a:r>
              <a:rPr lang="en-US" dirty="0"/>
              <a:t>		23, 29, 31, 37, 41, 43, 47, 53, 59, 61, 		67, 71, 73, 79, 83, 89, 97}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vowels[] = {‘a’, ‘e’, ‘</a:t>
            </a:r>
            <a:r>
              <a:rPr lang="en-US" dirty="0" err="1"/>
              <a:t>i</a:t>
            </a:r>
            <a:r>
              <a:rPr lang="en-US" dirty="0"/>
              <a:t>’, ‘o’, ‘u’, ‘y’}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Loops for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1828800"/>
            <a:ext cx="5029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7030A0"/>
                </a:solidFill>
              </a:rPr>
              <a:t>for (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0;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&lt; SIZE; ++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square[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] =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*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1274"/>
            <a:ext cx="520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42963"/>
            <a:ext cx="7570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9272</TotalTime>
  <Words>2332</Words>
  <Application>Microsoft Macintosh PowerPoint</Application>
  <PresentationFormat>On-screen Show (4:3)</PresentationFormat>
  <Paragraphs>371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</vt:lpstr>
      <vt:lpstr>Menlo</vt:lpstr>
      <vt:lpstr>Office Theme</vt:lpstr>
      <vt:lpstr>Arrays Chapter 7</vt:lpstr>
      <vt:lpstr>Chapter Objectives</vt:lpstr>
      <vt:lpstr>Chapter Objectives</vt:lpstr>
      <vt:lpstr>Basic Terminology</vt:lpstr>
      <vt:lpstr>Declaring and Referencing Arrays</vt:lpstr>
      <vt:lpstr>PowerPoint Presentation</vt:lpstr>
      <vt:lpstr>Array Initialization</vt:lpstr>
      <vt:lpstr>Using for Loops for Sequential Access</vt:lpstr>
      <vt:lpstr>PowerPoint Presentation</vt:lpstr>
      <vt:lpstr>Array Subscripts</vt:lpstr>
      <vt:lpstr>PowerPoint Presentation</vt:lpstr>
      <vt:lpstr>What’s at x[5]?</vt:lpstr>
      <vt:lpstr>Partially Filled Arrays</vt:lpstr>
      <vt:lpstr>Multidimensional Arrays</vt:lpstr>
      <vt:lpstr>Using Array Elements as Function Arguments</vt:lpstr>
      <vt:lpstr>PowerPoint Presentation</vt:lpstr>
      <vt:lpstr>PowerPoint Presentation</vt:lpstr>
      <vt:lpstr>Array Arguments</vt:lpstr>
      <vt:lpstr>Variable scope</vt:lpstr>
      <vt:lpstr>PowerPoint Presentation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PowerPoint Presentation</vt:lpstr>
      <vt:lpstr>PowerPoint Presentation</vt:lpstr>
      <vt:lpstr>Arrays as Input Arguments</vt:lpstr>
      <vt:lpstr>PowerPoint Presentation</vt:lpstr>
      <vt:lpstr>Returning an Array Result</vt:lpstr>
      <vt:lpstr>PowerPoint Presentation</vt:lpstr>
      <vt:lpstr>PowerPoint Presentation</vt:lpstr>
      <vt:lpstr>Array Search</vt:lpstr>
      <vt:lpstr>Selection Sort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64</cp:revision>
  <dcterms:created xsi:type="dcterms:W3CDTF">2015-09-28T20:03:08Z</dcterms:created>
  <dcterms:modified xsi:type="dcterms:W3CDTF">2023-09-27T13:18:52Z</dcterms:modified>
</cp:coreProperties>
</file>