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67" r:id="rId3"/>
    <p:sldId id="270" r:id="rId4"/>
    <p:sldId id="271" r:id="rId5"/>
    <p:sldId id="272" r:id="rId6"/>
    <p:sldId id="273" r:id="rId7"/>
    <p:sldId id="274" r:id="rId8"/>
    <p:sldId id="275" r:id="rId9"/>
    <p:sldId id="277" r:id="rId10"/>
    <p:sldId id="327" r:id="rId11"/>
    <p:sldId id="279" r:id="rId12"/>
    <p:sldId id="328" r:id="rId13"/>
    <p:sldId id="295" r:id="rId14"/>
    <p:sldId id="314" r:id="rId15"/>
    <p:sldId id="287" r:id="rId16"/>
    <p:sldId id="315" r:id="rId17"/>
    <p:sldId id="316" r:id="rId18"/>
    <p:sldId id="288" r:id="rId19"/>
    <p:sldId id="286" r:id="rId20"/>
    <p:sldId id="289" r:id="rId21"/>
    <p:sldId id="290" r:id="rId22"/>
    <p:sldId id="291" r:id="rId23"/>
    <p:sldId id="292" r:id="rId24"/>
    <p:sldId id="293" r:id="rId25"/>
    <p:sldId id="294" r:id="rId26"/>
    <p:sldId id="301" r:id="rId27"/>
    <p:sldId id="303" r:id="rId28"/>
    <p:sldId id="304" r:id="rId29"/>
    <p:sldId id="26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122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9/20/23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9/20/23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9/20/23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9/20/23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9/20/23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9/20/23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Array Pointers</a:t>
            </a:r>
            <a:br>
              <a:rPr lang="en-US" dirty="0"/>
            </a:br>
            <a:r>
              <a:rPr lang="en-US" sz="4000" dirty="0"/>
              <a:t>Chapter 7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3950-FA51-0141-B2F3-29CEF8A2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241C-7392-9B4A-91F8-079FFDA9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DE432-6943-3945-8A39-71B3FB81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E0CBB6-B0F7-354B-B502-3DD78878B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66750"/>
            <a:ext cx="9144000" cy="552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2048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Loops for Sequential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4525" y="1828800"/>
            <a:ext cx="5029200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>
                <a:solidFill>
                  <a:srgbClr val="7030A0"/>
                </a:solidFill>
              </a:rPr>
              <a:t>for (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= 0;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&lt; SIZE; ++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		square[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] =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* 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51274"/>
            <a:ext cx="52006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4051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3950-FA51-0141-B2F3-29CEF8A2B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D241C-7392-9B4A-91F8-079FFDA9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4DE432-6943-3945-8A39-71B3FB81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8E0CBB6-B0F7-354B-B502-3DD78878B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46212"/>
            <a:ext cx="8001000" cy="48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5BCD22-1C9B-E74B-8E95-13FEA6FF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What’s at x[5]?</a:t>
            </a:r>
          </a:p>
        </p:txBody>
      </p:sp>
    </p:spTree>
    <p:extLst>
      <p:ext uri="{BB962C8B-B14F-4D97-AF65-F5344CB8AC3E}">
        <p14:creationId xmlns:p14="http://schemas.microsoft.com/office/powerpoint/2010/main" val="81956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Filled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program may need to process many lists of similar data but the lists may not all be the same length.</a:t>
            </a:r>
          </a:p>
          <a:p>
            <a:r>
              <a:rPr lang="en-US" dirty="0"/>
              <a:t>In order to reuse an array for processing more than one data set, you can declare an array large enough to hold the largest data set anticipated.</a:t>
            </a:r>
          </a:p>
          <a:p>
            <a:r>
              <a:rPr lang="en-US" dirty="0"/>
              <a:t>Then your program should keep track of how many array elements are actually in use.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00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/>
          <a:lstStyle/>
          <a:p>
            <a:r>
              <a:rPr lang="en-US" dirty="0"/>
              <a:t>multidimensional array</a:t>
            </a:r>
          </a:p>
          <a:p>
            <a:pPr marL="0" indent="0">
              <a:buNone/>
            </a:pPr>
            <a:r>
              <a:rPr lang="en-US" dirty="0"/>
              <a:t>type </a:t>
            </a:r>
            <a:r>
              <a:rPr lang="en-US" dirty="0" err="1"/>
              <a:t>arr_name</a:t>
            </a:r>
            <a:r>
              <a:rPr lang="en-US" dirty="0"/>
              <a:t>[dim1val][dim2val]</a:t>
            </a:r>
          </a:p>
          <a:p>
            <a:pPr marL="0" indent="0">
              <a:buNone/>
            </a:pPr>
            <a:r>
              <a:rPr lang="en-US" dirty="0" err="1"/>
              <a:t>tictac</a:t>
            </a:r>
            <a:r>
              <a:rPr lang="en-US" dirty="0"/>
              <a:t>[3][3]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674864"/>
            <a:ext cx="8991600" cy="2078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5158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Array Elements as</a:t>
            </a:r>
            <a:br>
              <a:rPr lang="en-US" dirty="0"/>
            </a:br>
            <a:r>
              <a:rPr lang="en-US" dirty="0"/>
              <a:t>Function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2057400"/>
            <a:ext cx="4724400" cy="251460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(“%lf”,  &amp;x[</a:t>
            </a:r>
            <a:r>
              <a:rPr lang="en-US" dirty="0" err="1">
                <a:solidFill>
                  <a:srgbClr val="7030A0"/>
                </a:solidFill>
              </a:rPr>
              <a:t>i</a:t>
            </a:r>
            <a:r>
              <a:rPr lang="en-US" dirty="0">
                <a:solidFill>
                  <a:srgbClr val="7030A0"/>
                </a:solidFill>
              </a:rPr>
              <a:t>]);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8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113" y="1081088"/>
            <a:ext cx="8866187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584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1133475"/>
            <a:ext cx="8428037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427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write functions that have arrays as arguments.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Such functions can manipulate some, or all, of the elements corresponding to an actual array argument.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45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" y="1066800"/>
            <a:ext cx="8618537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108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learn how to declare and use arrays for storing collections of values of the same type</a:t>
            </a:r>
          </a:p>
          <a:p>
            <a:r>
              <a:rPr lang="en-US" dirty="0"/>
              <a:t>To understand how to use a subscript to reference the individual values in an array</a:t>
            </a:r>
          </a:p>
          <a:p>
            <a:r>
              <a:rPr lang="en-US" dirty="0"/>
              <a:t>To learn how to process the elements of an array in sequential order using loops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8" y="457200"/>
            <a:ext cx="9100303" cy="524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7304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as Input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ANSI C provides a qualifier that we can include in the declaration of the array formal parameter in order to notify the C compiler that the array is only an input to the function and the function does not intend to modify the array.</a:t>
            </a:r>
          </a:p>
          <a:p>
            <a:r>
              <a:rPr lang="en-US" dirty="0"/>
              <a:t>The qualifier </a:t>
            </a:r>
            <a:r>
              <a:rPr lang="en-US" dirty="0" err="1">
                <a:solidFill>
                  <a:srgbClr val="7030A0"/>
                </a:solidFill>
              </a:rPr>
              <a:t>const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allows the compiler to mark as an error any attempt to change an array element within the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41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700"/>
            <a:ext cx="9085263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H="1">
            <a:off x="1828800" y="1143000"/>
            <a:ext cx="1676400" cy="10668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36826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an Array Result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/>
          <a:lstStyle/>
          <a:p>
            <a:r>
              <a:rPr lang="en-US" dirty="0"/>
              <a:t>In C, it is not legal for a function’s return type to be an array.</a:t>
            </a:r>
          </a:p>
          <a:p>
            <a:r>
              <a:rPr lang="en-US" dirty="0"/>
              <a:t>You need to use an output parameter to send your array back to the calling module.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038600"/>
            <a:ext cx="8323263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321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819150"/>
            <a:ext cx="8647113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204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933450"/>
            <a:ext cx="6989763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459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dirty="0"/>
              <a:t>Array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Assume the target has not been found.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the initial array element.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while the target is not found and there are more array elements</a:t>
            </a:r>
          </a:p>
          <a:p>
            <a:pPr marL="914400" lvl="1" indent="-514350">
              <a:buFont typeface="+mj-lt"/>
              <a:buAutoNum type="arabicPeriod" startAt="4"/>
            </a:pPr>
            <a:r>
              <a:rPr lang="en-US" dirty="0"/>
              <a:t>if the current element matches the target</a:t>
            </a:r>
          </a:p>
          <a:p>
            <a:pPr marL="1314450" lvl="2" indent="-514350">
              <a:buFont typeface="+mj-lt"/>
              <a:buAutoNum type="arabicPeriod" startAt="5"/>
            </a:pPr>
            <a:r>
              <a:rPr lang="en-US" dirty="0"/>
              <a:t>Set a flag to indicate that the target has been found</a:t>
            </a:r>
          </a:p>
          <a:p>
            <a:pPr marL="800100" lvl="2" indent="0">
              <a:buNone/>
            </a:pPr>
            <a:r>
              <a:rPr lang="en-US" dirty="0"/>
              <a:t>else</a:t>
            </a:r>
          </a:p>
          <a:p>
            <a:pPr marL="1257300" lvl="2" indent="-457200">
              <a:buFont typeface="+mj-lt"/>
              <a:buAutoNum type="arabicPeriod" startAt="6"/>
            </a:pPr>
            <a:r>
              <a:rPr lang="en-US" dirty="0"/>
              <a:t>Advance to the next array element.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dirty="0"/>
              <a:t>if the target was found</a:t>
            </a:r>
          </a:p>
          <a:p>
            <a:pPr marL="914400" lvl="1" indent="-514350">
              <a:buFont typeface="+mj-lt"/>
              <a:buAutoNum type="arabicPeriod" startAt="8"/>
            </a:pPr>
            <a:r>
              <a:rPr lang="en-US" dirty="0"/>
              <a:t>Return the target index as the search result</a:t>
            </a:r>
          </a:p>
          <a:p>
            <a:pPr marL="400050" lvl="1" indent="0">
              <a:buNone/>
            </a:pPr>
            <a:r>
              <a:rPr lang="en-US" dirty="0"/>
              <a:t>else</a:t>
            </a:r>
          </a:p>
          <a:p>
            <a:pPr marL="914400" lvl="1" indent="-514350">
              <a:buFont typeface="+mj-lt"/>
              <a:buAutoNum type="arabicPeriod" startAt="9"/>
            </a:pPr>
            <a:r>
              <a:rPr lang="en-US" dirty="0"/>
              <a:t>Return -1 as the search result.</a:t>
            </a:r>
          </a:p>
          <a:p>
            <a:pPr marL="1314450" lvl="2" indent="-514350">
              <a:buFont typeface="+mj-lt"/>
              <a:buAutoNum type="arabicPeriod" startAt="5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48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for each value of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fill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from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n-2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/>
              <a:t>Find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index_of_min</a:t>
            </a:r>
            <a:r>
              <a:rPr lang="en-US" dirty="0"/>
              <a:t>, the index of the smallest element in the unsorted subarray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list[fill]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through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list[n-1]</a:t>
            </a:r>
          </a:p>
          <a:p>
            <a:pPr marL="914400" lvl="1" indent="-514350">
              <a:buFont typeface="+mj-lt"/>
              <a:buAutoNum type="arabicPeriod" startAt="2"/>
            </a:pPr>
            <a:r>
              <a:rPr lang="en-US" dirty="0"/>
              <a:t>if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fill</a:t>
            </a:r>
            <a:r>
              <a:rPr lang="en-US" dirty="0"/>
              <a:t> is not the position of the smallest element (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index_of_min</a:t>
            </a:r>
            <a:r>
              <a:rPr lang="en-US" dirty="0"/>
              <a:t>)</a:t>
            </a:r>
          </a:p>
          <a:p>
            <a:pPr marL="1314450" lvl="2" indent="-514350">
              <a:buFont typeface="+mj-lt"/>
              <a:buAutoNum type="arabicPeriod" startAt="4"/>
            </a:pPr>
            <a:r>
              <a:rPr lang="en-US" dirty="0"/>
              <a:t>Exchange the smallest element with the one at position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fill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985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7289690" cy="466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7231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data structure is a grouping of related data items in memory.</a:t>
            </a:r>
          </a:p>
          <a:p>
            <a:endParaRPr lang="en-US" dirty="0"/>
          </a:p>
          <a:p>
            <a:r>
              <a:rPr lang="en-US" dirty="0"/>
              <a:t>An array is a data structure used to store a collection of data items of the same type.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understand how to pass individual array elements and entire arrays through function arguments</a:t>
            </a:r>
          </a:p>
          <a:p>
            <a:r>
              <a:rPr lang="en-US" dirty="0"/>
              <a:t>To learn a method for searching an array</a:t>
            </a:r>
          </a:p>
          <a:p>
            <a:r>
              <a:rPr lang="en-US" dirty="0"/>
              <a:t>To learn a method for sorting an array</a:t>
            </a:r>
          </a:p>
          <a:p>
            <a:r>
              <a:rPr lang="en-US" dirty="0"/>
              <a:t>To learn how to use multidimensional arrays for storing tables of data</a:t>
            </a:r>
          </a:p>
          <a:p>
            <a:r>
              <a:rPr lang="en-US" dirty="0"/>
              <a:t>To understand the concept of parallel arrays</a:t>
            </a:r>
          </a:p>
          <a:p>
            <a:r>
              <a:rPr lang="en-US" dirty="0"/>
              <a:t>To learn how to declare and use your own data types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85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  <a:p>
            <a:pPr lvl="1"/>
            <a:r>
              <a:rPr lang="en-US" dirty="0"/>
              <a:t>a composite of related data items stored under the same name</a:t>
            </a:r>
          </a:p>
          <a:p>
            <a:pPr lvl="1"/>
            <a:endParaRPr lang="en-US" dirty="0"/>
          </a:p>
          <a:p>
            <a:r>
              <a:rPr lang="en-US" dirty="0"/>
              <a:t>array</a:t>
            </a:r>
          </a:p>
          <a:p>
            <a:pPr lvl="1"/>
            <a:r>
              <a:rPr lang="en-US" dirty="0"/>
              <a:t>a collection of data items of the same type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and Referencing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 element</a:t>
            </a:r>
          </a:p>
          <a:p>
            <a:pPr lvl="1"/>
            <a:r>
              <a:rPr lang="en-US" dirty="0"/>
              <a:t>a data item that is part of an array</a:t>
            </a:r>
          </a:p>
          <a:p>
            <a:r>
              <a:rPr lang="en-US" dirty="0"/>
              <a:t>subscripted variable</a:t>
            </a:r>
          </a:p>
          <a:p>
            <a:pPr lvl="1"/>
            <a:r>
              <a:rPr lang="en-US" dirty="0"/>
              <a:t>a variable followed by a subscript in brackets, designating an array element</a:t>
            </a:r>
          </a:p>
          <a:p>
            <a:r>
              <a:rPr lang="en-US" dirty="0"/>
              <a:t>array subscript</a:t>
            </a:r>
          </a:p>
          <a:p>
            <a:pPr lvl="1"/>
            <a:r>
              <a:rPr lang="en-US" dirty="0"/>
              <a:t>a value or expression enclosed in brackets after the array name, specifying which array element to access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552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43600" y="1143000"/>
            <a:ext cx="15310217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2555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842963"/>
            <a:ext cx="7570787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7433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prime_lt_100[] = {2, 3, 5, 7, 11, 13, 17, 19,</a:t>
            </a:r>
          </a:p>
          <a:p>
            <a:pPr marL="0" indent="0">
              <a:buNone/>
            </a:pPr>
            <a:r>
              <a:rPr lang="en-US" dirty="0"/>
              <a:t>		23, 29, 31, 37, 41, 43, 47, 53, 59, 61, 		67, 71, 73, 79, 83, 89, 97}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vowels[] = {‘a’, ‘e’, ‘</a:t>
            </a:r>
            <a:r>
              <a:rPr lang="en-US" dirty="0" err="1"/>
              <a:t>i</a:t>
            </a:r>
            <a:r>
              <a:rPr lang="en-US" dirty="0"/>
              <a:t>’, ‘o’, ‘u’, ‘y’}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2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Subscripts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276600"/>
          </a:xfrm>
        </p:spPr>
        <p:txBody>
          <a:bodyPr>
            <a:normAutofit/>
          </a:bodyPr>
          <a:lstStyle/>
          <a:p>
            <a:r>
              <a:rPr lang="en-US" sz="2800" dirty="0"/>
              <a:t>Syntax:</a:t>
            </a:r>
            <a:br>
              <a:rPr lang="en-US" sz="2800" dirty="0"/>
            </a:br>
            <a:r>
              <a:rPr lang="en-US" sz="2800" dirty="0"/>
              <a:t> 		</a:t>
            </a:r>
            <a:r>
              <a:rPr lang="en-US" sz="2800" i="1" dirty="0" err="1"/>
              <a:t>aname</a:t>
            </a:r>
            <a:r>
              <a:rPr lang="en-US" sz="2800" i="1" dirty="0"/>
              <a:t> [subscript]</a:t>
            </a:r>
            <a:endParaRPr lang="en-US" sz="2800" dirty="0"/>
          </a:p>
          <a:p>
            <a:r>
              <a:rPr lang="en-US" sz="2800" dirty="0"/>
              <a:t>Examples:</a:t>
            </a:r>
            <a:br>
              <a:rPr lang="en-US" sz="2800" dirty="0"/>
            </a:br>
            <a:r>
              <a:rPr lang="en-US" sz="2800" dirty="0"/>
              <a:t>		</a:t>
            </a:r>
            <a:r>
              <a:rPr lang="en-US" sz="2800" dirty="0">
                <a:solidFill>
                  <a:srgbClr val="7030A0"/>
                </a:solidFill>
              </a:rPr>
              <a:t>x[3]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		x[</a:t>
            </a:r>
            <a:r>
              <a:rPr lang="en-US" sz="2800" dirty="0" err="1">
                <a:solidFill>
                  <a:srgbClr val="7030A0"/>
                </a:solidFill>
              </a:rPr>
              <a:t>i</a:t>
            </a:r>
            <a:r>
              <a:rPr lang="en-US" sz="2800" dirty="0">
                <a:solidFill>
                  <a:srgbClr val="7030A0"/>
                </a:solidFill>
              </a:rPr>
              <a:t> + 1]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711" y="3886200"/>
            <a:ext cx="606210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717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5613</TotalTime>
  <Words>1249</Words>
  <Application>Microsoft Macintosh PowerPoint</Application>
  <PresentationFormat>On-screen Show (4:3)</PresentationFormat>
  <Paragraphs>140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</vt:lpstr>
      <vt:lpstr>Office Theme</vt:lpstr>
      <vt:lpstr>Array Pointers Chapter 7</vt:lpstr>
      <vt:lpstr>Chapter Objectives</vt:lpstr>
      <vt:lpstr>Chapter Objectives</vt:lpstr>
      <vt:lpstr>Basic Terminology</vt:lpstr>
      <vt:lpstr>Declaring and Referencing Arrays</vt:lpstr>
      <vt:lpstr>PowerPoint Presentation</vt:lpstr>
      <vt:lpstr>PowerPoint Presentation</vt:lpstr>
      <vt:lpstr>Array Initialization</vt:lpstr>
      <vt:lpstr>Array Subscripts</vt:lpstr>
      <vt:lpstr>PowerPoint Presentation</vt:lpstr>
      <vt:lpstr>Using for Loops for Sequential Access</vt:lpstr>
      <vt:lpstr>What’s at x[5]?</vt:lpstr>
      <vt:lpstr>Partially Filled Arrays</vt:lpstr>
      <vt:lpstr>Multidimensional Arrays</vt:lpstr>
      <vt:lpstr>Using Array Elements as Function Arguments</vt:lpstr>
      <vt:lpstr>PowerPoint Presentation</vt:lpstr>
      <vt:lpstr>PowerPoint Presentation</vt:lpstr>
      <vt:lpstr>Array Arguments</vt:lpstr>
      <vt:lpstr>PowerPoint Presentation</vt:lpstr>
      <vt:lpstr>PowerPoint Presentation</vt:lpstr>
      <vt:lpstr>Arrays as Input Arguments</vt:lpstr>
      <vt:lpstr>PowerPoint Presentation</vt:lpstr>
      <vt:lpstr>Returning an Array Result</vt:lpstr>
      <vt:lpstr>PowerPoint Presentation</vt:lpstr>
      <vt:lpstr>PowerPoint Presentation</vt:lpstr>
      <vt:lpstr>Array Search</vt:lpstr>
      <vt:lpstr>Selection Sort</vt:lpstr>
      <vt:lpstr>PowerPoint Presentation</vt:lpstr>
      <vt:lpstr>Wrap Up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59</cp:revision>
  <dcterms:created xsi:type="dcterms:W3CDTF">2015-09-28T20:03:08Z</dcterms:created>
  <dcterms:modified xsi:type="dcterms:W3CDTF">2023-09-20T13:16:08Z</dcterms:modified>
</cp:coreProperties>
</file>