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78"/>
  </p:notesMasterIdLst>
  <p:sldIdLst>
    <p:sldId id="256" r:id="rId2"/>
    <p:sldId id="267" r:id="rId3"/>
    <p:sldId id="300" r:id="rId4"/>
    <p:sldId id="301" r:id="rId5"/>
    <p:sldId id="302" r:id="rId6"/>
    <p:sldId id="304" r:id="rId7"/>
    <p:sldId id="306" r:id="rId8"/>
    <p:sldId id="307" r:id="rId9"/>
    <p:sldId id="308" r:id="rId10"/>
    <p:sldId id="309" r:id="rId11"/>
    <p:sldId id="315" r:id="rId12"/>
    <p:sldId id="310" r:id="rId13"/>
    <p:sldId id="311" r:id="rId14"/>
    <p:sldId id="312" r:id="rId15"/>
    <p:sldId id="313" r:id="rId16"/>
    <p:sldId id="314" r:id="rId17"/>
    <p:sldId id="316" r:id="rId18"/>
    <p:sldId id="371" r:id="rId19"/>
    <p:sldId id="372" r:id="rId20"/>
    <p:sldId id="274" r:id="rId21"/>
    <p:sldId id="270" r:id="rId22"/>
    <p:sldId id="318" r:id="rId23"/>
    <p:sldId id="320" r:id="rId24"/>
    <p:sldId id="32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0" r:id="rId34"/>
    <p:sldId id="319" r:id="rId35"/>
    <p:sldId id="280" r:id="rId36"/>
    <p:sldId id="281" r:id="rId37"/>
    <p:sldId id="283" r:id="rId38"/>
    <p:sldId id="282" r:id="rId39"/>
    <p:sldId id="284" r:id="rId40"/>
    <p:sldId id="285" r:id="rId41"/>
    <p:sldId id="286" r:id="rId42"/>
    <p:sldId id="287" r:id="rId43"/>
    <p:sldId id="288" r:id="rId44"/>
    <p:sldId id="349" r:id="rId45"/>
    <p:sldId id="350" r:id="rId46"/>
    <p:sldId id="348" r:id="rId47"/>
    <p:sldId id="335" r:id="rId48"/>
    <p:sldId id="337" r:id="rId49"/>
    <p:sldId id="338" r:id="rId50"/>
    <p:sldId id="351" r:id="rId51"/>
    <p:sldId id="340" r:id="rId52"/>
    <p:sldId id="341" r:id="rId53"/>
    <p:sldId id="342" r:id="rId54"/>
    <p:sldId id="343" r:id="rId55"/>
    <p:sldId id="344" r:id="rId56"/>
    <p:sldId id="345" r:id="rId57"/>
    <p:sldId id="346" r:id="rId58"/>
    <p:sldId id="347" r:id="rId59"/>
    <p:sldId id="352" r:id="rId60"/>
    <p:sldId id="353" r:id="rId61"/>
    <p:sldId id="358" r:id="rId62"/>
    <p:sldId id="354" r:id="rId63"/>
    <p:sldId id="359" r:id="rId64"/>
    <p:sldId id="355" r:id="rId65"/>
    <p:sldId id="356" r:id="rId66"/>
    <p:sldId id="357" r:id="rId67"/>
    <p:sldId id="360" r:id="rId68"/>
    <p:sldId id="361" r:id="rId69"/>
    <p:sldId id="362" r:id="rId70"/>
    <p:sldId id="363" r:id="rId71"/>
    <p:sldId id="364" r:id="rId72"/>
    <p:sldId id="365" r:id="rId73"/>
    <p:sldId id="366" r:id="rId74"/>
    <p:sldId id="367" r:id="rId75"/>
    <p:sldId id="299" r:id="rId76"/>
    <p:sldId id="368" r:id="rId7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92FC"/>
    <a:srgbClr val="3687E9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7461"/>
    <p:restoredTop sz="91429"/>
  </p:normalViewPr>
  <p:slideViewPr>
    <p:cSldViewPr>
      <p:cViewPr varScale="1">
        <p:scale>
          <a:sx n="117" d="100"/>
          <a:sy n="117" d="100"/>
        </p:scale>
        <p:origin x="2544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notesMaster" Target="notesMasters/notesMaster1.xml"/><Relationship Id="rId8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11/7/23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11/7/23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11/7/23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11/7/23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11/7/23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11/7/23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if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4572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Dynamic</a:t>
            </a:r>
            <a:br>
              <a:rPr lang="en-US" dirty="0"/>
            </a:br>
            <a:r>
              <a:rPr lang="en-US" dirty="0"/>
              <a:t>Data Structures</a:t>
            </a:r>
            <a:br>
              <a:rPr lang="en-US" dirty="0"/>
            </a:br>
            <a:r>
              <a:rPr lang="en-US" sz="4000" dirty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b="1" dirty="0"/>
              <a:t>    return(0);</a:t>
            </a:r>
          </a:p>
          <a:p>
            <a:r>
              <a:rPr lang="en-US" sz="2800" b="1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0177B5FB-411C-3C45-A036-8871274AA7EB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837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1CDD6DD3-F2B4-8042-81BD-2D2749D3D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20828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437E320-5702-1548-8D11-901B4FE030E5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9967254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F652D5DC-1D32-7945-AC65-174881B6B40F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42441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??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017812C-F3A0-8044-834E-CBD3F3D015DB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95821302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A60E70EA-5EFE-3342-B7A8-8ADE4866F547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345860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C869D47-D22F-8D4C-9150-EDDE8C4DF54E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  <a:endParaRPr lang="en-US" sz="2800" b="1" dirty="0"/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380347C-98D5-354E-A786-DAB902289607}"/>
              </a:ext>
            </a:extLst>
          </p:cNvPr>
          <p:cNvSpPr/>
          <p:nvPr/>
        </p:nvSpPr>
        <p:spPr>
          <a:xfrm>
            <a:off x="6898198" y="4724400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55484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56737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11508328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*</a:t>
            </a:r>
            <a:r>
              <a:rPr lang="en-US" sz="2800" dirty="0" err="1"/>
              <a:t>nump</a:t>
            </a:r>
            <a:r>
              <a:rPr lang="en-US" sz="2800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81615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0904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4517199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++;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153B11-2B8A-B74E-BB70-A97987EBABF9}"/>
              </a:ext>
            </a:extLst>
          </p:cNvPr>
          <p:cNvSpPr/>
          <p:nvPr/>
        </p:nvSpPr>
        <p:spPr>
          <a:xfrm>
            <a:off x="5562600" y="2360118"/>
            <a:ext cx="2895600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int* </a:t>
            </a:r>
            <a:r>
              <a:rPr lang="en-US" sz="2800" dirty="0" err="1"/>
              <a:t>nump</a:t>
            </a:r>
            <a:r>
              <a:rPr lang="en-US" sz="2800" dirty="0"/>
              <a:t>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5FF808D-5415-8C4A-A1FC-922D78B0B782}"/>
              </a:ext>
            </a:extLst>
          </p:cNvPr>
          <p:cNvCxnSpPr>
            <a:cxnSpLocks/>
          </p:cNvCxnSpPr>
          <p:nvPr/>
        </p:nvCxnSpPr>
        <p:spPr>
          <a:xfrm>
            <a:off x="7620000" y="3048000"/>
            <a:ext cx="304800" cy="174876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69EBCF-D671-3E47-8D30-8A84834EA1F4}"/>
              </a:ext>
            </a:extLst>
          </p:cNvPr>
          <p:cNvSpPr txBox="1"/>
          <p:nvPr/>
        </p:nvSpPr>
        <p:spPr>
          <a:xfrm>
            <a:off x="2383747" y="4321314"/>
            <a:ext cx="4422814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undefined behavior!</a:t>
            </a:r>
          </a:p>
        </p:txBody>
      </p:sp>
    </p:spTree>
    <p:extLst>
      <p:ext uri="{BB962C8B-B14F-4D97-AF65-F5344CB8AC3E}">
        <p14:creationId xmlns:p14="http://schemas.microsoft.com/office/powerpoint/2010/main" val="2807223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dynamic allocation on the heap</a:t>
            </a:r>
          </a:p>
          <a:p>
            <a:r>
              <a:rPr lang="en-US" dirty="0"/>
              <a:t>To learn how to use pointers to access </a:t>
            </a:r>
            <a:r>
              <a:rPr lang="en-US" dirty="0" err="1"/>
              <a:t>structs</a:t>
            </a:r>
            <a:endParaRPr lang="en-US" dirty="0"/>
          </a:p>
          <a:p>
            <a:r>
              <a:rPr lang="en-US" dirty="0"/>
              <a:t>To learn how to use pointers to build linked data structures</a:t>
            </a:r>
          </a:p>
          <a:p>
            <a:r>
              <a:rPr lang="en-US" dirty="0"/>
              <a:t>To understand how to use and implement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Memory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heap</a:t>
            </a:r>
          </a:p>
          <a:p>
            <a:pPr lvl="1"/>
            <a:r>
              <a:rPr lang="en-US" dirty="0"/>
              <a:t>region of memory in which function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malloc</a:t>
            </a:r>
            <a:r>
              <a:rPr lang="en-US" dirty="0">
                <a:solidFill>
                  <a:srgbClr val="7030A0"/>
                </a:solidFill>
              </a:rPr>
              <a:t> </a:t>
            </a:r>
            <a:r>
              <a:rPr lang="en-US" dirty="0"/>
              <a:t>dynamically allocates blocks of storage</a:t>
            </a:r>
          </a:p>
          <a:p>
            <a:pPr lvl="1"/>
            <a:endParaRPr lang="en-US" dirty="0"/>
          </a:p>
          <a:p>
            <a:r>
              <a:rPr lang="en-US" dirty="0"/>
              <a:t>stack</a:t>
            </a:r>
          </a:p>
          <a:p>
            <a:pPr lvl="1"/>
            <a:r>
              <a:rPr lang="en-US" dirty="0"/>
              <a:t>region of memory in which function data areas are allocated and reclaimed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074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Important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malloc(&lt;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 err="1"/>
              <a:t>calloc</a:t>
            </a:r>
            <a:r>
              <a:rPr lang="en-US" dirty="0"/>
              <a:t>(&lt;num&gt;, &lt;</a:t>
            </a:r>
            <a:r>
              <a:rPr lang="en-US" dirty="0" err="1"/>
              <a:t>amnt</a:t>
            </a:r>
            <a:r>
              <a:rPr lang="en-US" dirty="0"/>
              <a:t> of memory to reserve&gt;)</a:t>
            </a:r>
          </a:p>
          <a:p>
            <a:r>
              <a:rPr lang="en-US" dirty="0"/>
              <a:t>free(pointer)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These are all from </a:t>
            </a:r>
            <a:r>
              <a:rPr lang="en-US" dirty="0" err="1"/>
              <a:t>stdlib.h</a:t>
            </a:r>
            <a:r>
              <a:rPr lang="en-US"/>
              <a:t>.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740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6930462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75F9D234-27DB-B54F-AAE5-7ADEDCF62338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</p:spTree>
    <p:extLst>
      <p:ext uri="{BB962C8B-B14F-4D97-AF65-F5344CB8AC3E}">
        <p14:creationId xmlns:p14="http://schemas.microsoft.com/office/powerpoint/2010/main" val="24454685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int* </a:t>
            </a:r>
            <a:r>
              <a:rPr lang="en-US" sz="2800" dirty="0" err="1"/>
              <a:t>nump</a:t>
            </a:r>
            <a:r>
              <a:rPr lang="en-US" sz="2800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endParaRPr lang="en-US" sz="3200" dirty="0"/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97896387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nump</a:t>
            </a:r>
            <a:r>
              <a:rPr lang="en-US" sz="2800" dirty="0"/>
              <a:t> = malloc(</a:t>
            </a:r>
            <a:r>
              <a:rPr lang="en-US" sz="2800" dirty="0" err="1"/>
              <a:t>sizeof</a:t>
            </a:r>
            <a:r>
              <a:rPr lang="en-US" sz="2800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??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57610812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dirty="0"/>
              <a:t>    *</a:t>
            </a:r>
            <a:r>
              <a:rPr lang="en-US" sz="2800" dirty="0" err="1"/>
              <a:t>nump</a:t>
            </a:r>
            <a:r>
              <a:rPr lang="en-US" sz="2800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??</a:t>
            </a:r>
          </a:p>
        </p:txBody>
      </p:sp>
    </p:spTree>
    <p:extLst>
      <p:ext uri="{BB962C8B-B14F-4D97-AF65-F5344CB8AC3E}">
        <p14:creationId xmlns:p14="http://schemas.microsoft.com/office/powerpoint/2010/main" val="17042289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endParaRPr lang="en-US" sz="3200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407918264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dirty="0"/>
              <a:t>    string1 = </a:t>
            </a:r>
            <a:r>
              <a:rPr lang="en-US" sz="2800" dirty="0" err="1"/>
              <a:t>calloc</a:t>
            </a:r>
            <a:r>
              <a:rPr lang="en-US" sz="2800" dirty="0"/>
              <a:t>(10, </a:t>
            </a:r>
            <a:r>
              <a:rPr lang="en-US" sz="2800" dirty="0" err="1"/>
              <a:t>sizeof</a:t>
            </a:r>
            <a:r>
              <a:rPr lang="en-US" sz="2800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416118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 ??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</p:spTree>
    <p:extLst>
      <p:ext uri="{BB962C8B-B14F-4D97-AF65-F5344CB8AC3E}">
        <p14:creationId xmlns:p14="http://schemas.microsoft.com/office/powerpoint/2010/main" val="2538919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(string1, “hello”);</a:t>
            </a:r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0" name="Table 2">
            <a:extLst>
              <a:ext uri="{FF2B5EF4-FFF2-40B4-BE49-F238E27FC236}">
                <a16:creationId xmlns:a16="http://schemas.microsoft.com/office/drawing/2014/main" id="{F6EEC04F-444A-3A4B-813C-4E9365293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005145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456457F-5105-844A-BEC9-90252F270970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079434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963D8D-B8A8-134C-8EBA-154ACB77AB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uses of pointers…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E89D8C-0385-204B-BADE-557533DA1D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Reference to data</a:t>
            </a:r>
          </a:p>
          <a:p>
            <a:r>
              <a:rPr lang="en-US" dirty="0"/>
              <a:t>Output parameters</a:t>
            </a:r>
          </a:p>
          <a:p>
            <a:r>
              <a:rPr lang="en-US" dirty="0"/>
              <a:t>Arrays and strings</a:t>
            </a:r>
          </a:p>
          <a:p>
            <a:r>
              <a:rPr lang="en-US" dirty="0"/>
              <a:t>File 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C330DD-5E98-F145-954F-4C72C8138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D328D6-67C5-D840-96CE-342F6453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79678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483209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char string2[10] = “hi”;</a:t>
            </a:r>
          </a:p>
          <a:p>
            <a:r>
              <a:rPr lang="en-US" sz="2800" b="1" dirty="0"/>
              <a:t>    </a:t>
            </a:r>
            <a:r>
              <a:rPr lang="en-US" sz="2800" dirty="0" err="1"/>
              <a:t>strcpy</a:t>
            </a:r>
            <a:r>
              <a:rPr lang="en-US" sz="2800" dirty="0"/>
              <a:t>(string2, “aloha”);</a:t>
            </a:r>
            <a:endParaRPr lang="en-US" sz="2800" b="1" dirty="0"/>
          </a:p>
          <a:p>
            <a:r>
              <a:rPr lang="en-US" sz="2800" dirty="0"/>
              <a:t>    free(</a:t>
            </a:r>
            <a:r>
              <a:rPr lang="en-US" sz="2800" dirty="0" err="1"/>
              <a:t>nump</a:t>
            </a:r>
            <a:r>
              <a:rPr lang="en-US" sz="2800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  <a:endCxn id="14" idx="0"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5BB4C71-6E6C-644C-8B4C-C7DACA91C0AA}"/>
              </a:ext>
            </a:extLst>
          </p:cNvPr>
          <p:cNvSpPr/>
          <p:nvPr/>
        </p:nvSpPr>
        <p:spPr>
          <a:xfrm>
            <a:off x="7620000" y="4691673"/>
            <a:ext cx="1441450" cy="69171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int: 10</a:t>
            </a: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4969036"/>
              </p:ext>
            </p:extLst>
          </p:nvPr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3928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8C73631-C282-6C4D-A6E0-006913CC25F6}"/>
              </a:ext>
            </a:extLst>
          </p:cNvPr>
          <p:cNvSpPr/>
          <p:nvPr/>
        </p:nvSpPr>
        <p:spPr>
          <a:xfrm>
            <a:off x="5562600" y="2360118"/>
            <a:ext cx="2895600" cy="12974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int* </a:t>
            </a:r>
            <a:r>
              <a:rPr lang="en-US" sz="3200" dirty="0" err="1"/>
              <a:t>nump</a:t>
            </a:r>
            <a:r>
              <a:rPr lang="en-US" sz="3200" dirty="0"/>
              <a:t>: </a:t>
            </a:r>
          </a:p>
          <a:p>
            <a:r>
              <a:rPr lang="en-US" sz="3200" dirty="0"/>
              <a:t>   char* s1: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3A80FA-5668-6942-9E44-87C44A46E61E}"/>
              </a:ext>
            </a:extLst>
          </p:cNvPr>
          <p:cNvCxnSpPr>
            <a:cxnSpLocks/>
          </p:cNvCxnSpPr>
          <p:nvPr/>
        </p:nvCxnSpPr>
        <p:spPr>
          <a:xfrm>
            <a:off x="7924800" y="3005529"/>
            <a:ext cx="415925" cy="168614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46E7ADC-AF30-714F-B59B-5A9B0D958344}"/>
              </a:ext>
            </a:extLst>
          </p:cNvPr>
          <p:cNvCxnSpPr>
            <a:cxnSpLocks/>
          </p:cNvCxnSpPr>
          <p:nvPr/>
        </p:nvCxnSpPr>
        <p:spPr>
          <a:xfrm flipH="1">
            <a:off x="5155878" y="3505200"/>
            <a:ext cx="2371886" cy="194301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629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5963442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6B78022-A42C-F947-A3FD-E146192B730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36EC221-D32F-A044-AD5D-673E9DEFC5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381000" y="1715294"/>
            <a:ext cx="5317481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int* </a:t>
            </a:r>
            <a:r>
              <a:rPr lang="en-US" sz="2800" b="1" dirty="0" err="1"/>
              <a:t>nump</a:t>
            </a:r>
            <a:r>
              <a:rPr lang="en-US" sz="2800" b="1" dirty="0"/>
              <a:t>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nump</a:t>
            </a:r>
            <a:r>
              <a:rPr lang="en-US" sz="2800" b="1" dirty="0"/>
              <a:t> = malloc(</a:t>
            </a:r>
            <a:r>
              <a:rPr lang="en-US" sz="2800" b="1" dirty="0" err="1"/>
              <a:t>sizeof</a:t>
            </a:r>
            <a:r>
              <a:rPr lang="en-US" sz="2800" b="1" dirty="0"/>
              <a:t>(int));</a:t>
            </a:r>
          </a:p>
          <a:p>
            <a:r>
              <a:rPr lang="en-US" sz="2800" b="1" dirty="0"/>
              <a:t>    *</a:t>
            </a:r>
            <a:r>
              <a:rPr lang="en-US" sz="2800" b="1" dirty="0" err="1"/>
              <a:t>nump</a:t>
            </a:r>
            <a:r>
              <a:rPr lang="en-US" sz="2800" b="1" dirty="0"/>
              <a:t> = 10;</a:t>
            </a:r>
          </a:p>
          <a:p>
            <a:r>
              <a:rPr lang="en-US" sz="2800" b="1" dirty="0"/>
              <a:t>    char* string1;</a:t>
            </a:r>
          </a:p>
          <a:p>
            <a:r>
              <a:rPr lang="en-US" sz="2800" b="1" dirty="0"/>
              <a:t>    string1 = </a:t>
            </a:r>
            <a:r>
              <a:rPr lang="en-US" sz="2800" b="1" dirty="0" err="1"/>
              <a:t>calloc</a:t>
            </a:r>
            <a:r>
              <a:rPr lang="en-US" sz="2800" b="1" dirty="0"/>
              <a:t>(10, </a:t>
            </a:r>
            <a:r>
              <a:rPr lang="en-US" sz="2800" b="1" dirty="0" err="1"/>
              <a:t>sizeof</a:t>
            </a:r>
            <a:r>
              <a:rPr lang="en-US" sz="2800" b="1" dirty="0"/>
              <a:t>(char));</a:t>
            </a:r>
          </a:p>
          <a:p>
            <a:r>
              <a:rPr lang="en-US" sz="2800" b="1" dirty="0"/>
              <a:t>    </a:t>
            </a:r>
            <a:r>
              <a:rPr lang="en-US" sz="2800" b="1" dirty="0" err="1"/>
              <a:t>strcpy</a:t>
            </a:r>
            <a:r>
              <a:rPr lang="en-US" sz="2800" b="1" dirty="0"/>
              <a:t>(string1, “hello”);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free(</a:t>
            </a:r>
            <a:r>
              <a:rPr lang="en-US" sz="2800" b="1" dirty="0" err="1"/>
              <a:t>nump</a:t>
            </a:r>
            <a:r>
              <a:rPr lang="en-US" sz="2800" b="1" dirty="0"/>
              <a:t>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406916" y="2244516"/>
            <a:ext cx="3206968" cy="1641684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EC403D05-45CE-BA4C-8B95-8C379526B3FF}"/>
              </a:ext>
            </a:extLst>
          </p:cNvPr>
          <p:cNvGraphicFramePr>
            <a:graphicFrameLocks noGrp="1"/>
          </p:cNvGraphicFramePr>
          <p:nvPr/>
        </p:nvGraphicFramePr>
        <p:xfrm>
          <a:off x="4991100" y="5462494"/>
          <a:ext cx="4038599" cy="3657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319007">
                  <a:extLst>
                    <a:ext uri="{9D8B030D-6E8A-4147-A177-3AD203B41FA5}">
                      <a16:colId xmlns:a16="http://schemas.microsoft.com/office/drawing/2014/main" val="423232001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607063622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938765617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07909722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279879000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182726909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4123172624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28627230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871535828"/>
                    </a:ext>
                  </a:extLst>
                </a:gridCol>
                <a:gridCol w="413288">
                  <a:extLst>
                    <a:ext uri="{9D8B030D-6E8A-4147-A177-3AD203B41FA5}">
                      <a16:colId xmlns:a16="http://schemas.microsoft.com/office/drawing/2014/main" val="1480337906"/>
                    </a:ext>
                  </a:extLst>
                </a:gridCol>
              </a:tblGrid>
              <a:tr h="365125">
                <a:tc>
                  <a:txBody>
                    <a:bodyPr/>
                    <a:lstStyle/>
                    <a:p>
                      <a:r>
                        <a:rPr lang="en-US" dirty="0"/>
                        <a:t>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/0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205904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B81A44AF-AEF0-6342-AD82-C8EE64DC74C5}"/>
              </a:ext>
            </a:extLst>
          </p:cNvPr>
          <p:cNvSpPr txBox="1"/>
          <p:nvPr/>
        </p:nvSpPr>
        <p:spPr>
          <a:xfrm>
            <a:off x="5698481" y="4414296"/>
            <a:ext cx="79376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7200" dirty="0"/>
              <a:t>😥</a:t>
            </a:r>
          </a:p>
        </p:txBody>
      </p:sp>
    </p:spTree>
    <p:extLst>
      <p:ext uri="{BB962C8B-B14F-4D97-AF65-F5344CB8AC3E}">
        <p14:creationId xmlns:p14="http://schemas.microsoft.com/office/powerpoint/2010/main" val="298292352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572AE-D106-F64A-8BD3-4DC716B899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Memory leaks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CAA38F-4AB1-C741-A10A-E7EBEAAE0B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not all heap memory is freed before the end of a program</a:t>
            </a:r>
          </a:p>
          <a:p>
            <a:r>
              <a:rPr lang="en-US" dirty="0"/>
              <a:t>Next time, we’ll see a program (</a:t>
            </a:r>
            <a:r>
              <a:rPr lang="en-US" dirty="0" err="1"/>
              <a:t>valgrind</a:t>
            </a:r>
            <a:r>
              <a:rPr lang="en-US" dirty="0"/>
              <a:t>) that can check for memory leaks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dirty="0"/>
              <a:t>(in reality, for a short-running program, not freeing our memory would be okay…but we want to be in the habit of freeing memory!)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833C21-2D0C-5A43-B613-991FE86385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B530D-0E50-F64E-9174-1A136775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16037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0887" y="63344"/>
            <a:ext cx="5676215" cy="6718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177047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2325" y="1019200"/>
            <a:ext cx="4714875" cy="2604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3657600"/>
            <a:ext cx="5867400" cy="2398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4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668867"/>
            <a:ext cx="1914525" cy="137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014570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linked list</a:t>
            </a:r>
          </a:p>
          <a:p>
            <a:pPr lvl="1"/>
            <a:r>
              <a:rPr lang="en-US" dirty="0"/>
              <a:t>a sequence of nodes in which each node but the last contains the address of the next node</a:t>
            </a:r>
          </a:p>
          <a:p>
            <a:r>
              <a:rPr lang="en-US" dirty="0"/>
              <a:t>empty list</a:t>
            </a:r>
          </a:p>
          <a:p>
            <a:pPr lvl="1"/>
            <a:r>
              <a:rPr lang="en-US" dirty="0"/>
              <a:t>a list of no nodes</a:t>
            </a:r>
          </a:p>
          <a:p>
            <a:pPr lvl="1"/>
            <a:r>
              <a:rPr lang="en-US" dirty="0"/>
              <a:t>represented in C by the pointer NULL, whose value is zero</a:t>
            </a:r>
          </a:p>
          <a:p>
            <a:r>
              <a:rPr lang="en-US" dirty="0"/>
              <a:t>list head</a:t>
            </a:r>
          </a:p>
          <a:p>
            <a:pPr lvl="1"/>
            <a:r>
              <a:rPr lang="en-US" dirty="0"/>
              <a:t>the first element in a linked list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68901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649" y="1295400"/>
            <a:ext cx="8647113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432748"/>
            <a:ext cx="8282725" cy="186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7579226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533400"/>
            <a:ext cx="4676775" cy="2495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3429000"/>
            <a:ext cx="4810125" cy="178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7862" y="5269442"/>
            <a:ext cx="1533525" cy="31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1514475"/>
            <a:ext cx="2133600" cy="1514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22220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91526C-87B1-A04E-9C4D-01F158897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0FC96-BA1E-6448-9381-A11C970BF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B8638F2-FC22-9C4C-8FEB-3A774C2E6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E5DE56-09CD-6F4F-880E-F194CA182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0E87FD-6625-8E48-B322-8AD35B2129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-870"/>
            <a:ext cx="6080614" cy="6920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232822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76200" y="1143000"/>
            <a:ext cx="8942387" cy="3044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0680123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225" y="1207558"/>
            <a:ext cx="8285163" cy="2314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042870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987" y="1066800"/>
            <a:ext cx="8580437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45315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805" y="838200"/>
            <a:ext cx="7551737" cy="2790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403600"/>
            <a:ext cx="2124075" cy="1828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137928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519765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 </a:t>
            </a:r>
          </a:p>
        </p:txBody>
      </p:sp>
    </p:spTree>
    <p:extLst>
      <p:ext uri="{BB962C8B-B14F-4D97-AF65-F5344CB8AC3E}">
        <p14:creationId xmlns:p14="http://schemas.microsoft.com/office/powerpoint/2010/main" val="2244978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dirty="0" err="1"/>
              <a:t>create_new_digit</a:t>
            </a:r>
            <a:r>
              <a:rPr lang="en-US" sz="2800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</p:spTree>
    <p:extLst>
      <p:ext uri="{BB962C8B-B14F-4D97-AF65-F5344CB8AC3E}">
        <p14:creationId xmlns:p14="http://schemas.microsoft.com/office/powerpoint/2010/main" val="159683929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148297461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1453401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3641617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4729683"/>
              </p:ext>
            </p:extLst>
          </p:nvPr>
        </p:nvGraphicFramePr>
        <p:xfrm>
          <a:off x="7486822" y="3729630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12923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53607-33FD-F54D-8702-AE3D19476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228600"/>
            <a:ext cx="57912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What happens when we run our executable file?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dirty="0"/>
              <a:t>int main(void) {</a:t>
            </a:r>
          </a:p>
          <a:p>
            <a:r>
              <a:rPr lang="en-US" sz="2800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B56C694-A236-ED47-9EFF-95E8E47DAC0D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634D96A3-D02E-2B47-BBA1-85EB85814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129AE26D-6811-D54C-82DF-27CBAF9889CF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38706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??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B5739493-B6EC-3541-B7C6-2A734D35AE2B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1</a:t>
            </a:r>
          </a:p>
          <a:p>
            <a:r>
              <a:rPr lang="en-US" sz="3200" dirty="0"/>
              <a:t>   digit* new: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1969957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3124200"/>
            <a:ext cx="615060" cy="5550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464043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5631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088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4710062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8865041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4955070"/>
              </p:ext>
            </p:extLst>
          </p:nvPr>
        </p:nvGraphicFramePr>
        <p:xfrm>
          <a:off x="7486822" y="3729630"/>
          <a:ext cx="1428578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89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8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2212605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2231746"/>
              </p:ext>
            </p:extLst>
          </p:nvPr>
        </p:nvGraphicFramePr>
        <p:xfrm>
          <a:off x="7486820" y="3729630"/>
          <a:ext cx="14285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142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142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33375154"/>
              </p:ext>
            </p:extLst>
          </p:nvPr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253265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5384666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5" y="4552358"/>
          <a:ext cx="114300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715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5715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50038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6B0B107E-8B45-2741-A34F-0631D164FBA0}"/>
              </a:ext>
            </a:extLst>
          </p:cNvPr>
          <p:cNvSpPr/>
          <p:nvPr/>
        </p:nvSpPr>
        <p:spPr>
          <a:xfrm>
            <a:off x="5854700" y="1907290"/>
            <a:ext cx="3060700" cy="136931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/>
              <a:t>create_new_digit</a:t>
            </a:r>
            <a:endParaRPr lang="en-US" sz="3200" dirty="0"/>
          </a:p>
          <a:p>
            <a:r>
              <a:rPr lang="en-US" sz="3200" dirty="0"/>
              <a:t>   int d: 2</a:t>
            </a:r>
          </a:p>
          <a:p>
            <a:r>
              <a:rPr lang="en-US" sz="3200" dirty="0"/>
              <a:t>   digit* new: </a:t>
            </a:r>
          </a:p>
        </p:txBody>
      </p: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3944355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3" y="3128370"/>
            <a:ext cx="1285257" cy="142398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916429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57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b="1" dirty="0"/>
              <a:t>digit* </a:t>
            </a:r>
            <a:r>
              <a:rPr lang="en-US" sz="2800" b="1" dirty="0" err="1"/>
              <a:t>create_new_digit</a:t>
            </a:r>
            <a:r>
              <a:rPr lang="en-US" sz="2800" b="1" dirty="0"/>
              <a:t>(int d) {</a:t>
            </a:r>
          </a:p>
          <a:p>
            <a:r>
              <a:rPr lang="en-US" sz="2800" b="1" dirty="0"/>
              <a:t>    digit* new = malloc(</a:t>
            </a:r>
            <a:r>
              <a:rPr lang="en-US" sz="2800" b="1" dirty="0" err="1"/>
              <a:t>sizeof</a:t>
            </a:r>
            <a:r>
              <a:rPr lang="en-US" sz="2800" b="1" dirty="0"/>
              <a:t>(digit));</a:t>
            </a:r>
          </a:p>
          <a:p>
            <a:r>
              <a:rPr lang="en-US" sz="2800" b="1" dirty="0"/>
              <a:t>    new-&gt;d = d;</a:t>
            </a:r>
          </a:p>
          <a:p>
            <a:r>
              <a:rPr lang="en-US" sz="2800" b="1" dirty="0"/>
              <a:t>    new-&gt;next = NULL;</a:t>
            </a:r>
          </a:p>
          <a:p>
            <a:r>
              <a:rPr lang="en-US" sz="2800" b="1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dirty="0"/>
              <a:t>    head-&gt;next-&gt;next =</a:t>
            </a:r>
          </a:p>
          <a:p>
            <a:r>
              <a:rPr lang="en-US" sz="2800" dirty="0"/>
              <a:t>             </a:t>
            </a:r>
            <a:r>
              <a:rPr lang="en-US" sz="2800" dirty="0" err="1"/>
              <a:t>create_new_digit</a:t>
            </a:r>
            <a:r>
              <a:rPr lang="en-US" sz="2800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29221383"/>
              </p:ext>
            </p:extLst>
          </p:nvPr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/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800684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791200" y="304800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5AB25F5-24D4-6742-91BE-4B8BB68CFAD0}"/>
              </a:ext>
            </a:extLst>
          </p:cNvPr>
          <p:cNvSpPr txBox="1"/>
          <p:nvPr/>
        </p:nvSpPr>
        <p:spPr>
          <a:xfrm>
            <a:off x="98450" y="-788015"/>
            <a:ext cx="5444882" cy="741741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endParaRPr lang="en-US" sz="2800" b="1" dirty="0"/>
          </a:p>
          <a:p>
            <a:endParaRPr lang="en-US" sz="2800" b="1" dirty="0"/>
          </a:p>
          <a:p>
            <a:r>
              <a:rPr lang="en-US" sz="2800" dirty="0"/>
              <a:t>digit* </a:t>
            </a:r>
            <a:r>
              <a:rPr lang="en-US" sz="2800" dirty="0" err="1"/>
              <a:t>create_new_digit</a:t>
            </a:r>
            <a:r>
              <a:rPr lang="en-US" sz="2800" dirty="0"/>
              <a:t>(int d) {</a:t>
            </a:r>
          </a:p>
          <a:p>
            <a:r>
              <a:rPr lang="en-US" sz="2800" dirty="0"/>
              <a:t>    digit* new = malloc(</a:t>
            </a:r>
            <a:r>
              <a:rPr lang="en-US" sz="2800" dirty="0" err="1"/>
              <a:t>sizeof</a:t>
            </a:r>
            <a:r>
              <a:rPr lang="en-US" sz="2800" dirty="0"/>
              <a:t>(digit));</a:t>
            </a:r>
          </a:p>
          <a:p>
            <a:r>
              <a:rPr lang="en-US" sz="2800" dirty="0"/>
              <a:t>    new-&gt;d = d;</a:t>
            </a:r>
          </a:p>
          <a:p>
            <a:r>
              <a:rPr lang="en-US" sz="2800" dirty="0"/>
              <a:t>    new-&gt;next = NULL;</a:t>
            </a:r>
          </a:p>
          <a:p>
            <a:r>
              <a:rPr lang="en-US" sz="2800" dirty="0"/>
              <a:t>    return(new);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digit* head;</a:t>
            </a:r>
          </a:p>
          <a:p>
            <a:r>
              <a:rPr lang="en-US" sz="2800" dirty="0"/>
              <a:t>    </a:t>
            </a:r>
            <a:r>
              <a:rPr lang="en-US" sz="2800" b="1" dirty="0"/>
              <a:t>head = </a:t>
            </a:r>
            <a:r>
              <a:rPr lang="en-US" sz="2800" b="1" dirty="0" err="1"/>
              <a:t>create_new_digit</a:t>
            </a:r>
            <a:r>
              <a:rPr lang="en-US" sz="2800" b="1" dirty="0"/>
              <a:t>(1);</a:t>
            </a:r>
          </a:p>
          <a:p>
            <a:r>
              <a:rPr lang="en-US" sz="2800" b="1" dirty="0"/>
              <a:t>    head-&gt;next =</a:t>
            </a:r>
          </a:p>
          <a:p>
            <a:r>
              <a:rPr lang="en-US" sz="2800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(2);</a:t>
            </a:r>
          </a:p>
          <a:p>
            <a:r>
              <a:rPr lang="en-US" sz="2800" b="1" dirty="0"/>
              <a:t>    head-&gt;next-&gt;next =</a:t>
            </a:r>
          </a:p>
          <a:p>
            <a:r>
              <a:rPr lang="en-US" sz="2800" b="1" dirty="0"/>
              <a:t>             </a:t>
            </a:r>
            <a:r>
              <a:rPr lang="en-US" sz="2800" b="1" dirty="0" err="1"/>
              <a:t>create_new_digit</a:t>
            </a:r>
            <a:r>
              <a:rPr lang="en-US" sz="2800" b="1" dirty="0"/>
              <a:t>(3);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1DA280-05E9-E740-AE87-4AEB9A204BA7}"/>
              </a:ext>
            </a:extLst>
          </p:cNvPr>
          <p:cNvSpPr txBox="1"/>
          <p:nvPr/>
        </p:nvSpPr>
        <p:spPr>
          <a:xfrm>
            <a:off x="5406916" y="5692914"/>
            <a:ext cx="320696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Heap memory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C4D32-9625-0649-8328-2F35A41C4F84}"/>
              </a:ext>
            </a:extLst>
          </p:cNvPr>
          <p:cNvSpPr/>
          <p:nvPr/>
        </p:nvSpPr>
        <p:spPr>
          <a:xfrm>
            <a:off x="5784632" y="897084"/>
            <a:ext cx="3206968" cy="2531916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49BA69B-D0CF-DE43-95B4-4E5E8A11782E}"/>
              </a:ext>
            </a:extLst>
          </p:cNvPr>
          <p:cNvSpPr/>
          <p:nvPr/>
        </p:nvSpPr>
        <p:spPr>
          <a:xfrm>
            <a:off x="5854700" y="951406"/>
            <a:ext cx="2895600" cy="90156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3200" dirty="0"/>
              <a:t>   digit* head:  </a:t>
            </a:r>
          </a:p>
        </p:txBody>
      </p:sp>
      <p:graphicFrame>
        <p:nvGraphicFramePr>
          <p:cNvPr id="11" name="Table 5">
            <a:extLst>
              <a:ext uri="{FF2B5EF4-FFF2-40B4-BE49-F238E27FC236}">
                <a16:creationId xmlns:a16="http://schemas.microsoft.com/office/drawing/2014/main" id="{D195079F-56C1-0946-BA63-0A52148BB6DB}"/>
              </a:ext>
            </a:extLst>
          </p:cNvPr>
          <p:cNvGraphicFramePr>
            <a:graphicFrameLocks noGrp="1"/>
          </p:cNvGraphicFramePr>
          <p:nvPr/>
        </p:nvGraphicFramePr>
        <p:xfrm>
          <a:off x="7486820" y="3729630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007FF70-1D50-3E42-8371-6CC8185A6C8C}"/>
              </a:ext>
            </a:extLst>
          </p:cNvPr>
          <p:cNvCxnSpPr>
            <a:cxnSpLocks/>
          </p:cNvCxnSpPr>
          <p:nvPr/>
        </p:nvCxnSpPr>
        <p:spPr>
          <a:xfrm flipH="1">
            <a:off x="7614540" y="1676400"/>
            <a:ext cx="843660" cy="2002834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5">
            <a:extLst>
              <a:ext uri="{FF2B5EF4-FFF2-40B4-BE49-F238E27FC236}">
                <a16:creationId xmlns:a16="http://schemas.microsoft.com/office/drawing/2014/main" id="{CE6F551E-B110-2E4A-8756-648649A1A0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917716"/>
              </p:ext>
            </p:extLst>
          </p:nvPr>
        </p:nvGraphicFramePr>
        <p:xfrm>
          <a:off x="6680914" y="4552358"/>
          <a:ext cx="1504780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239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5239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B68F1B3-638B-404D-9BA4-8DA1E4838647}"/>
              </a:ext>
            </a:extLst>
          </p:cNvPr>
          <p:cNvCxnSpPr>
            <a:cxnSpLocks/>
          </p:cNvCxnSpPr>
          <p:nvPr/>
        </p:nvCxnSpPr>
        <p:spPr>
          <a:xfrm flipH="1">
            <a:off x="6944344" y="3962400"/>
            <a:ext cx="1669540" cy="58995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5">
            <a:extLst>
              <a:ext uri="{FF2B5EF4-FFF2-40B4-BE49-F238E27FC236}">
                <a16:creationId xmlns:a16="http://schemas.microsoft.com/office/drawing/2014/main" id="{B34C0C2A-BFDB-3948-B605-EEB721CB6F64}"/>
              </a:ext>
            </a:extLst>
          </p:cNvPr>
          <p:cNvGraphicFramePr>
            <a:graphicFrameLocks noGrp="1"/>
          </p:cNvGraphicFramePr>
          <p:nvPr/>
        </p:nvGraphicFramePr>
        <p:xfrm>
          <a:off x="7366344" y="5205768"/>
          <a:ext cx="1383956" cy="376059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91978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691978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376059"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C3FAD6B-69A7-1246-BFB8-82EE856FA06D}"/>
              </a:ext>
            </a:extLst>
          </p:cNvPr>
          <p:cNvCxnSpPr>
            <a:cxnSpLocks/>
          </p:cNvCxnSpPr>
          <p:nvPr/>
        </p:nvCxnSpPr>
        <p:spPr>
          <a:xfrm flipH="1">
            <a:off x="7614557" y="4800600"/>
            <a:ext cx="81643" cy="405168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4288297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87101971"/>
              </p:ext>
            </p:extLst>
          </p:nvPr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2994355"/>
              </p:ext>
            </p:extLst>
          </p:nvPr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72013"/>
              </p:ext>
            </p:extLst>
          </p:nvPr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2093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78ED476-0BDF-9441-AB48-871A06436B8E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E9E6756-6F76-0949-B6C0-458F606BF8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3487ACD-5CCD-AC49-A599-49EF92C5A991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625FA71-82FC-0147-9A06-30362108E3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1762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5919074"/>
              </p:ext>
            </p:extLst>
          </p:nvPr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478718"/>
              </p:ext>
            </p:extLst>
          </p:nvPr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118494"/>
              </p:ext>
            </p:extLst>
          </p:nvPr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3065529"/>
              </p:ext>
            </p:extLst>
          </p:nvPr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1928917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009577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5372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6" idx="1"/>
          </p:cNvCxnSpPr>
          <p:nvPr/>
        </p:nvCxnSpPr>
        <p:spPr>
          <a:xfrm flipV="1">
            <a:off x="321336" y="2975149"/>
            <a:ext cx="440665" cy="141179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D5B94EE8-03A9-1146-A9AD-BC456D54C73A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2 node</a:t>
            </a:r>
          </a:p>
        </p:txBody>
      </p:sp>
    </p:spTree>
    <p:extLst>
      <p:ext uri="{BB962C8B-B14F-4D97-AF65-F5344CB8AC3E}">
        <p14:creationId xmlns:p14="http://schemas.microsoft.com/office/powerpoint/2010/main" val="151003977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321336" y="2992079"/>
            <a:ext cx="2574265" cy="139486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6D5980D3-39C1-B942-8EB3-E4DC905FC1C6}"/>
              </a:ext>
            </a:extLst>
          </p:cNvPr>
          <p:cNvSpPr txBox="1"/>
          <p:nvPr/>
        </p:nvSpPr>
        <p:spPr>
          <a:xfrm>
            <a:off x="3630388" y="4637739"/>
            <a:ext cx="52536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is the 3 node</a:t>
            </a:r>
          </a:p>
        </p:txBody>
      </p:sp>
    </p:spTree>
    <p:extLst>
      <p:ext uri="{BB962C8B-B14F-4D97-AF65-F5344CB8AC3E}">
        <p14:creationId xmlns:p14="http://schemas.microsoft.com/office/powerpoint/2010/main" val="68346634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65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4C3F91D-B1BB-694B-91E5-42841C6F9F8A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CEB5893-BC4E-2742-976D-91FA14DF26F7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BB3DD78-48F4-3340-B9CC-6257062A6FC6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182153589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66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5A29664-7D95-CC43-B4F4-227F62FA633C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75A5E1A-9142-0940-AB8D-4A143D530FF9}"/>
              </a:ext>
            </a:extLst>
          </p:cNvPr>
          <p:cNvCxnSpPr>
            <a:cxnSpLocks/>
          </p:cNvCxnSpPr>
          <p:nvPr/>
        </p:nvCxnSpPr>
        <p:spPr>
          <a:xfrm flipV="1">
            <a:off x="321336" y="2961959"/>
            <a:ext cx="4555464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52C6163-CD4D-9840-A69A-ABCB55B1C79D}"/>
              </a:ext>
            </a:extLst>
          </p:cNvPr>
          <p:cNvSpPr txBox="1"/>
          <p:nvPr/>
        </p:nvSpPr>
        <p:spPr>
          <a:xfrm>
            <a:off x="3630388" y="4637739"/>
            <a:ext cx="39705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3600" dirty="0"/>
          </a:p>
          <a:p>
            <a:r>
              <a:rPr lang="en-US" sz="3600" dirty="0"/>
              <a:t>current-&gt;next = new</a:t>
            </a:r>
          </a:p>
        </p:txBody>
      </p:sp>
    </p:spTree>
    <p:extLst>
      <p:ext uri="{BB962C8B-B14F-4D97-AF65-F5344CB8AC3E}">
        <p14:creationId xmlns:p14="http://schemas.microsoft.com/office/powerpoint/2010/main" val="1695197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67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92456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68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62001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895601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050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86201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76800" y="2601236"/>
          <a:ext cx="213360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5111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382485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8EA53345-A181-8647-8CF8-A2874B78E085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4C6FDD85-C28A-0145-B68B-E9D6BB105A29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228600" y="2133600"/>
            <a:ext cx="5334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210902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69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4383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455443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491BA3E-25D7-DE4F-817F-01EA22E1DEC6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</a:t>
            </a:r>
            <a:r>
              <a:rPr lang="en-US" sz="2800" dirty="0"/>
              <a:t>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10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A64130A-151A-F646-873B-FC6DF813A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F707818E-E787-AE42-9B81-AED9B8031724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D908D09-9DD3-B749-80D1-2ACB7A7E6F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0580683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70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321336" y="2961959"/>
            <a:ext cx="66999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40199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 == NULL</a:t>
            </a:r>
          </a:p>
          <a:p>
            <a:r>
              <a:rPr lang="en-US" sz="3600" dirty="0"/>
              <a:t>??? how do we set 3’s next?</a:t>
            </a:r>
          </a:p>
        </p:txBody>
      </p:sp>
    </p:spTree>
    <p:extLst>
      <p:ext uri="{BB962C8B-B14F-4D97-AF65-F5344CB8AC3E}">
        <p14:creationId xmlns:p14="http://schemas.microsoft.com/office/powerpoint/2010/main" val="33500459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71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</p:txBody>
      </p:sp>
    </p:spTree>
    <p:extLst>
      <p:ext uri="{BB962C8B-B14F-4D97-AF65-F5344CB8AC3E}">
        <p14:creationId xmlns:p14="http://schemas.microsoft.com/office/powerpoint/2010/main" val="61024919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72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7C0AEBB9-ABFE-4541-BABB-32110F5A3335}"/>
              </a:ext>
            </a:extLst>
          </p:cNvPr>
          <p:cNvGraphicFramePr>
            <a:graphicFrameLocks noGrp="1"/>
          </p:cNvGraphicFramePr>
          <p:nvPr/>
        </p:nvGraphicFramePr>
        <p:xfrm>
          <a:off x="7021286" y="2601236"/>
          <a:ext cx="1894114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672105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222009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200" dirty="0"/>
                        <a:t>NULL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/>
        </p:nvGraphicFramePr>
        <p:xfrm>
          <a:off x="4887686" y="260123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B49592C-425B-6143-8211-69C523381CFD}"/>
              </a:ext>
            </a:extLst>
          </p:cNvPr>
          <p:cNvCxnSpPr>
            <a:cxnSpLocks/>
          </p:cNvCxnSpPr>
          <p:nvPr/>
        </p:nvCxnSpPr>
        <p:spPr>
          <a:xfrm>
            <a:off x="60306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2961959"/>
            <a:ext cx="4566350" cy="1424986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312507813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73</a:t>
            </a:fld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363D275-C312-1140-B2AC-C571D0EB0E26}"/>
              </a:ext>
            </a:extLst>
          </p:cNvPr>
          <p:cNvGraphicFramePr>
            <a:graphicFrameLocks noGrp="1"/>
          </p:cNvGraphicFramePr>
          <p:nvPr/>
        </p:nvGraphicFramePr>
        <p:xfrm>
          <a:off x="772886" y="2624629"/>
          <a:ext cx="1600200" cy="7010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0010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8001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575772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635C32E-953C-464F-83B3-7EEA11313602}"/>
              </a:ext>
            </a:extLst>
          </p:cNvPr>
          <p:cNvGraphicFramePr>
            <a:graphicFrameLocks noGrp="1"/>
          </p:cNvGraphicFramePr>
          <p:nvPr/>
        </p:nvGraphicFramePr>
        <p:xfrm>
          <a:off x="2906486" y="2631356"/>
          <a:ext cx="1404260" cy="721446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702130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70213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A193E28-091B-B749-A496-6A24E5038B6E}"/>
              </a:ext>
            </a:extLst>
          </p:cNvPr>
          <p:cNvCxnSpPr>
            <a:cxnSpLocks/>
            <a:endCxn id="7" idx="1"/>
          </p:cNvCxnSpPr>
          <p:nvPr/>
        </p:nvCxnSpPr>
        <p:spPr>
          <a:xfrm>
            <a:off x="19158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442314D-0494-8A48-A01A-338575C1963E}"/>
              </a:ext>
            </a:extLst>
          </p:cNvPr>
          <p:cNvCxnSpPr>
            <a:cxnSpLocks/>
          </p:cNvCxnSpPr>
          <p:nvPr/>
        </p:nvCxnSpPr>
        <p:spPr>
          <a:xfrm>
            <a:off x="3897086" y="2992079"/>
            <a:ext cx="990600" cy="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4686510"/>
              </p:ext>
            </p:extLst>
          </p:nvPr>
        </p:nvGraphicFramePr>
        <p:xfrm>
          <a:off x="4887686" y="2601236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08E1BAC-D064-C949-812F-8B642D248603}"/>
              </a:ext>
            </a:extLst>
          </p:cNvPr>
          <p:cNvSpPr txBox="1"/>
          <p:nvPr/>
        </p:nvSpPr>
        <p:spPr>
          <a:xfrm>
            <a:off x="0" y="4182140"/>
            <a:ext cx="15576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275210B-13D3-464F-A06F-78E100411711}"/>
              </a:ext>
            </a:extLst>
          </p:cNvPr>
          <p:cNvCxnSpPr>
            <a:cxnSpLocks/>
            <a:endCxn id="28" idx="1"/>
          </p:cNvCxnSpPr>
          <p:nvPr/>
        </p:nvCxnSpPr>
        <p:spPr>
          <a:xfrm flipV="1">
            <a:off x="321336" y="3027956"/>
            <a:ext cx="4566350" cy="135899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630388" y="4637739"/>
            <a:ext cx="555921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current-&gt;next-&gt;next == NULL</a:t>
            </a:r>
          </a:p>
          <a:p>
            <a:r>
              <a:rPr lang="en-US" sz="3600" dirty="0"/>
              <a:t>current-&gt;next = NULL</a:t>
            </a:r>
          </a:p>
        </p:txBody>
      </p:sp>
    </p:spTree>
    <p:extLst>
      <p:ext uri="{BB962C8B-B14F-4D97-AF65-F5344CB8AC3E}">
        <p14:creationId xmlns:p14="http://schemas.microsoft.com/office/powerpoint/2010/main" val="127487690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44BA8-0EA1-0649-BA84-F316A7156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Deleting a node at end of list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5AC8BD-F43C-FC42-BCF1-5AD79F3119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839FDA8-3BD9-D547-9295-1E7D975CA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74</a:t>
            </a:fld>
            <a:endParaRPr lang="en-US"/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2D123401-48D5-C747-82CE-95B10A999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655137"/>
              </p:ext>
            </p:extLst>
          </p:nvPr>
        </p:nvGraphicFramePr>
        <p:xfrm>
          <a:off x="685801" y="2543488"/>
          <a:ext cx="1970314" cy="85344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27314">
                  <a:extLst>
                    <a:ext uri="{9D8B030D-6E8A-4147-A177-3AD203B41FA5}">
                      <a16:colId xmlns:a16="http://schemas.microsoft.com/office/drawing/2014/main" val="466696394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4031276115"/>
                    </a:ext>
                  </a:extLst>
                </a:gridCol>
              </a:tblGrid>
              <a:tr h="721446">
                <a:tc>
                  <a:txBody>
                    <a:bodyPr/>
                    <a:lstStyle/>
                    <a:p>
                      <a:pPr algn="ctr"/>
                      <a:r>
                        <a:rPr lang="en-US" sz="40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dirty="0"/>
                        <a:t>NULL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542307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503E285E-0A36-6244-BEDE-643E50F7C2E7}"/>
              </a:ext>
            </a:extLst>
          </p:cNvPr>
          <p:cNvSpPr txBox="1"/>
          <p:nvPr/>
        </p:nvSpPr>
        <p:spPr>
          <a:xfrm>
            <a:off x="76200" y="1558527"/>
            <a:ext cx="11192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head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3622754-A352-464B-84B9-D03821B63CCA}"/>
              </a:ext>
            </a:extLst>
          </p:cNvPr>
          <p:cNvCxnSpPr>
            <a:cxnSpLocks/>
          </p:cNvCxnSpPr>
          <p:nvPr/>
        </p:nvCxnSpPr>
        <p:spPr>
          <a:xfrm>
            <a:off x="228600" y="2133600"/>
            <a:ext cx="457201" cy="841549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0FDBDC9E-6718-2D41-BC11-A19F997B3E2F}"/>
              </a:ext>
            </a:extLst>
          </p:cNvPr>
          <p:cNvSpPr txBox="1"/>
          <p:nvPr/>
        </p:nvSpPr>
        <p:spPr>
          <a:xfrm>
            <a:off x="3318084" y="2587031"/>
            <a:ext cx="560820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What happens when we do </a:t>
            </a:r>
          </a:p>
          <a:p>
            <a:endParaRPr lang="en-US" sz="3600" dirty="0"/>
          </a:p>
          <a:p>
            <a:r>
              <a:rPr lang="en-US" sz="3600" i="1" dirty="0"/>
              <a:t>current-&gt;next-&gt;next == NULL</a:t>
            </a:r>
          </a:p>
          <a:p>
            <a:endParaRPr lang="en-US" sz="3600" dirty="0"/>
          </a:p>
          <a:p>
            <a:r>
              <a:rPr lang="en-US" sz="36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1805091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3476C-07B4-FA48-AFE4-CB44D3C4B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Appendix A: More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EAAD69-AE96-B241-B601-1619670175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7391400" cy="5334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Pointer arithmetic: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492D804-8AA5-DC4D-88CC-1CDCB8737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9FB2C5-4292-5C48-A2B2-92FD83617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D1D844D-39E8-5B4B-838A-FF3589D147B7}"/>
              </a:ext>
            </a:extLst>
          </p:cNvPr>
          <p:cNvSpPr txBox="1"/>
          <p:nvPr/>
        </p:nvSpPr>
        <p:spPr>
          <a:xfrm>
            <a:off x="609600" y="2440356"/>
            <a:ext cx="1244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solidFill>
                  <a:srgbClr val="7030A0"/>
                </a:solidFill>
              </a:rPr>
              <a:t>p+1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66FFAFDE-68A2-FD4A-AA89-4474D880ADD7}"/>
              </a:ext>
            </a:extLst>
          </p:cNvPr>
          <p:cNvSpPr txBox="1">
            <a:spLocks/>
          </p:cNvSpPr>
          <p:nvPr/>
        </p:nvSpPr>
        <p:spPr>
          <a:xfrm>
            <a:off x="478971" y="3719199"/>
            <a:ext cx="7391400" cy="5334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moves p forward to the next memory block of </a:t>
            </a:r>
            <a:r>
              <a:rPr lang="en-US" dirty="0" err="1"/>
              <a:t>sizeof</a:t>
            </a:r>
            <a:r>
              <a:rPr lang="en-US" dirty="0"/>
              <a:t>(*p)</a:t>
            </a:r>
          </a:p>
        </p:txBody>
      </p:sp>
    </p:spTree>
    <p:extLst>
      <p:ext uri="{BB962C8B-B14F-4D97-AF65-F5344CB8AC3E}">
        <p14:creationId xmlns:p14="http://schemas.microsoft.com/office/powerpoint/2010/main" val="220927981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C5CA0-888C-5942-8C5E-4825FE611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dynamic array in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A8CC2-1019-F64E-AA18-D7080C906B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 can use </a:t>
            </a:r>
            <a:r>
              <a:rPr lang="en-US" dirty="0" err="1"/>
              <a:t>realloc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realloc</a:t>
            </a:r>
            <a:r>
              <a:rPr lang="en-US" dirty="0"/>
              <a:t>(&lt;pointer to allocated memory&gt;, </a:t>
            </a:r>
            <a:r>
              <a:rPr lang="en-US"/>
              <a:t>&lt;size)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E8A63F7-C3A3-EB49-8515-1C2F30A451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131E0E-10C8-F948-8C83-8B190CDA7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756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5A9BD2C4-9602-6E4B-BDE8-5376CEE7AC9C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10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FEE26BC-0E16-1E44-A35A-D8C2E84AD450}"/>
              </a:ext>
            </a:extLst>
          </p:cNvPr>
          <p:cNvSpPr/>
          <p:nvPr/>
        </p:nvSpPr>
        <p:spPr>
          <a:xfrm>
            <a:off x="5557345" y="3259540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func1</a:t>
            </a:r>
          </a:p>
          <a:p>
            <a:r>
              <a:rPr lang="en-US" sz="2800" dirty="0"/>
              <a:t>   int x: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0D3B68A9-BDD8-D547-A781-39F544D5D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30CBF12-FF45-BA49-A250-EF6ADB6779FD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15AD34F9-A3A3-C843-85C3-071C446ED3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5455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18FFAB01-EF55-4347-B272-546BEF850518}"/>
              </a:ext>
            </a:extLst>
          </p:cNvPr>
          <p:cNvSpPr/>
          <p:nvPr/>
        </p:nvSpPr>
        <p:spPr>
          <a:xfrm>
            <a:off x="5410200" y="2286000"/>
            <a:ext cx="2895600" cy="1981200"/>
          </a:xfrm>
          <a:prstGeom prst="rect">
            <a:avLst/>
          </a:prstGeom>
          <a:solidFill>
            <a:srgbClr val="3A92FC">
              <a:alpha val="36863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C46FAB2-42F5-EA47-B9F9-FA24D3A6B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225639-41CB-C84A-A45E-6B54E69D6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0DC082E-8F94-D042-9C36-A979691D14ED}"/>
              </a:ext>
            </a:extLst>
          </p:cNvPr>
          <p:cNvSpPr txBox="1"/>
          <p:nvPr/>
        </p:nvSpPr>
        <p:spPr>
          <a:xfrm>
            <a:off x="381000" y="1715294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dirty="0"/>
              <a:t>func1(int x) {</a:t>
            </a:r>
          </a:p>
          <a:p>
            <a:r>
              <a:rPr lang="en-US" sz="2800" b="1" dirty="0"/>
              <a:t>    x += 1;</a:t>
            </a:r>
          </a:p>
          <a:p>
            <a:r>
              <a:rPr lang="en-US" sz="2800" b="1" dirty="0"/>
              <a:t>    return(x);</a:t>
            </a:r>
          </a:p>
          <a:p>
            <a:r>
              <a:rPr lang="en-US" sz="2800" dirty="0"/>
              <a:t>}</a:t>
            </a:r>
          </a:p>
          <a:p>
            <a:endParaRPr lang="en-US" sz="2800" dirty="0"/>
          </a:p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n = 10;</a:t>
            </a:r>
          </a:p>
          <a:p>
            <a:r>
              <a:rPr lang="en-US" sz="2800" b="1" dirty="0"/>
              <a:t>    n = func1(n);</a:t>
            </a:r>
          </a:p>
          <a:p>
            <a:r>
              <a:rPr lang="en-US" sz="2800" dirty="0"/>
              <a:t>    return(0);</a:t>
            </a:r>
          </a:p>
          <a:p>
            <a:r>
              <a:rPr lang="en-US" sz="2800" dirty="0"/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E1BB2FB-D147-E247-9CFF-CD1154B9318A}"/>
              </a:ext>
            </a:extLst>
          </p:cNvPr>
          <p:cNvSpPr txBox="1"/>
          <p:nvPr/>
        </p:nvSpPr>
        <p:spPr>
          <a:xfrm>
            <a:off x="5193556" y="1652232"/>
            <a:ext cx="322601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b="1" dirty="0"/>
              <a:t>Stack memory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966164F-7F0E-6640-8062-EA6E9AA0E122}"/>
              </a:ext>
            </a:extLst>
          </p:cNvPr>
          <p:cNvSpPr/>
          <p:nvPr/>
        </p:nvSpPr>
        <p:spPr>
          <a:xfrm>
            <a:off x="5562600" y="2360118"/>
            <a:ext cx="2487925" cy="8402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/>
              <a:t>main</a:t>
            </a:r>
          </a:p>
          <a:p>
            <a:r>
              <a:rPr lang="en-US" sz="2800" dirty="0"/>
              <a:t>   int n: 11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AE38701F-44D9-3745-8F80-4F98026CA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E09A7C4-0D0A-8B42-A36E-2A5499C0088A}"/>
              </a:ext>
            </a:extLst>
          </p:cNvPr>
          <p:cNvSpPr txBox="1">
            <a:spLocks/>
          </p:cNvSpPr>
          <p:nvPr/>
        </p:nvSpPr>
        <p:spPr>
          <a:xfrm>
            <a:off x="152400" y="228600"/>
            <a:ext cx="57912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20000"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/>
              <a:t>What happens when we run our executable file?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8E282DE-0ABB-D94C-80CB-9050835565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0200" y="178341"/>
            <a:ext cx="3340100" cy="1358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727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20570</TotalTime>
  <Words>5303</Words>
  <Application>Microsoft Macintosh PowerPoint</Application>
  <PresentationFormat>On-screen Show (4:3)</PresentationFormat>
  <Paragraphs>1096</Paragraphs>
  <Slides>76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76</vt:i4>
      </vt:variant>
    </vt:vector>
  </HeadingPairs>
  <TitlesOfParts>
    <vt:vector size="80" baseType="lpstr">
      <vt:lpstr>Arial</vt:lpstr>
      <vt:lpstr>Calibri</vt:lpstr>
      <vt:lpstr>Cambria</vt:lpstr>
      <vt:lpstr>Office Theme</vt:lpstr>
      <vt:lpstr>Pointers and Dynamic Data Structures Chapter 13</vt:lpstr>
      <vt:lpstr>Chapter Objectives</vt:lpstr>
      <vt:lpstr>Previous uses of pointers…</vt:lpstr>
      <vt:lpstr>PowerPoint Presentation</vt:lpstr>
      <vt:lpstr>What happens when we run our executable file?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Dynamic Memory Allocation</vt:lpstr>
      <vt:lpstr>Important functions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Memory leaks</vt:lpstr>
      <vt:lpstr>PowerPoint Presentation</vt:lpstr>
      <vt:lpstr>PowerPoint Presentation</vt:lpstr>
      <vt:lpstr>Linked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Inserting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Deleting a node at end of list</vt:lpstr>
      <vt:lpstr>Appendix A: More about pointers</vt:lpstr>
      <vt:lpstr>A dynamic array in C?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76</cp:revision>
  <dcterms:created xsi:type="dcterms:W3CDTF">2015-09-28T20:03:08Z</dcterms:created>
  <dcterms:modified xsi:type="dcterms:W3CDTF">2023-11-08T13:53:13Z</dcterms:modified>
</cp:coreProperties>
</file>