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8" r:id="rId3"/>
    <p:sldId id="292" r:id="rId4"/>
    <p:sldId id="279" r:id="rId5"/>
    <p:sldId id="293" r:id="rId6"/>
    <p:sldId id="296" r:id="rId7"/>
    <p:sldId id="297" r:id="rId8"/>
    <p:sldId id="301" r:id="rId9"/>
    <p:sldId id="302" r:id="rId10"/>
    <p:sldId id="303" r:id="rId11"/>
    <p:sldId id="305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Computers and Programming</a:t>
            </a:r>
            <a:br>
              <a:rPr lang="en-US" dirty="0"/>
            </a:br>
            <a:r>
              <a:rPr lang="en-US" sz="4000" dirty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  <a:p>
            <a:pPr lvl="1"/>
            <a:r>
              <a:rPr lang="en-US" dirty="0"/>
              <a:t>software that combines object files and resolves cross-references to create an executable machine language program</a:t>
            </a:r>
          </a:p>
          <a:p>
            <a:r>
              <a:rPr lang="en-US" dirty="0"/>
              <a:t>integrated development environment (IDE)</a:t>
            </a:r>
          </a:p>
          <a:p>
            <a:pPr lvl="1"/>
            <a:r>
              <a:rPr lang="en-US" dirty="0"/>
              <a:t>software package combining a word processor, compiler, linker, loader, and tools for finding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"/>
            <a:ext cx="561975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3200400" cy="3535362"/>
          </a:xfrm>
        </p:spPr>
        <p:txBody>
          <a:bodyPr>
            <a:noAutofit/>
          </a:bodyPr>
          <a:lstStyle/>
          <a:p>
            <a:r>
              <a:rPr lang="en-US" altLang="en-US" sz="3200" b="0" dirty="0"/>
              <a:t>Figure 1.11</a:t>
            </a:r>
            <a:r>
              <a:rPr lang="en-US" altLang="en-US" sz="4000" b="0" dirty="0"/>
              <a:t>  </a:t>
            </a:r>
            <a:r>
              <a:rPr lang="en-US" altLang="en-US" sz="2800" dirty="0"/>
              <a:t>Entering, Translating, </a:t>
            </a:r>
            <a:br>
              <a:rPr lang="en-US" altLang="en-US" sz="2800" dirty="0"/>
            </a:br>
            <a:r>
              <a:rPr lang="en-US" altLang="en-US" sz="2800" dirty="0"/>
              <a:t>and Running </a:t>
            </a:r>
            <a:br>
              <a:rPr lang="en-US" altLang="en-US" sz="2800" dirty="0"/>
            </a:br>
            <a:r>
              <a:rPr lang="en-US" altLang="en-US" sz="2800" dirty="0"/>
              <a:t>a High-Level Language Program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the data values that are scanned by a program</a:t>
            </a:r>
          </a:p>
          <a:p>
            <a:pPr lvl="1"/>
            <a:endParaRPr lang="en-US" dirty="0"/>
          </a:p>
          <a:p>
            <a:r>
              <a:rPr lang="en-US" dirty="0"/>
              <a:t>program output</a:t>
            </a:r>
          </a:p>
          <a:p>
            <a:pPr lvl="1"/>
            <a:r>
              <a:rPr lang="en-US" dirty="0"/>
              <a:t>the lines displayed by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cell</a:t>
            </a:r>
          </a:p>
          <a:p>
            <a:pPr lvl="1"/>
            <a:r>
              <a:rPr lang="en-US" dirty="0"/>
              <a:t>an individual storage location in memory</a:t>
            </a:r>
          </a:p>
          <a:p>
            <a:r>
              <a:rPr lang="en-US" dirty="0"/>
              <a:t>address of a memory cell</a:t>
            </a:r>
          </a:p>
          <a:p>
            <a:pPr lvl="1"/>
            <a:r>
              <a:rPr lang="en-US" dirty="0"/>
              <a:t>the relative position of a memory cell in the computer’s main memory</a:t>
            </a:r>
          </a:p>
          <a:p>
            <a:r>
              <a:rPr lang="en-US" dirty="0"/>
              <a:t>contents of a memory cell</a:t>
            </a:r>
          </a:p>
          <a:p>
            <a:pPr lvl="1"/>
            <a:r>
              <a:rPr lang="en-US" dirty="0"/>
              <a:t>the information stored in a memory cell, either a program instruction or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049"/>
            <a:ext cx="3505200" cy="2925762"/>
          </a:xfrm>
        </p:spPr>
        <p:txBody>
          <a:bodyPr>
            <a:normAutofit fontScale="90000"/>
          </a:bodyPr>
          <a:lstStyle/>
          <a:p>
            <a:r>
              <a:rPr lang="en-US" altLang="en-US" sz="4000" b="0" dirty="0"/>
              <a:t>Figure 1.4</a:t>
            </a:r>
            <a:br>
              <a:rPr lang="en-US" altLang="en-US" sz="4000" b="0" dirty="0"/>
            </a:br>
            <a:r>
              <a:rPr lang="en-US" altLang="en-US" sz="4000" dirty="0"/>
              <a:t>  </a:t>
            </a:r>
            <a:br>
              <a:rPr lang="en-US" altLang="en-US" sz="4000" dirty="0"/>
            </a:br>
            <a:r>
              <a:rPr lang="en-US" altLang="en-US" sz="4000" dirty="0"/>
              <a:t>1000 Memory Cells in Main Memory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8300"/>
            <a:ext cx="2743200" cy="550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32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program concept</a:t>
            </a:r>
          </a:p>
          <a:p>
            <a:pPr lvl="1"/>
            <a:r>
              <a:rPr lang="en-US" dirty="0"/>
              <a:t>a computer’s ability to store program instructions in main memory for execution</a:t>
            </a:r>
          </a:p>
          <a:p>
            <a:r>
              <a:rPr lang="en-US" dirty="0"/>
              <a:t>byte</a:t>
            </a:r>
          </a:p>
          <a:p>
            <a:pPr lvl="1"/>
            <a:r>
              <a:rPr lang="en-US" dirty="0"/>
              <a:t>the amount of storage required to store a single character</a:t>
            </a:r>
          </a:p>
          <a:p>
            <a:r>
              <a:rPr lang="en-US" dirty="0"/>
              <a:t>bit</a:t>
            </a:r>
          </a:p>
          <a:p>
            <a:pPr lvl="1"/>
            <a:r>
              <a:rPr lang="en-US" dirty="0"/>
              <a:t>a binary digit, a 0 or a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0" dirty="0"/>
              <a:t>Figure 1.5</a:t>
            </a:r>
            <a:r>
              <a:rPr lang="en-US" altLang="en-US" dirty="0"/>
              <a:t>  </a:t>
            </a:r>
            <a:br>
              <a:rPr lang="en-US" altLang="en-US" dirty="0"/>
            </a:br>
            <a:r>
              <a:rPr lang="en-US" altLang="en-US" dirty="0"/>
              <a:t>Relationship Between a Byte and a Bit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20652" y="2272528"/>
            <a:ext cx="3383119" cy="2160544"/>
            <a:chOff x="3124200" y="2362200"/>
            <a:chExt cx="3383119" cy="2160544"/>
          </a:xfrm>
        </p:grpSpPr>
        <p:grpSp>
          <p:nvGrpSpPr>
            <p:cNvPr id="10" name="Group 9"/>
            <p:cNvGrpSpPr/>
            <p:nvPr/>
          </p:nvGrpSpPr>
          <p:grpSpPr>
            <a:xfrm>
              <a:off x="3124200" y="3209521"/>
              <a:ext cx="2262158" cy="728448"/>
              <a:chOff x="2743200" y="3940314"/>
              <a:chExt cx="2262158" cy="72844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43200" y="3940314"/>
                <a:ext cx="226215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0010110</a:t>
                </a:r>
                <a:r>
                  <a:rPr lang="en-US" sz="4000" dirty="0">
                    <a:solidFill>
                      <a:srgbClr val="00B0F0"/>
                    </a:solidFill>
                  </a:rPr>
                  <a:t>0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743200" y="3960876"/>
                <a:ext cx="0" cy="7078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005358" y="3960876"/>
                <a:ext cx="0" cy="7078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3810000" y="3937969"/>
              <a:ext cx="9283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Byte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67400" y="23622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B0F0"/>
                  </a:solidFill>
                </a:rPr>
                <a:t>Bit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05400" y="2654587"/>
              <a:ext cx="762000" cy="698213"/>
              <a:chOff x="5105400" y="2654587"/>
              <a:chExt cx="762000" cy="698213"/>
            </a:xfrm>
          </p:grpSpPr>
          <p:cxnSp>
            <p:nvCxnSpPr>
              <p:cNvPr id="16" name="Straight Connector 15"/>
              <p:cNvCxnSpPr>
                <a:stCxn id="12" idx="1"/>
              </p:cNvCxnSpPr>
              <p:nvPr/>
            </p:nvCxnSpPr>
            <p:spPr>
              <a:xfrm flipH="1" flipV="1">
                <a:off x="5105400" y="2654587"/>
                <a:ext cx="762000" cy="1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105400" y="2654587"/>
                <a:ext cx="0" cy="69821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>
              <a:stCxn id="11" idx="3"/>
            </p:cNvCxnSpPr>
            <p:nvPr/>
          </p:nvCxnSpPr>
          <p:spPr>
            <a:xfrm flipV="1">
              <a:off x="4738396" y="4230356"/>
              <a:ext cx="64796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1"/>
            </p:cNvCxnSpPr>
            <p:nvPr/>
          </p:nvCxnSpPr>
          <p:spPr>
            <a:xfrm flipH="1">
              <a:off x="3124200" y="4230357"/>
              <a:ext cx="68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9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  <a:p>
            <a:r>
              <a:rPr lang="en-US" dirty="0"/>
              <a:t>Application Software</a:t>
            </a:r>
          </a:p>
          <a:p>
            <a:r>
              <a:rPr lang="en-US" dirty="0"/>
              <a:t>Computer Languages</a:t>
            </a:r>
          </a:p>
          <a:p>
            <a:r>
              <a:rPr lang="en-US" dirty="0"/>
              <a:t>Executing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(OS)</a:t>
            </a:r>
          </a:p>
          <a:p>
            <a:pPr lvl="1"/>
            <a:r>
              <a:rPr lang="en-US" dirty="0"/>
              <a:t>software that controls interaction of user and computer hardware and that manages allocation of computer resources</a:t>
            </a:r>
          </a:p>
          <a:p>
            <a:r>
              <a:rPr lang="en-US" dirty="0"/>
              <a:t>booting a computer</a:t>
            </a:r>
          </a:p>
          <a:p>
            <a:pPr lvl="1"/>
            <a:r>
              <a:rPr lang="en-US" dirty="0"/>
              <a:t>loading the operating system from disk into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machine language</a:t>
            </a:r>
          </a:p>
          <a:p>
            <a:pPr lvl="1"/>
            <a:r>
              <a:rPr lang="en-US" dirty="0"/>
              <a:t>binary number codes understood by a specific CPU</a:t>
            </a:r>
          </a:p>
          <a:p>
            <a:r>
              <a:rPr lang="en-US" dirty="0"/>
              <a:t>assembly language</a:t>
            </a:r>
          </a:p>
          <a:p>
            <a:pPr lvl="1"/>
            <a:r>
              <a:rPr lang="en-US" dirty="0"/>
              <a:t>mnemonic codes that correspond to machine language instructions</a:t>
            </a:r>
          </a:p>
          <a:p>
            <a:r>
              <a:rPr lang="en-US" dirty="0"/>
              <a:t>high-level language</a:t>
            </a:r>
          </a:p>
          <a:p>
            <a:pPr lvl="1"/>
            <a:r>
              <a:rPr lang="en-US" dirty="0"/>
              <a:t>machine-independent programming language that combines algebraic expressions and English symbols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1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software that translates a high-level language program into machine language</a:t>
            </a:r>
          </a:p>
          <a:p>
            <a:r>
              <a:rPr lang="en-US" dirty="0"/>
              <a:t>source file</a:t>
            </a:r>
          </a:p>
          <a:p>
            <a:pPr lvl="1"/>
            <a:r>
              <a:rPr lang="en-US" dirty="0"/>
              <a:t>file containing a program written in a high-level language; the input for a compiler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grammar rules of a programming language</a:t>
            </a:r>
          </a:p>
          <a:p>
            <a:r>
              <a:rPr lang="en-US" dirty="0"/>
              <a:t>object file</a:t>
            </a:r>
          </a:p>
          <a:p>
            <a:pPr lvl="1"/>
            <a:r>
              <a:rPr lang="en-US" dirty="0"/>
              <a:t>file of machine language instructions that is the output of a compiler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315</TotalTime>
  <Words>532</Words>
  <Application>Microsoft Macintosh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Overview of Computers and Programming Chapter 1</vt:lpstr>
      <vt:lpstr>Memory</vt:lpstr>
      <vt:lpstr>Figure 1.4    1000 Memory Cells in Main Memory</vt:lpstr>
      <vt:lpstr>Memory</vt:lpstr>
      <vt:lpstr>Figure 1.5   Relationship Between a Byte and a Bit</vt:lpstr>
      <vt:lpstr>Computer Software</vt:lpstr>
      <vt:lpstr>Operating System</vt:lpstr>
      <vt:lpstr>Computer Languages</vt:lpstr>
      <vt:lpstr>Computer Languages</vt:lpstr>
      <vt:lpstr>Computer Languages</vt:lpstr>
      <vt:lpstr>Figure 1.11  Entering, Translating,  and Running  a High-Level Language Program</vt:lpstr>
      <vt:lpstr>Executing a Program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52</cp:revision>
  <dcterms:created xsi:type="dcterms:W3CDTF">2015-09-28T20:03:08Z</dcterms:created>
  <dcterms:modified xsi:type="dcterms:W3CDTF">2023-01-25T14:58:57Z</dcterms:modified>
</cp:coreProperties>
</file>