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67"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6" r:id="rId19"/>
    <p:sldId id="285" r:id="rId20"/>
    <p:sldId id="287" r:id="rId21"/>
    <p:sldId id="288" r:id="rId22"/>
    <p:sldId id="289" r:id="rId23"/>
    <p:sldId id="291" r:id="rId24"/>
    <p:sldId id="290" r:id="rId25"/>
    <p:sldId id="306" r:id="rId26"/>
    <p:sldId id="293" r:id="rId27"/>
    <p:sldId id="292" r:id="rId28"/>
    <p:sldId id="294" r:id="rId29"/>
    <p:sldId id="295" r:id="rId30"/>
    <p:sldId id="296" r:id="rId31"/>
    <p:sldId id="297" r:id="rId32"/>
    <p:sldId id="298" r:id="rId33"/>
    <p:sldId id="299" r:id="rId34"/>
    <p:sldId id="300" r:id="rId35"/>
    <p:sldId id="301" r:id="rId36"/>
    <p:sldId id="302" r:id="rId37"/>
    <p:sldId id="303" r:id="rId38"/>
    <p:sldId id="304" r:id="rId39"/>
    <p:sldId id="269" r:id="rId40"/>
    <p:sldId id="30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8" y="-96"/>
      </p:cViewPr>
      <p:guideLst>
        <p:guide orient="horz" pos="2160"/>
        <p:guide pos="2880"/>
      </p:guideLst>
    </p:cSldViewPr>
  </p:slideViewPr>
  <p:notesTextViewPr>
    <p:cViewPr>
      <p:scale>
        <a:sx n="1" d="1"/>
        <a:sy n="1" d="1"/>
      </p:scale>
      <p:origin x="0" y="0"/>
    </p:cViewPr>
  </p:notesTextViewPr>
  <p:sorterViewPr>
    <p:cViewPr>
      <p:scale>
        <a:sx n="100" d="100"/>
        <a:sy n="100" d="100"/>
      </p:scale>
      <p:origin x="0" y="26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CB7A6-F9BD-49C3-9ECF-4DAF095CBB1C}" type="datetimeFigureOut">
              <a:rPr lang="en-US" smtClean="0"/>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1B5942-6D54-4526-995F-589302A5E2A8}" type="slidenum">
              <a:rPr lang="en-US" smtClean="0"/>
              <a:t>‹#›</a:t>
            </a:fld>
            <a:endParaRPr lang="en-US"/>
          </a:p>
        </p:txBody>
      </p:sp>
    </p:spTree>
    <p:extLst>
      <p:ext uri="{BB962C8B-B14F-4D97-AF65-F5344CB8AC3E}">
        <p14:creationId xmlns:p14="http://schemas.microsoft.com/office/powerpoint/2010/main" val="100884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D5AC34-6369-47AD-9227-C94D863A9CC0}"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17555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2AE9C9-84B0-4CCC-8BB5-D31EF955DABF}"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72482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8459C9-6810-46A7-8E27-73A52524CA34}"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68033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BCA306-D31B-4E3C-AD40-EA3294957AA6}"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214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1660C-86E2-43CF-B22A-29E62815AB7D}" type="datetime1">
              <a:rPr lang="en-US" smtClean="0"/>
              <a:t>10/14/2015</a:t>
            </a:fld>
            <a:endParaRPr lang="en-US"/>
          </a:p>
        </p:txBody>
      </p:sp>
      <p:sp>
        <p:nvSpPr>
          <p:cNvPr id="5" name="Footer Placeholder 4"/>
          <p:cNvSpPr>
            <a:spLocks noGrp="1"/>
          </p:cNvSpPr>
          <p:nvPr>
            <p:ph type="ftr" sz="quarter" idx="11"/>
          </p:nvPr>
        </p:nvSpPr>
        <p:spPr/>
        <p:txBody>
          <a:bodyPr/>
          <a:lstStyle/>
          <a:p>
            <a:r>
              <a:rPr lang="en-US" smtClean="0"/>
              <a:t>© 2016 Pearson Education, Inc., Hoboken, NJ.  All rights reserved.</a:t>
            </a:r>
            <a:endParaRPr lang="en-US"/>
          </a:p>
        </p:txBody>
      </p:sp>
      <p:sp>
        <p:nvSpPr>
          <p:cNvPr id="6" name="Slide Number Placeholder 5"/>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303655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543629-6BC7-4BF9-A2A1-981038F36C55}"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80049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5B99CF-F104-4BC6-A098-3ABC219C8A7D}" type="datetime1">
              <a:rPr lang="en-US" smtClean="0"/>
              <a:t>10/14/2015</a:t>
            </a:fld>
            <a:endParaRPr lang="en-US"/>
          </a:p>
        </p:txBody>
      </p:sp>
      <p:sp>
        <p:nvSpPr>
          <p:cNvPr id="8" name="Footer Placeholder 7"/>
          <p:cNvSpPr>
            <a:spLocks noGrp="1"/>
          </p:cNvSpPr>
          <p:nvPr>
            <p:ph type="ftr" sz="quarter" idx="11"/>
          </p:nvPr>
        </p:nvSpPr>
        <p:spPr/>
        <p:txBody>
          <a:bodyPr/>
          <a:lstStyle/>
          <a:p>
            <a:r>
              <a:rPr lang="en-US" smtClean="0"/>
              <a:t>© 2016 Pearson Education, Inc., Hoboken, NJ.  All rights reserved.</a:t>
            </a:r>
            <a:endParaRPr lang="en-US"/>
          </a:p>
        </p:txBody>
      </p:sp>
      <p:sp>
        <p:nvSpPr>
          <p:cNvPr id="9" name="Slide Number Placeholder 8"/>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819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800F5-980D-47D4-9F20-E5F458E76937}" type="datetime1">
              <a:rPr lang="en-US" smtClean="0"/>
              <a:t>10/14/2015</a:t>
            </a:fld>
            <a:endParaRPr lang="en-US"/>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889543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0C59-39A1-4E7B-8276-56A7060F0A3E}" type="datetime1">
              <a:rPr lang="en-US" smtClean="0"/>
              <a:t>10/14/2015</a:t>
            </a:fld>
            <a:endParaRPr lang="en-US"/>
          </a:p>
        </p:txBody>
      </p:sp>
      <p:sp>
        <p:nvSpPr>
          <p:cNvPr id="3" name="Footer Placeholder 2"/>
          <p:cNvSpPr>
            <a:spLocks noGrp="1"/>
          </p:cNvSpPr>
          <p:nvPr>
            <p:ph type="ftr" sz="quarter" idx="11"/>
          </p:nvPr>
        </p:nvSpPr>
        <p:spPr/>
        <p:txBody>
          <a:bodyPr/>
          <a:lstStyle/>
          <a:p>
            <a:r>
              <a:rPr lang="en-US" smtClean="0"/>
              <a:t>© 2016 Pearson Education, Inc., Hoboken, NJ.  All rights reserved.</a:t>
            </a:r>
            <a:endParaRPr lang="en-US"/>
          </a:p>
        </p:txBody>
      </p:sp>
      <p:sp>
        <p:nvSpPr>
          <p:cNvPr id="4" name="Slide Number Placeholder 3"/>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98782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53B8A8-F829-4B10-8A5D-952BBAE5F11B}"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153893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5C8FAD-01C2-4C81-8B26-770D72A95E71}" type="datetime1">
              <a:rPr lang="en-US" smtClean="0"/>
              <a:t>10/14/2015</a:t>
            </a:fld>
            <a:endParaRPr lang="en-US"/>
          </a:p>
        </p:txBody>
      </p:sp>
      <p:sp>
        <p:nvSpPr>
          <p:cNvPr id="6" name="Footer Placeholder 5"/>
          <p:cNvSpPr>
            <a:spLocks noGrp="1"/>
          </p:cNvSpPr>
          <p:nvPr>
            <p:ph type="ftr" sz="quarter" idx="11"/>
          </p:nvPr>
        </p:nvSpPr>
        <p:spPr/>
        <p:txBody>
          <a:bodyPr/>
          <a:lstStyle/>
          <a:p>
            <a:r>
              <a:rPr lang="en-US" smtClean="0"/>
              <a:t>© 2016 Pearson Education, Inc., Hoboken, NJ.  All rights reserved.</a:t>
            </a:r>
            <a:endParaRPr lang="en-US"/>
          </a:p>
        </p:txBody>
      </p:sp>
      <p:sp>
        <p:nvSpPr>
          <p:cNvPr id="7" name="Slide Number Placeholder 6"/>
          <p:cNvSpPr>
            <a:spLocks noGrp="1"/>
          </p:cNvSpPr>
          <p:nvPr>
            <p:ph type="sldNum" sz="quarter" idx="12"/>
          </p:nvPr>
        </p:nvSpPr>
        <p:spPr/>
        <p:txBody>
          <a:bodyPr/>
          <a:lstStyle/>
          <a:p>
            <a:fld id="{85A8DA42-601D-40A8-83CA-2F2CBDE5F9F0}" type="slidenum">
              <a:rPr lang="en-US" smtClean="0"/>
              <a:t>‹#›</a:t>
            </a:fld>
            <a:endParaRPr lang="en-US"/>
          </a:p>
        </p:txBody>
      </p:sp>
    </p:spTree>
    <p:extLst>
      <p:ext uri="{BB962C8B-B14F-4D97-AF65-F5344CB8AC3E}">
        <p14:creationId xmlns:p14="http://schemas.microsoft.com/office/powerpoint/2010/main" val="203799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2D69C-6875-48F7-B20D-CB317DFF406B}" type="datetime1">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2016 Pearson Education, Inc., Hoboken, NJ.  All rights reserved.</a:t>
            </a:r>
            <a:endParaRPr lang="en-US"/>
          </a:p>
        </p:txBody>
      </p:sp>
      <p:sp>
        <p:nvSpPr>
          <p:cNvPr id="6" name="Slide Number Placeholder 5"/>
          <p:cNvSpPr>
            <a:spLocks noGrp="1"/>
          </p:cNvSpPr>
          <p:nvPr>
            <p:ph type="sldNum" sz="quarter" idx="4"/>
          </p:nvPr>
        </p:nvSpPr>
        <p:spPr>
          <a:xfrm>
            <a:off x="6680915" y="62803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8DA42-601D-40A8-83CA-2F2CBDE5F9F0}" type="slidenum">
              <a:rPr lang="en-US" smtClean="0"/>
              <a:t>‹#›</a:t>
            </a:fld>
            <a:endParaRPr lang="en-US"/>
          </a:p>
        </p:txBody>
      </p:sp>
    </p:spTree>
    <p:extLst>
      <p:ext uri="{BB962C8B-B14F-4D97-AF65-F5344CB8AC3E}">
        <p14:creationId xmlns:p14="http://schemas.microsoft.com/office/powerpoint/2010/main" val="201293219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dirty="0" smtClean="0"/>
              <a:t>Programming in the Large</a:t>
            </a:r>
            <a:br>
              <a:rPr lang="en-US" dirty="0" smtClean="0"/>
            </a:br>
            <a:r>
              <a:rPr lang="en-US" sz="4000" dirty="0" smtClean="0"/>
              <a:t>Chapter 12</a:t>
            </a:r>
            <a:endParaRPr lang="en-US" dirty="0"/>
          </a:p>
        </p:txBody>
      </p:sp>
      <p:sp>
        <p:nvSpPr>
          <p:cNvPr id="3" name="Subtitle 2"/>
          <p:cNvSpPr>
            <a:spLocks noGrp="1"/>
          </p:cNvSpPr>
          <p:nvPr>
            <p:ph type="subTitle" idx="1"/>
          </p:nvPr>
        </p:nvSpPr>
        <p:spPr>
          <a:xfrm>
            <a:off x="1066800" y="2286000"/>
            <a:ext cx="6934200" cy="3352800"/>
          </a:xfrm>
        </p:spPr>
        <p:txBody>
          <a:bodyPr/>
          <a:lstStyle/>
          <a:p>
            <a:r>
              <a:rPr lang="en-US" i="1" dirty="0" smtClean="0">
                <a:solidFill>
                  <a:srgbClr val="0000FF"/>
                </a:solidFill>
              </a:rPr>
              <a:t>Problem Solving &amp; Program Design in C</a:t>
            </a:r>
          </a:p>
          <a:p>
            <a:endParaRPr lang="en-US" i="1" dirty="0">
              <a:solidFill>
                <a:srgbClr val="0000FF"/>
              </a:solidFill>
            </a:endParaRPr>
          </a:p>
          <a:p>
            <a:r>
              <a:rPr lang="en-US" sz="2400" i="1" dirty="0" smtClean="0">
                <a:solidFill>
                  <a:srgbClr val="0000FF"/>
                </a:solidFill>
              </a:rPr>
              <a:t>Eighth Edition</a:t>
            </a:r>
          </a:p>
          <a:p>
            <a:r>
              <a:rPr lang="en-US" sz="2400" i="1" dirty="0" smtClean="0">
                <a:solidFill>
                  <a:srgbClr val="0000FF"/>
                </a:solidFill>
              </a:rPr>
              <a:t>Jeri R. </a:t>
            </a:r>
            <a:r>
              <a:rPr lang="en-US" sz="2400" i="1" dirty="0" err="1" smtClean="0">
                <a:solidFill>
                  <a:srgbClr val="0000FF"/>
                </a:solidFill>
              </a:rPr>
              <a:t>Hanly</a:t>
            </a:r>
            <a:r>
              <a:rPr lang="en-US" sz="2400" i="1" dirty="0" smtClean="0">
                <a:solidFill>
                  <a:srgbClr val="0000FF"/>
                </a:solidFill>
              </a:rPr>
              <a:t> &amp; Elliot B. </a:t>
            </a:r>
            <a:r>
              <a:rPr lang="en-US" sz="2400" i="1" dirty="0" err="1" smtClean="0">
                <a:solidFill>
                  <a:srgbClr val="0000FF"/>
                </a:solidFill>
              </a:rPr>
              <a:t>Koffman</a:t>
            </a:r>
            <a:endParaRPr lang="en-US" sz="2400" dirty="0">
              <a:solidFill>
                <a:srgbClr val="0000FF"/>
              </a:solidFill>
            </a:endParaRP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a:t>
            </a:fld>
            <a:endParaRPr lang="en-US"/>
          </a:p>
        </p:txBody>
      </p:sp>
    </p:spTree>
    <p:extLst>
      <p:ext uri="{BB962C8B-B14F-4D97-AF65-F5344CB8AC3E}">
        <p14:creationId xmlns:p14="http://schemas.microsoft.com/office/powerpoint/2010/main" val="3386831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1436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327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85825"/>
            <a:ext cx="7351713"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965200" y="2518833"/>
            <a:ext cx="19812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2133600" y="3052233"/>
            <a:ext cx="1676400" cy="159596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962400" y="4463534"/>
            <a:ext cx="3847656" cy="369332"/>
          </a:xfrm>
          <a:prstGeom prst="rect">
            <a:avLst/>
          </a:prstGeom>
          <a:noFill/>
        </p:spPr>
        <p:txBody>
          <a:bodyPr wrap="none" rtlCol="0">
            <a:spAutoFit/>
          </a:bodyPr>
          <a:lstStyle/>
          <a:p>
            <a:r>
              <a:rPr lang="en-US" dirty="0" smtClean="0">
                <a:solidFill>
                  <a:srgbClr val="C00000"/>
                </a:solidFill>
              </a:rPr>
              <a:t>This library belongs to the programmer.</a:t>
            </a:r>
            <a:endParaRPr lang="en-US" dirty="0">
              <a:solidFill>
                <a:srgbClr val="C00000"/>
              </a:solidFill>
            </a:endParaRPr>
          </a:p>
        </p:txBody>
      </p:sp>
    </p:spTree>
    <p:extLst>
      <p:ext uri="{BB962C8B-B14F-4D97-AF65-F5344CB8AC3E}">
        <p14:creationId xmlns:p14="http://schemas.microsoft.com/office/powerpoint/2010/main" val="421769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Libraries</a:t>
            </a:r>
          </a:p>
        </p:txBody>
      </p:sp>
      <p:sp>
        <p:nvSpPr>
          <p:cNvPr id="3" name="Content Placeholder 2"/>
          <p:cNvSpPr>
            <a:spLocks noGrp="1"/>
          </p:cNvSpPr>
          <p:nvPr>
            <p:ph idx="1"/>
          </p:nvPr>
        </p:nvSpPr>
        <p:spPr/>
        <p:txBody>
          <a:bodyPr/>
          <a:lstStyle/>
          <a:p>
            <a:r>
              <a:rPr lang="en-US" dirty="0" smtClean="0"/>
              <a:t>implementation file</a:t>
            </a:r>
          </a:p>
          <a:p>
            <a:pPr lvl="1"/>
            <a:r>
              <a:rPr lang="en-US" dirty="0" smtClean="0"/>
              <a:t>file containing the C source code of a library’s functions and any other information needed for compilation of these functions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12</a:t>
            </a:fld>
            <a:endParaRPr lang="en-US"/>
          </a:p>
        </p:txBody>
      </p:sp>
    </p:spTree>
    <p:extLst>
      <p:ext uri="{BB962C8B-B14F-4D97-AF65-F5344CB8AC3E}">
        <p14:creationId xmlns:p14="http://schemas.microsoft.com/office/powerpoint/2010/main" val="542222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Creation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C1</a:t>
            </a:r>
          </a:p>
          <a:p>
            <a:pPr lvl="1"/>
            <a:r>
              <a:rPr lang="en-US" dirty="0" smtClean="0"/>
              <a:t>create a header file containing the interface information for a program needing the library</a:t>
            </a:r>
          </a:p>
          <a:p>
            <a:r>
              <a:rPr lang="en-US" dirty="0" smtClean="0"/>
              <a:t>C2</a:t>
            </a:r>
          </a:p>
          <a:p>
            <a:pPr lvl="1"/>
            <a:r>
              <a:rPr lang="en-US" dirty="0" smtClean="0"/>
              <a:t>create an implementation file containing the code of the library functions and other details of the implementation that are hidden from the user program</a:t>
            </a:r>
          </a:p>
          <a:p>
            <a:r>
              <a:rPr lang="en-US" dirty="0" smtClean="0"/>
              <a:t>C3</a:t>
            </a:r>
          </a:p>
          <a:p>
            <a:pPr lvl="1"/>
            <a:r>
              <a:rPr lang="en-US" dirty="0" smtClean="0"/>
              <a:t>compile the implementation file</a:t>
            </a:r>
          </a:p>
          <a:p>
            <a:pPr lvl="1"/>
            <a:r>
              <a:rPr lang="en-US" dirty="0" smtClean="0"/>
              <a:t>this step must be repeated any time either the header file or the implementation file is revised</a:t>
            </a: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13</a:t>
            </a:fld>
            <a:endParaRPr lang="en-US"/>
          </a:p>
        </p:txBody>
      </p:sp>
    </p:spTree>
    <p:extLst>
      <p:ext uri="{BB962C8B-B14F-4D97-AF65-F5344CB8AC3E}">
        <p14:creationId xmlns:p14="http://schemas.microsoft.com/office/powerpoint/2010/main" val="3715672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Use</a:t>
            </a:r>
            <a:endParaRPr lang="en-US" dirty="0"/>
          </a:p>
        </p:txBody>
      </p:sp>
      <p:sp>
        <p:nvSpPr>
          <p:cNvPr id="3" name="Content Placeholder 2"/>
          <p:cNvSpPr>
            <a:spLocks noGrp="1"/>
          </p:cNvSpPr>
          <p:nvPr>
            <p:ph idx="1"/>
          </p:nvPr>
        </p:nvSpPr>
        <p:spPr/>
        <p:txBody>
          <a:bodyPr/>
          <a:lstStyle/>
          <a:p>
            <a:r>
              <a:rPr lang="en-US" dirty="0" smtClean="0"/>
              <a:t>U1</a:t>
            </a:r>
          </a:p>
          <a:p>
            <a:pPr lvl="1"/>
            <a:r>
              <a:rPr lang="en-US" dirty="0" smtClean="0"/>
              <a:t>include the library’s header file in the user program through an </a:t>
            </a:r>
            <a:r>
              <a:rPr lang="en-US" dirty="0" smtClean="0">
                <a:solidFill>
                  <a:srgbClr val="7030A0"/>
                </a:solidFill>
                <a:latin typeface="Cambria" panose="02040503050406030204" pitchFamily="18" charset="0"/>
              </a:rPr>
              <a:t>#include </a:t>
            </a:r>
            <a:r>
              <a:rPr lang="en-US" dirty="0" smtClean="0"/>
              <a:t>directive</a:t>
            </a:r>
          </a:p>
          <a:p>
            <a:pPr lvl="1"/>
            <a:endParaRPr lang="en-US" dirty="0"/>
          </a:p>
          <a:p>
            <a:r>
              <a:rPr lang="en-US" dirty="0" smtClean="0"/>
              <a:t>U2</a:t>
            </a:r>
          </a:p>
          <a:p>
            <a:pPr lvl="1"/>
            <a:r>
              <a:rPr lang="en-US" dirty="0" smtClean="0"/>
              <a:t>after compiling the user program, include both its object file and the object file created in C3 in the command that activates the linker</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14</a:t>
            </a:fld>
            <a:endParaRPr lang="en-US"/>
          </a:p>
        </p:txBody>
      </p:sp>
    </p:spTree>
    <p:extLst>
      <p:ext uri="{BB962C8B-B14F-4D97-AF65-F5344CB8AC3E}">
        <p14:creationId xmlns:p14="http://schemas.microsoft.com/office/powerpoint/2010/main" val="284270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799"/>
            <a:ext cx="5181600" cy="5869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3652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92667"/>
            <a:ext cx="6724650" cy="518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89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a:t>
            </a:r>
            <a:endParaRPr lang="en-US" dirty="0"/>
          </a:p>
        </p:txBody>
      </p:sp>
      <p:sp>
        <p:nvSpPr>
          <p:cNvPr id="3" name="Content Placeholder 2"/>
          <p:cNvSpPr>
            <a:spLocks noGrp="1"/>
          </p:cNvSpPr>
          <p:nvPr>
            <p:ph idx="1"/>
          </p:nvPr>
        </p:nvSpPr>
        <p:spPr/>
        <p:txBody>
          <a:bodyPr/>
          <a:lstStyle/>
          <a:p>
            <a:r>
              <a:rPr lang="en-US" dirty="0" smtClean="0"/>
              <a:t>auto</a:t>
            </a:r>
          </a:p>
          <a:p>
            <a:pPr lvl="1"/>
            <a:r>
              <a:rPr lang="en-US" dirty="0" smtClean="0"/>
              <a:t>default storage class of function parameters and local variables</a:t>
            </a:r>
          </a:p>
          <a:p>
            <a:pPr lvl="1"/>
            <a:r>
              <a:rPr lang="en-US" dirty="0" smtClean="0"/>
              <a:t>storage is automatically allocated on the stack at the time of a function call and deallocated when the function returns</a:t>
            </a:r>
          </a:p>
          <a:p>
            <a:r>
              <a:rPr lang="en-US" dirty="0" smtClean="0"/>
              <a:t>extern</a:t>
            </a:r>
          </a:p>
          <a:p>
            <a:pPr lvl="1"/>
            <a:r>
              <a:rPr lang="en-US" dirty="0" smtClean="0"/>
              <a:t>storage class of names know to the linker</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17</a:t>
            </a:fld>
            <a:endParaRPr lang="en-US"/>
          </a:p>
        </p:txBody>
      </p:sp>
    </p:spTree>
    <p:extLst>
      <p:ext uri="{BB962C8B-B14F-4D97-AF65-F5344CB8AC3E}">
        <p14:creationId xmlns:p14="http://schemas.microsoft.com/office/powerpoint/2010/main" val="3381714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18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544949"/>
            <a:ext cx="6781799" cy="5061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5015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Classes</a:t>
            </a:r>
          </a:p>
        </p:txBody>
      </p:sp>
      <p:sp>
        <p:nvSpPr>
          <p:cNvPr id="3" name="Content Placeholder 2"/>
          <p:cNvSpPr>
            <a:spLocks noGrp="1"/>
          </p:cNvSpPr>
          <p:nvPr>
            <p:ph idx="1"/>
          </p:nvPr>
        </p:nvSpPr>
        <p:spPr/>
        <p:txBody>
          <a:bodyPr>
            <a:normAutofit lnSpcReduction="10000"/>
          </a:bodyPr>
          <a:lstStyle/>
          <a:p>
            <a:r>
              <a:rPr lang="en-US" dirty="0" smtClean="0"/>
              <a:t>global variable</a:t>
            </a:r>
          </a:p>
          <a:p>
            <a:pPr lvl="1"/>
            <a:r>
              <a:rPr lang="en-US" dirty="0" smtClean="0"/>
              <a:t>a variable that may be accessed by many functions in a program</a:t>
            </a:r>
          </a:p>
          <a:p>
            <a:r>
              <a:rPr lang="en-US" dirty="0" smtClean="0"/>
              <a:t>static </a:t>
            </a:r>
          </a:p>
          <a:p>
            <a:pPr lvl="1"/>
            <a:r>
              <a:rPr lang="en-US" dirty="0" smtClean="0"/>
              <a:t>storage class of variables allocated only once, prior to program execution</a:t>
            </a:r>
          </a:p>
          <a:p>
            <a:r>
              <a:rPr lang="en-US" dirty="0" smtClean="0"/>
              <a:t>register</a:t>
            </a:r>
          </a:p>
          <a:p>
            <a:pPr lvl="1"/>
            <a:r>
              <a:rPr lang="en-US" dirty="0" smtClean="0"/>
              <a:t>storage class of automatic variables that the programmer would like to have store in registers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19</a:t>
            </a:fld>
            <a:endParaRPr lang="en-US"/>
          </a:p>
        </p:txBody>
      </p:sp>
    </p:spTree>
    <p:extLst>
      <p:ext uri="{BB962C8B-B14F-4D97-AF65-F5344CB8AC3E}">
        <p14:creationId xmlns:p14="http://schemas.microsoft.com/office/powerpoint/2010/main" val="1427573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Objectives</a:t>
            </a:r>
            <a:endParaRPr lang="en-US" dirty="0"/>
          </a:p>
        </p:txBody>
      </p:sp>
      <p:sp>
        <p:nvSpPr>
          <p:cNvPr id="3" name="Content Placeholder 2"/>
          <p:cNvSpPr>
            <a:spLocks noGrp="1"/>
          </p:cNvSpPr>
          <p:nvPr>
            <p:ph idx="1"/>
          </p:nvPr>
        </p:nvSpPr>
        <p:spPr/>
        <p:txBody>
          <a:bodyPr>
            <a:normAutofit fontScale="92500"/>
          </a:bodyPr>
          <a:lstStyle/>
          <a:p>
            <a:r>
              <a:rPr lang="en-US" dirty="0" smtClean="0"/>
              <a:t>To learn how procedural abstraction help the programmer separate concerns about what a function does from the details of how to code the function</a:t>
            </a:r>
          </a:p>
          <a:p>
            <a:r>
              <a:rPr lang="en-US" dirty="0" smtClean="0"/>
              <a:t>To understand how data abstraction enables us to describe what information is stored in an object and what operations we want to perform on the object without knowing the specifics of how the object’s information is organized and represented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a:t>
            </a:fld>
            <a:endParaRPr lang="en-US"/>
          </a:p>
        </p:txBody>
      </p:sp>
    </p:spTree>
    <p:extLst>
      <p:ext uri="{BB962C8B-B14F-4D97-AF65-F5344CB8AC3E}">
        <p14:creationId xmlns:p14="http://schemas.microsoft.com/office/powerpoint/2010/main" val="2944743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38200"/>
            <a:ext cx="6523037"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3810000"/>
            <a:ext cx="197167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5009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862013"/>
            <a:ext cx="7027863" cy="513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40909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22</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760684"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75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Modifying Functions for</a:t>
            </a:r>
            <a:br>
              <a:rPr lang="en-US" dirty="0" smtClean="0"/>
            </a:br>
            <a:r>
              <a:rPr lang="en-US" dirty="0" smtClean="0"/>
              <a:t>Inclusion in a Library</a:t>
            </a:r>
            <a:endParaRPr lang="en-US" dirty="0"/>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dirty="0" smtClean="0"/>
              <a:t>When building a personal library based on functions originally developed for use in a specific  context, usually some modifications are advisable.</a:t>
            </a:r>
          </a:p>
          <a:p>
            <a:endParaRPr lang="en-US" dirty="0"/>
          </a:p>
          <a:p>
            <a:r>
              <a:rPr lang="en-US" dirty="0" smtClean="0"/>
              <a:t>A library function should be as general as possible.</a:t>
            </a:r>
          </a:p>
          <a:p>
            <a:pPr lvl="1"/>
            <a:r>
              <a:rPr lang="en-US" dirty="0" smtClean="0"/>
              <a:t>Examine all constants to see whether they could be replaced by input parameters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23</a:t>
            </a:fld>
            <a:endParaRPr lang="en-US"/>
          </a:p>
        </p:txBody>
      </p:sp>
    </p:spTree>
    <p:extLst>
      <p:ext uri="{BB962C8B-B14F-4D97-AF65-F5344CB8AC3E}">
        <p14:creationId xmlns:p14="http://schemas.microsoft.com/office/powerpoint/2010/main" val="1196194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24</a:t>
            </a:fld>
            <a:endParaRPr lang="en-US"/>
          </a:p>
        </p:txBody>
      </p:sp>
      <p:grpSp>
        <p:nvGrpSpPr>
          <p:cNvPr id="4" name="Group 3"/>
          <p:cNvGrpSpPr/>
          <p:nvPr/>
        </p:nvGrpSpPr>
        <p:grpSpPr>
          <a:xfrm>
            <a:off x="1018117" y="609600"/>
            <a:ext cx="7189787" cy="5114925"/>
            <a:chOff x="1018117" y="609600"/>
            <a:chExt cx="7189787" cy="5114925"/>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117" y="609600"/>
              <a:ext cx="7123113"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17" y="4752975"/>
              <a:ext cx="7189787"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254015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7030A0"/>
                </a:solidFill>
                <a:latin typeface="Cambria" panose="02040503050406030204" pitchFamily="18" charset="0"/>
              </a:rPr>
              <a:t>exit</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C’s </a:t>
            </a:r>
            <a:r>
              <a:rPr lang="en-US" dirty="0" smtClean="0">
                <a:solidFill>
                  <a:srgbClr val="7030A0"/>
                </a:solidFill>
                <a:latin typeface="Cambria" panose="02040503050406030204" pitchFamily="18" charset="0"/>
              </a:rPr>
              <a:t>exit</a:t>
            </a:r>
            <a:r>
              <a:rPr lang="en-US" dirty="0" smtClean="0"/>
              <a:t> function from the standard library </a:t>
            </a:r>
            <a:r>
              <a:rPr lang="en-US" dirty="0" err="1" smtClean="0">
                <a:solidFill>
                  <a:srgbClr val="7030A0"/>
                </a:solidFill>
                <a:latin typeface="Cambria" panose="02040503050406030204" pitchFamily="18" charset="0"/>
              </a:rPr>
              <a:t>stdlib</a:t>
            </a:r>
            <a:r>
              <a:rPr lang="en-US" dirty="0" smtClean="0">
                <a:solidFill>
                  <a:srgbClr val="7030A0"/>
                </a:solidFill>
              </a:rPr>
              <a:t> </a:t>
            </a:r>
            <a:r>
              <a:rPr lang="en-US" dirty="0" smtClean="0"/>
              <a:t>can be used in situation where we need to terminate execution prematurely.</a:t>
            </a:r>
          </a:p>
          <a:p>
            <a:r>
              <a:rPr lang="en-US" dirty="0" smtClean="0"/>
              <a:t>Calling </a:t>
            </a:r>
            <a:r>
              <a:rPr lang="en-US" dirty="0" smtClean="0">
                <a:solidFill>
                  <a:srgbClr val="7030A0"/>
                </a:solidFill>
                <a:latin typeface="Cambria" panose="02040503050406030204" pitchFamily="18" charset="0"/>
              </a:rPr>
              <a:t>exit</a:t>
            </a:r>
            <a:r>
              <a:rPr lang="en-US" dirty="0" smtClean="0"/>
              <a:t> with the argument 1 indicates that some failure led to the exit.</a:t>
            </a:r>
          </a:p>
          <a:p>
            <a:r>
              <a:rPr lang="en-US" dirty="0"/>
              <a:t>Calling </a:t>
            </a:r>
            <a:r>
              <a:rPr lang="en-US" dirty="0">
                <a:solidFill>
                  <a:srgbClr val="7030A0"/>
                </a:solidFill>
                <a:latin typeface="Cambria" panose="02040503050406030204" pitchFamily="18" charset="0"/>
              </a:rPr>
              <a:t>exit</a:t>
            </a:r>
            <a:r>
              <a:rPr lang="en-US" dirty="0"/>
              <a:t> with the </a:t>
            </a:r>
            <a:r>
              <a:rPr lang="en-US" dirty="0" smtClean="0"/>
              <a:t>argument 0 implies no such failure, just as a 0 returned from </a:t>
            </a:r>
            <a:r>
              <a:rPr lang="en-US" dirty="0" smtClean="0">
                <a:solidFill>
                  <a:srgbClr val="7030A0"/>
                </a:solidFill>
                <a:latin typeface="Cambria" panose="02040503050406030204" pitchFamily="18" charset="0"/>
              </a:rPr>
              <a:t>main</a:t>
            </a:r>
            <a:r>
              <a:rPr lang="en-US" dirty="0" smtClean="0"/>
              <a:t> indicates successful function completion.</a:t>
            </a:r>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25</a:t>
            </a:fld>
            <a:endParaRPr lang="en-US"/>
          </a:p>
        </p:txBody>
      </p:sp>
    </p:spTree>
    <p:extLst>
      <p:ext uri="{BB962C8B-B14F-4D97-AF65-F5344CB8AC3E}">
        <p14:creationId xmlns:p14="http://schemas.microsoft.com/office/powerpoint/2010/main" val="2176517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Compilation</a:t>
            </a:r>
            <a:endParaRPr lang="en-US" dirty="0"/>
          </a:p>
        </p:txBody>
      </p:sp>
      <p:sp>
        <p:nvSpPr>
          <p:cNvPr id="3" name="Content Placeholder 2"/>
          <p:cNvSpPr>
            <a:spLocks noGrp="1"/>
          </p:cNvSpPr>
          <p:nvPr>
            <p:ph idx="1"/>
          </p:nvPr>
        </p:nvSpPr>
        <p:spPr/>
        <p:txBody>
          <a:bodyPr/>
          <a:lstStyle/>
          <a:p>
            <a:r>
              <a:rPr lang="en-US" dirty="0" smtClean="0"/>
              <a:t>C’s preprocessor recognizes commands that allow the user to select parts of a program to be compiled and parts to be omitted.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26</a:t>
            </a:fld>
            <a:endParaRPr lang="en-US"/>
          </a:p>
        </p:txBody>
      </p:sp>
    </p:spTree>
    <p:extLst>
      <p:ext uri="{BB962C8B-B14F-4D97-AF65-F5344CB8AC3E}">
        <p14:creationId xmlns:p14="http://schemas.microsoft.com/office/powerpoint/2010/main" val="3294655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27</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062038"/>
            <a:ext cx="7199313"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895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28</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628650"/>
            <a:ext cx="7265987" cy="560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238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73087"/>
            <a:ext cx="5257800" cy="6059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29</a:t>
            </a:fld>
            <a:endParaRPr lang="en-US"/>
          </a:p>
        </p:txBody>
      </p:sp>
    </p:spTree>
    <p:extLst>
      <p:ext uri="{BB962C8B-B14F-4D97-AF65-F5344CB8AC3E}">
        <p14:creationId xmlns:p14="http://schemas.microsoft.com/office/powerpoint/2010/main" val="1494701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Objectives</a:t>
            </a:r>
          </a:p>
        </p:txBody>
      </p:sp>
      <p:sp>
        <p:nvSpPr>
          <p:cNvPr id="3" name="Content Placeholder 2"/>
          <p:cNvSpPr>
            <a:spLocks noGrp="1"/>
          </p:cNvSpPr>
          <p:nvPr>
            <p:ph idx="1"/>
          </p:nvPr>
        </p:nvSpPr>
        <p:spPr/>
        <p:txBody>
          <a:bodyPr>
            <a:normAutofit lnSpcReduction="10000"/>
          </a:bodyPr>
          <a:lstStyle/>
          <a:p>
            <a:r>
              <a:rPr lang="en-US" dirty="0" smtClean="0"/>
              <a:t>To learn how to create your own personal library with a separate header file and implementation file and to understand what should be stored in each file</a:t>
            </a:r>
          </a:p>
          <a:p>
            <a:r>
              <a:rPr lang="en-US" dirty="0" smtClean="0"/>
              <a:t>To understand the purpose of different storage classes in C</a:t>
            </a:r>
          </a:p>
          <a:p>
            <a:r>
              <a:rPr lang="en-US" dirty="0" smtClean="0"/>
              <a:t>To learn how to use conditional compilation to prevent multiple declarations of the identifiers in a header file</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a:t>
            </a:fld>
            <a:endParaRPr lang="en-US"/>
          </a:p>
        </p:txBody>
      </p:sp>
    </p:spTree>
    <p:extLst>
      <p:ext uri="{BB962C8B-B14F-4D97-AF65-F5344CB8AC3E}">
        <p14:creationId xmlns:p14="http://schemas.microsoft.com/office/powerpoint/2010/main" val="41590748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30</a:t>
            </a:fld>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446963"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2685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to function </a:t>
            </a:r>
            <a:r>
              <a:rPr lang="en-US" dirty="0" smtClean="0">
                <a:solidFill>
                  <a:srgbClr val="7030A0"/>
                </a:solidFill>
                <a:latin typeface="Cambria" panose="02040503050406030204" pitchFamily="18" charset="0"/>
              </a:rPr>
              <a:t>main</a:t>
            </a:r>
            <a:endParaRPr lang="en-US" dirty="0">
              <a:solidFill>
                <a:srgbClr val="7030A0"/>
              </a:solidFill>
              <a:latin typeface="Cambria" panose="02040503050406030204" pitchFamily="18" charset="0"/>
            </a:endParaRPr>
          </a:p>
        </p:txBody>
      </p:sp>
      <p:sp>
        <p:nvSpPr>
          <p:cNvPr id="3" name="Content Placeholder 2"/>
          <p:cNvSpPr>
            <a:spLocks noGrp="1"/>
          </p:cNvSpPr>
          <p:nvPr>
            <p:ph idx="1"/>
          </p:nvPr>
        </p:nvSpPr>
        <p:spPr>
          <a:xfrm>
            <a:off x="457200" y="1600201"/>
            <a:ext cx="8229600" cy="1905000"/>
          </a:xfrm>
        </p:spPr>
        <p:txBody>
          <a:bodyPr/>
          <a:lstStyle/>
          <a:p>
            <a:r>
              <a:rPr lang="en-US" dirty="0" smtClean="0"/>
              <a:t>command-line arguments</a:t>
            </a:r>
          </a:p>
          <a:p>
            <a:pPr lvl="1"/>
            <a:r>
              <a:rPr lang="en-US" dirty="0" smtClean="0"/>
              <a:t>options specified in the statement that activated a program</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31</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733800"/>
            <a:ext cx="7075487"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7651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32</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 y="457200"/>
            <a:ext cx="8932863"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62587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33</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381000"/>
            <a:ext cx="7218363" cy="559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9287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Macros with Parameters</a:t>
            </a:r>
            <a:endParaRPr lang="en-US" dirty="0"/>
          </a:p>
        </p:txBody>
      </p:sp>
      <p:sp>
        <p:nvSpPr>
          <p:cNvPr id="3" name="Content Placeholder 2"/>
          <p:cNvSpPr>
            <a:spLocks noGrp="1"/>
          </p:cNvSpPr>
          <p:nvPr>
            <p:ph idx="1"/>
          </p:nvPr>
        </p:nvSpPr>
        <p:spPr>
          <a:xfrm>
            <a:off x="457200" y="1600200"/>
            <a:ext cx="8229600" cy="4419599"/>
          </a:xfrm>
        </p:spPr>
        <p:txBody>
          <a:bodyPr/>
          <a:lstStyle/>
          <a:p>
            <a:r>
              <a:rPr lang="en-US" dirty="0" smtClean="0"/>
              <a:t>macro</a:t>
            </a:r>
          </a:p>
          <a:p>
            <a:pPr lvl="1"/>
            <a:r>
              <a:rPr lang="en-US" dirty="0" smtClean="0"/>
              <a:t>facility for naming a commonly used statement or operation</a:t>
            </a:r>
          </a:p>
          <a:p>
            <a:pPr lvl="1"/>
            <a:endParaRPr lang="en-US" dirty="0"/>
          </a:p>
          <a:p>
            <a:pPr lvl="1"/>
            <a:endParaRPr lang="en-US" dirty="0" smtClean="0"/>
          </a:p>
          <a:p>
            <a:r>
              <a:rPr lang="en-US" dirty="0" smtClean="0"/>
              <a:t>macro expansion</a:t>
            </a:r>
          </a:p>
          <a:p>
            <a:pPr lvl="1"/>
            <a:r>
              <a:rPr lang="en-US" dirty="0" smtClean="0"/>
              <a:t>process of replacing a macro call by its meaning</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34</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7652"/>
            <a:ext cx="5829300" cy="478359"/>
          </a:xfrm>
          <a:prstGeom prst="rect">
            <a:avLst/>
          </a:prstGeom>
          <a:noFill/>
          <a:ln w="9525">
            <a:solidFill>
              <a:srgbClr val="7030A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69357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35</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533400"/>
            <a:ext cx="8723313" cy="526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837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36</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42" y="1143000"/>
            <a:ext cx="8780463"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6227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37</a:t>
            </a:fld>
            <a:endParaRPr 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685800"/>
            <a:ext cx="8656637"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6974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38</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4" y="838200"/>
            <a:ext cx="8818563"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12227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C’s facility for creating a personal library provides a means of encapsulating an abstract data type.</a:t>
            </a:r>
          </a:p>
          <a:p>
            <a:r>
              <a:rPr lang="en-US" dirty="0" smtClean="0"/>
              <a:t>Dividing a library definition into a header file and an implementation file provides a natural separation of the description of </a:t>
            </a:r>
            <a:r>
              <a:rPr lang="en-US" u="sng" dirty="0" smtClean="0"/>
              <a:t>what</a:t>
            </a:r>
            <a:r>
              <a:rPr lang="en-US" dirty="0" smtClean="0"/>
              <a:t> the library functions do from </a:t>
            </a:r>
            <a:r>
              <a:rPr lang="en-US" u="sng" dirty="0" smtClean="0"/>
              <a:t>how</a:t>
            </a:r>
            <a:r>
              <a:rPr lang="en-US" dirty="0" smtClean="0"/>
              <a:t> they do it.</a:t>
            </a:r>
          </a:p>
          <a:p>
            <a:r>
              <a:rPr lang="en-US" dirty="0" smtClean="0"/>
              <a:t>Defining a macro gives a name to a frequently used statement or operation.</a:t>
            </a:r>
          </a:p>
          <a:p>
            <a:r>
              <a:rPr lang="en-US" dirty="0"/>
              <a:t>The exit function allows premature termination of program execution.</a:t>
            </a:r>
          </a:p>
          <a:p>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39</a:t>
            </a:fld>
            <a:endParaRPr lang="en-US"/>
          </a:p>
        </p:txBody>
      </p:sp>
    </p:spTree>
    <p:extLst>
      <p:ext uri="{BB962C8B-B14F-4D97-AF65-F5344CB8AC3E}">
        <p14:creationId xmlns:p14="http://schemas.microsoft.com/office/powerpoint/2010/main" val="314273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Objectives</a:t>
            </a:r>
          </a:p>
        </p:txBody>
      </p:sp>
      <p:sp>
        <p:nvSpPr>
          <p:cNvPr id="3" name="Content Placeholder 2"/>
          <p:cNvSpPr>
            <a:spLocks noGrp="1"/>
          </p:cNvSpPr>
          <p:nvPr>
            <p:ph idx="1"/>
          </p:nvPr>
        </p:nvSpPr>
        <p:spPr/>
        <p:txBody>
          <a:bodyPr/>
          <a:lstStyle/>
          <a:p>
            <a:r>
              <a:rPr lang="en-US" dirty="0" smtClean="0"/>
              <a:t>To learn how to use multidimensional arrays for storing tables of data</a:t>
            </a:r>
          </a:p>
          <a:p>
            <a:r>
              <a:rPr lang="en-US" dirty="0" smtClean="0"/>
              <a:t>To learn how to declare parameters for function </a:t>
            </a:r>
            <a:r>
              <a:rPr lang="en-US" dirty="0" smtClean="0">
                <a:solidFill>
                  <a:srgbClr val="7030A0"/>
                </a:solidFill>
                <a:latin typeface="Cambria" panose="02040503050406030204" pitchFamily="18" charset="0"/>
              </a:rPr>
              <a:t>main</a:t>
            </a:r>
            <a:r>
              <a:rPr lang="en-US" dirty="0" smtClean="0"/>
              <a:t> and how to pass data such as file names through command-line arguments</a:t>
            </a:r>
          </a:p>
          <a:p>
            <a:r>
              <a:rPr lang="en-US" dirty="0" smtClean="0"/>
              <a:t>To learn how to define macros with parameters and understand what happens when a macro is expanded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4</a:t>
            </a:fld>
            <a:endParaRPr lang="en-US"/>
          </a:p>
        </p:txBody>
      </p:sp>
    </p:spTree>
    <p:extLst>
      <p:ext uri="{BB962C8B-B14F-4D97-AF65-F5344CB8AC3E}">
        <p14:creationId xmlns:p14="http://schemas.microsoft.com/office/powerpoint/2010/main" val="12126597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 Up</a:t>
            </a:r>
          </a:p>
        </p:txBody>
      </p:sp>
      <p:sp>
        <p:nvSpPr>
          <p:cNvPr id="3" name="Content Placeholder 2"/>
          <p:cNvSpPr>
            <a:spLocks noGrp="1"/>
          </p:cNvSpPr>
          <p:nvPr>
            <p:ph idx="1"/>
          </p:nvPr>
        </p:nvSpPr>
        <p:spPr/>
        <p:txBody>
          <a:bodyPr>
            <a:normAutofit fontScale="92500" lnSpcReduction="20000"/>
          </a:bodyPr>
          <a:lstStyle/>
          <a:p>
            <a:r>
              <a:rPr lang="en-US" dirty="0" smtClean="0"/>
              <a:t>Conditional compilation provides a means of customizing code for different implementations and of creating library header files that protect themselves from duplicate inclusion.</a:t>
            </a:r>
          </a:p>
          <a:p>
            <a:r>
              <a:rPr lang="en-US" dirty="0" smtClean="0"/>
              <a:t>Designing function </a:t>
            </a:r>
            <a:r>
              <a:rPr lang="en-US" dirty="0" smtClean="0">
                <a:solidFill>
                  <a:srgbClr val="7030A0"/>
                </a:solidFill>
                <a:latin typeface="Cambria" panose="02040503050406030204" pitchFamily="18" charset="0"/>
              </a:rPr>
              <a:t>main</a:t>
            </a:r>
            <a:r>
              <a:rPr lang="en-US" dirty="0" smtClean="0"/>
              <a:t> with parameters </a:t>
            </a:r>
            <a:r>
              <a:rPr lang="en-US" dirty="0" err="1" smtClean="0">
                <a:solidFill>
                  <a:srgbClr val="7030A0"/>
                </a:solidFill>
                <a:latin typeface="Cambria" panose="02040503050406030204" pitchFamily="18" charset="0"/>
              </a:rPr>
              <a:t>argc</a:t>
            </a:r>
            <a:r>
              <a:rPr lang="en-US" dirty="0" smtClean="0">
                <a:solidFill>
                  <a:srgbClr val="7030A0"/>
                </a:solidFill>
              </a:rPr>
              <a:t> </a:t>
            </a:r>
            <a:r>
              <a:rPr lang="en-US" dirty="0" smtClean="0"/>
              <a:t>and </a:t>
            </a:r>
            <a:r>
              <a:rPr lang="en-US" dirty="0" err="1" smtClean="0">
                <a:solidFill>
                  <a:srgbClr val="7030A0"/>
                </a:solidFill>
                <a:latin typeface="Cambria" panose="02040503050406030204" pitchFamily="18" charset="0"/>
              </a:rPr>
              <a:t>argv</a:t>
            </a:r>
            <a:r>
              <a:rPr lang="en-US" dirty="0" smtClean="0">
                <a:solidFill>
                  <a:srgbClr val="7030A0"/>
                </a:solidFill>
              </a:rPr>
              <a:t> </a:t>
            </a:r>
            <a:r>
              <a:rPr lang="en-US" dirty="0" smtClean="0"/>
              <a:t>allows the use of command-line arguments.</a:t>
            </a:r>
          </a:p>
          <a:p>
            <a:r>
              <a:rPr lang="en-US" dirty="0" smtClean="0"/>
              <a:t>Library functions must have meaningful names, have clearly defined interfaces, and be as independent as possible from globally defined constants.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40</a:t>
            </a:fld>
            <a:endParaRPr lang="en-US"/>
          </a:p>
        </p:txBody>
      </p:sp>
    </p:spTree>
    <p:extLst>
      <p:ext uri="{BB962C8B-B14F-4D97-AF65-F5344CB8AC3E}">
        <p14:creationId xmlns:p14="http://schemas.microsoft.com/office/powerpoint/2010/main" val="61489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Abstraction to Manage Complexity</a:t>
            </a:r>
            <a:endParaRPr lang="en-US" dirty="0"/>
          </a:p>
        </p:txBody>
      </p:sp>
      <p:sp>
        <p:nvSpPr>
          <p:cNvPr id="3" name="Content Placeholder 2"/>
          <p:cNvSpPr>
            <a:spLocks noGrp="1"/>
          </p:cNvSpPr>
          <p:nvPr>
            <p:ph idx="1"/>
          </p:nvPr>
        </p:nvSpPr>
        <p:spPr/>
        <p:txBody>
          <a:bodyPr/>
          <a:lstStyle/>
          <a:p>
            <a:r>
              <a:rPr lang="en-US" dirty="0" smtClean="0"/>
              <a:t>procedural abstraction</a:t>
            </a:r>
          </a:p>
          <a:p>
            <a:pPr lvl="1"/>
            <a:r>
              <a:rPr lang="en-US" dirty="0" smtClean="0"/>
              <a:t>separation of </a:t>
            </a:r>
            <a:r>
              <a:rPr lang="en-US" u="sng" dirty="0" smtClean="0"/>
              <a:t>what</a:t>
            </a:r>
            <a:r>
              <a:rPr lang="en-US" dirty="0" smtClean="0"/>
              <a:t> a function does form the details of </a:t>
            </a:r>
            <a:r>
              <a:rPr lang="en-US" u="sng" dirty="0" smtClean="0"/>
              <a:t>how</a:t>
            </a:r>
            <a:r>
              <a:rPr lang="en-US" dirty="0" smtClean="0"/>
              <a:t> the function accomplishes its purpose</a:t>
            </a:r>
          </a:p>
          <a:p>
            <a:pPr lvl="1"/>
            <a:endParaRPr lang="en-US" dirty="0"/>
          </a:p>
          <a:p>
            <a:r>
              <a:rPr lang="en-US" dirty="0" smtClean="0"/>
              <a:t>data abstraction</a:t>
            </a:r>
          </a:p>
          <a:p>
            <a:pPr lvl="1"/>
            <a:r>
              <a:rPr lang="en-US" dirty="0" smtClean="0"/>
              <a:t>separation of the logical view of a data object (</a:t>
            </a:r>
            <a:r>
              <a:rPr lang="en-US" u="sng" dirty="0" smtClean="0"/>
              <a:t>what</a:t>
            </a:r>
            <a:r>
              <a:rPr lang="en-US" dirty="0" smtClean="0"/>
              <a:t> is stored) from the physical view (</a:t>
            </a:r>
            <a:r>
              <a:rPr lang="en-US" u="sng" dirty="0" smtClean="0"/>
              <a:t>how</a:t>
            </a:r>
            <a:r>
              <a:rPr lang="en-US" dirty="0" smtClean="0"/>
              <a:t> the information is stored)</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5</a:t>
            </a:fld>
            <a:endParaRPr lang="en-US"/>
          </a:p>
        </p:txBody>
      </p:sp>
    </p:spTree>
    <p:extLst>
      <p:ext uri="{BB962C8B-B14F-4D97-AF65-F5344CB8AC3E}">
        <p14:creationId xmlns:p14="http://schemas.microsoft.com/office/powerpoint/2010/main" val="2860846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Abstraction to Manage Complexity</a:t>
            </a:r>
          </a:p>
        </p:txBody>
      </p:sp>
      <p:sp>
        <p:nvSpPr>
          <p:cNvPr id="3" name="Content Placeholder 2"/>
          <p:cNvSpPr>
            <a:spLocks noGrp="1"/>
          </p:cNvSpPr>
          <p:nvPr>
            <p:ph idx="1"/>
          </p:nvPr>
        </p:nvSpPr>
        <p:spPr/>
        <p:txBody>
          <a:bodyPr/>
          <a:lstStyle/>
          <a:p>
            <a:r>
              <a:rPr lang="en-US" dirty="0" smtClean="0"/>
              <a:t>information hiding</a:t>
            </a:r>
          </a:p>
          <a:p>
            <a:pPr lvl="1"/>
            <a:r>
              <a:rPr lang="en-US" dirty="0" smtClean="0"/>
              <a:t>protecting the implementation details of a lower-level module from direct access by a higher-level module</a:t>
            </a:r>
          </a:p>
          <a:p>
            <a:pPr lvl="1"/>
            <a:endParaRPr lang="en-US" dirty="0"/>
          </a:p>
          <a:p>
            <a:r>
              <a:rPr lang="en-US" dirty="0" smtClean="0"/>
              <a:t>encapsulate</a:t>
            </a:r>
          </a:p>
          <a:p>
            <a:pPr lvl="1"/>
            <a:r>
              <a:rPr lang="en-US" dirty="0" smtClean="0"/>
              <a:t>packaging as  unit a data object and its operators</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6</a:t>
            </a:fld>
            <a:endParaRPr lang="en-US"/>
          </a:p>
        </p:txBody>
      </p:sp>
    </p:spTree>
    <p:extLst>
      <p:ext uri="{BB962C8B-B14F-4D97-AF65-F5344CB8AC3E}">
        <p14:creationId xmlns:p14="http://schemas.microsoft.com/office/powerpoint/2010/main" val="1056312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Libraries</a:t>
            </a:r>
            <a:endParaRPr lang="en-US" dirty="0"/>
          </a:p>
        </p:txBody>
      </p:sp>
      <p:sp>
        <p:nvSpPr>
          <p:cNvPr id="3" name="Content Placeholder 2"/>
          <p:cNvSpPr>
            <a:spLocks noGrp="1"/>
          </p:cNvSpPr>
          <p:nvPr>
            <p:ph idx="1"/>
          </p:nvPr>
        </p:nvSpPr>
        <p:spPr/>
        <p:txBody>
          <a:bodyPr/>
          <a:lstStyle/>
          <a:p>
            <a:r>
              <a:rPr lang="en-US" dirty="0" smtClean="0"/>
              <a:t>header file</a:t>
            </a:r>
          </a:p>
          <a:p>
            <a:pPr lvl="1"/>
            <a:r>
              <a:rPr lang="en-US" dirty="0" smtClean="0"/>
              <a:t>text file containing the interface information about a library needed by a compiler to translate a program system that uses the library or by a person to understand and use the library</a:t>
            </a:r>
            <a:endParaRPr lang="en-US" dirty="0"/>
          </a:p>
        </p:txBody>
      </p:sp>
      <p:sp>
        <p:nvSpPr>
          <p:cNvPr id="4" name="Footer Placeholder 3"/>
          <p:cNvSpPr>
            <a:spLocks noGrp="1"/>
          </p:cNvSpPr>
          <p:nvPr>
            <p:ph type="ftr" sz="quarter" idx="11"/>
          </p:nvPr>
        </p:nvSpPr>
        <p:spPr/>
        <p:txBody>
          <a:bodyPr/>
          <a:lstStyle/>
          <a:p>
            <a:r>
              <a:rPr lang="en-US" smtClean="0"/>
              <a:t>© 2016 Pearson Education, Inc., Hoboken, NJ.  All rights reserved.</a:t>
            </a:r>
            <a:endParaRPr lang="en-US"/>
          </a:p>
        </p:txBody>
      </p:sp>
      <p:sp>
        <p:nvSpPr>
          <p:cNvPr id="5" name="Slide Number Placeholder 4"/>
          <p:cNvSpPr>
            <a:spLocks noGrp="1"/>
          </p:cNvSpPr>
          <p:nvPr>
            <p:ph type="sldNum" sz="quarter" idx="12"/>
          </p:nvPr>
        </p:nvSpPr>
        <p:spPr/>
        <p:txBody>
          <a:bodyPr/>
          <a:lstStyle/>
          <a:p>
            <a:fld id="{85A8DA42-601D-40A8-83CA-2F2CBDE5F9F0}" type="slidenum">
              <a:rPr lang="en-US" smtClean="0"/>
              <a:t>7</a:t>
            </a:fld>
            <a:endParaRPr lang="en-US"/>
          </a:p>
        </p:txBody>
      </p:sp>
    </p:spTree>
    <p:extLst>
      <p:ext uri="{BB962C8B-B14F-4D97-AF65-F5344CB8AC3E}">
        <p14:creationId xmlns:p14="http://schemas.microsoft.com/office/powerpoint/2010/main" val="933671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1673"/>
            <a:ext cx="5362575" cy="6138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8</a:t>
            </a:fld>
            <a:endParaRPr lang="en-US"/>
          </a:p>
        </p:txBody>
      </p:sp>
    </p:spTree>
    <p:extLst>
      <p:ext uri="{BB962C8B-B14F-4D97-AF65-F5344CB8AC3E}">
        <p14:creationId xmlns:p14="http://schemas.microsoft.com/office/powerpoint/2010/main" val="105400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 2016 Pearson Education, Inc., Hoboken, NJ.  All rights reserved.</a:t>
            </a:r>
            <a:endParaRPr lang="en-US"/>
          </a:p>
        </p:txBody>
      </p:sp>
      <p:sp>
        <p:nvSpPr>
          <p:cNvPr id="3" name="Slide Number Placeholder 2"/>
          <p:cNvSpPr>
            <a:spLocks noGrp="1"/>
          </p:cNvSpPr>
          <p:nvPr>
            <p:ph type="sldNum" sz="quarter" idx="12"/>
          </p:nvPr>
        </p:nvSpPr>
        <p:spPr/>
        <p:txBody>
          <a:bodyPr/>
          <a:lstStyle/>
          <a:p>
            <a:fld id="{85A8DA42-601D-40A8-83CA-2F2CBDE5F9F0}" type="slidenum">
              <a:rPr lang="en-US" smtClean="0"/>
              <a:t>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85800"/>
            <a:ext cx="5791200" cy="507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34653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246</TotalTime>
  <Words>1493</Words>
  <Application>Microsoft Office PowerPoint</Application>
  <PresentationFormat>On-screen Show (4:3)</PresentationFormat>
  <Paragraphs>172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Programming in the Large Chapter 12</vt:lpstr>
      <vt:lpstr>Chapter Objectives</vt:lpstr>
      <vt:lpstr>Chapter Objectives</vt:lpstr>
      <vt:lpstr>Chapter Objectives</vt:lpstr>
      <vt:lpstr>Using Abstraction to Manage Complexity</vt:lpstr>
      <vt:lpstr>Using Abstraction to Manage Complexity</vt:lpstr>
      <vt:lpstr>Personal Libraries</vt:lpstr>
      <vt:lpstr>PowerPoint Presentation</vt:lpstr>
      <vt:lpstr>PowerPoint Presentation</vt:lpstr>
      <vt:lpstr>PowerPoint Presentation</vt:lpstr>
      <vt:lpstr>PowerPoint Presentation</vt:lpstr>
      <vt:lpstr>Personal Libraries</vt:lpstr>
      <vt:lpstr>Steps for Creation</vt:lpstr>
      <vt:lpstr>Steps for Use</vt:lpstr>
      <vt:lpstr>PowerPoint Presentation</vt:lpstr>
      <vt:lpstr>PowerPoint Presentation</vt:lpstr>
      <vt:lpstr>Storage Classes</vt:lpstr>
      <vt:lpstr>PowerPoint Presentation</vt:lpstr>
      <vt:lpstr>Storage Classes</vt:lpstr>
      <vt:lpstr>PowerPoint Presentation</vt:lpstr>
      <vt:lpstr>PowerPoint Presentation</vt:lpstr>
      <vt:lpstr>PowerPoint Presentation</vt:lpstr>
      <vt:lpstr>Modifying Functions for Inclusion in a Library</vt:lpstr>
      <vt:lpstr>PowerPoint Presentation</vt:lpstr>
      <vt:lpstr>exit function</vt:lpstr>
      <vt:lpstr>Conditional Compilation</vt:lpstr>
      <vt:lpstr>PowerPoint Presentation</vt:lpstr>
      <vt:lpstr>PowerPoint Presentation</vt:lpstr>
      <vt:lpstr>PowerPoint Presentation</vt:lpstr>
      <vt:lpstr>PowerPoint Presentation</vt:lpstr>
      <vt:lpstr>Arguments to function main</vt:lpstr>
      <vt:lpstr>PowerPoint Presentation</vt:lpstr>
      <vt:lpstr>PowerPoint Presentation</vt:lpstr>
      <vt:lpstr>Defining Macros with Parameters</vt:lpstr>
      <vt:lpstr>PowerPoint Presentation</vt:lpstr>
      <vt:lpstr>PowerPoint Presentation</vt:lpstr>
      <vt:lpstr>PowerPoint Presentation</vt:lpstr>
      <vt:lpstr>PowerPoint Presentation</vt:lpstr>
      <vt:lpstr>Wrap Up</vt:lpstr>
      <vt:lpstr>Wrap Up</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Kathy</dc:creator>
  <cp:lastModifiedBy>Kathy</cp:lastModifiedBy>
  <cp:revision>45</cp:revision>
  <dcterms:created xsi:type="dcterms:W3CDTF">2015-09-28T20:03:08Z</dcterms:created>
  <dcterms:modified xsi:type="dcterms:W3CDTF">2015-10-14T19:37:10Z</dcterms:modified>
</cp:coreProperties>
</file>