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6"/>
  </p:notesMasterIdLst>
  <p:sldIdLst>
    <p:sldId id="256" r:id="rId2"/>
    <p:sldId id="267" r:id="rId3"/>
    <p:sldId id="300" r:id="rId4"/>
    <p:sldId id="301" r:id="rId5"/>
    <p:sldId id="302" r:id="rId6"/>
    <p:sldId id="304" r:id="rId7"/>
    <p:sldId id="306" r:id="rId8"/>
    <p:sldId id="307" r:id="rId9"/>
    <p:sldId id="308" r:id="rId10"/>
    <p:sldId id="309" r:id="rId11"/>
    <p:sldId id="315" r:id="rId12"/>
    <p:sldId id="310" r:id="rId13"/>
    <p:sldId id="311" r:id="rId14"/>
    <p:sldId id="312" r:id="rId15"/>
    <p:sldId id="313" r:id="rId16"/>
    <p:sldId id="314" r:id="rId17"/>
    <p:sldId id="316" r:id="rId18"/>
    <p:sldId id="274" r:id="rId19"/>
    <p:sldId id="270" r:id="rId20"/>
    <p:sldId id="318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19" r:id="rId33"/>
    <p:sldId id="280" r:id="rId34"/>
    <p:sldId id="281" r:id="rId35"/>
    <p:sldId id="283" r:id="rId36"/>
    <p:sldId id="282" r:id="rId37"/>
    <p:sldId id="284" r:id="rId38"/>
    <p:sldId id="285" r:id="rId39"/>
    <p:sldId id="286" r:id="rId40"/>
    <p:sldId id="287" r:id="rId41"/>
    <p:sldId id="288" r:id="rId42"/>
    <p:sldId id="349" r:id="rId43"/>
    <p:sldId id="350" r:id="rId44"/>
    <p:sldId id="348" r:id="rId45"/>
    <p:sldId id="335" r:id="rId46"/>
    <p:sldId id="337" r:id="rId47"/>
    <p:sldId id="338" r:id="rId48"/>
    <p:sldId id="351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52" r:id="rId58"/>
    <p:sldId id="353" r:id="rId59"/>
    <p:sldId id="358" r:id="rId60"/>
    <p:sldId id="354" r:id="rId61"/>
    <p:sldId id="359" r:id="rId62"/>
    <p:sldId id="355" r:id="rId63"/>
    <p:sldId id="356" r:id="rId64"/>
    <p:sldId id="357" r:id="rId65"/>
    <p:sldId id="360" r:id="rId66"/>
    <p:sldId id="361" r:id="rId67"/>
    <p:sldId id="362" r:id="rId68"/>
    <p:sldId id="363" r:id="rId69"/>
    <p:sldId id="364" r:id="rId70"/>
    <p:sldId id="365" r:id="rId71"/>
    <p:sldId id="366" r:id="rId72"/>
    <p:sldId id="367" r:id="rId73"/>
    <p:sldId id="299" r:id="rId74"/>
    <p:sldId id="368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2FC"/>
    <a:srgbClr val="3687E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1"/>
    <p:restoredTop sz="91429"/>
  </p:normalViewPr>
  <p:slideViewPr>
    <p:cSldViewPr>
      <p:cViewPr varScale="1">
        <p:scale>
          <a:sx n="117" d="100"/>
          <a:sy n="117" d="100"/>
        </p:scale>
        <p:origin x="25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and Dynamic</a:t>
            </a:r>
            <a:br>
              <a:rPr lang="en-US" dirty="0"/>
            </a:br>
            <a:r>
              <a:rPr lang="en-US" dirty="0"/>
              <a:t>Data Structures</a:t>
            </a:r>
            <a:br>
              <a:rPr lang="en-US" dirty="0"/>
            </a:br>
            <a:r>
              <a:rPr lang="en-US" sz="4000" dirty="0"/>
              <a:t>Chapter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b="1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b="1" dirty="0"/>
              <a:t>    return(0);</a:t>
            </a:r>
          </a:p>
          <a:p>
            <a:r>
              <a:rPr lang="en-US" sz="2800" b="1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DD6DD3-F2B4-8042-81BD-2D2749D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77B5FB-411C-3C45-A036-8871274AA7EB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DD6DD3-F2B4-8042-81BD-2D2749D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8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42441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7E320-5702-1548-8D11-901B4FE030E5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99672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52D5DC-1D32-7945-AC65-174881B6B40F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42441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7812C-F3A0-8044-834E-CBD3F3D015DB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95821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0E70EA-5EFE-3342-B7A8-8ADE4866F547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  <a:endParaRPr lang="en-US" sz="2800" b="1" dirty="0"/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0347C-98D5-354E-A786-DAB902289607}"/>
              </a:ext>
            </a:extLst>
          </p:cNvPr>
          <p:cNvSpPr/>
          <p:nvPr/>
        </p:nvSpPr>
        <p:spPr>
          <a:xfrm>
            <a:off x="6898198" y="4724400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??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8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869D47-D22F-8D4C-9150-EDDE8C4DF54E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  <a:endParaRPr lang="en-US" sz="2800" b="1" dirty="0"/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0347C-98D5-354E-A786-DAB902289607}"/>
              </a:ext>
            </a:extLst>
          </p:cNvPr>
          <p:cNvSpPr/>
          <p:nvPr/>
        </p:nvSpPr>
        <p:spPr>
          <a:xfrm>
            <a:off x="6898198" y="4724400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4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7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115083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  <a:p>
            <a:pPr lvl="1"/>
            <a:r>
              <a:rPr lang="en-US" dirty="0"/>
              <a:t>region of memory in which function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malloc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dynamically allocates blocks of storage</a:t>
            </a:r>
          </a:p>
          <a:p>
            <a:pPr lvl="1"/>
            <a:endParaRPr lang="en-US" dirty="0"/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region of memory in which function data areas are allocated and reclaimed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malloc(&lt;</a:t>
            </a:r>
            <a:r>
              <a:rPr lang="en-US" dirty="0" err="1"/>
              <a:t>amnt</a:t>
            </a:r>
            <a:r>
              <a:rPr lang="en-US" dirty="0"/>
              <a:t> of memory to reserve&gt;)</a:t>
            </a:r>
          </a:p>
          <a:p>
            <a:r>
              <a:rPr lang="en-US" dirty="0" err="1"/>
              <a:t>calloc</a:t>
            </a:r>
            <a:r>
              <a:rPr lang="en-US" dirty="0"/>
              <a:t>(&lt;num&gt;, &lt;</a:t>
            </a:r>
            <a:r>
              <a:rPr lang="en-US" dirty="0" err="1"/>
              <a:t>amnt</a:t>
            </a:r>
            <a:r>
              <a:rPr lang="en-US" dirty="0"/>
              <a:t> of memory to reserve&gt;)</a:t>
            </a:r>
          </a:p>
          <a:p>
            <a:r>
              <a:rPr lang="en-US" dirty="0"/>
              <a:t>free(pointer)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are all from </a:t>
            </a:r>
            <a:r>
              <a:rPr lang="en-US" dirty="0" err="1"/>
              <a:t>stdlib.h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0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dynamic allocation on the heap</a:t>
            </a:r>
          </a:p>
          <a:p>
            <a:r>
              <a:rPr lang="en-US" dirty="0"/>
              <a:t>To learn how to use pointers to access 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To learn how to use pointers to build linked data structures</a:t>
            </a:r>
          </a:p>
          <a:p>
            <a:r>
              <a:rPr lang="en-US" dirty="0"/>
              <a:t>To understand how to use and implement a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693046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44546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8963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??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6108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??</a:t>
            </a:r>
          </a:p>
        </p:txBody>
      </p:sp>
    </p:spTree>
    <p:extLst>
      <p:ext uri="{BB962C8B-B14F-4D97-AF65-F5344CB8AC3E}">
        <p14:creationId xmlns:p14="http://schemas.microsoft.com/office/powerpoint/2010/main" val="1704228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4079182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 ??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2538919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F6EEC04F-444A-3A4B-813C-4E9365293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05145"/>
              </p:ext>
            </p:extLst>
          </p:nvPr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56457F-5105-844A-BEC9-90252F270970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43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b="1" dirty="0"/>
              <a:t>    </a:t>
            </a:r>
            <a:r>
              <a:rPr lang="en-US" sz="2800" dirty="0"/>
              <a:t>char string2[10] = “hi”;</a:t>
            </a:r>
          </a:p>
          <a:p>
            <a:r>
              <a:rPr lang="en-US" sz="2800" b="1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(string2, “aloha”);</a:t>
            </a:r>
            <a:endParaRPr lang="en-US" sz="2800" b="1" dirty="0"/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9036"/>
              </p:ext>
            </p:extLst>
          </p:nvPr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6E7ADC-AF30-714F-B59B-5A9B0D958344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2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6E7ADC-AF30-714F-B59B-5A9B0D958344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62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3D8D-B8A8-134C-8EBA-154ACB77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uses of pointers…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9D8C-0385-204B-BADE-557533DA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to data</a:t>
            </a:r>
          </a:p>
          <a:p>
            <a:r>
              <a:rPr lang="en-US" dirty="0"/>
              <a:t>Output parameters</a:t>
            </a:r>
          </a:p>
          <a:p>
            <a:r>
              <a:rPr lang="en-US" dirty="0"/>
              <a:t>Arrays and strings</a:t>
            </a:r>
          </a:p>
          <a:p>
            <a:r>
              <a:rPr lang="en-US" dirty="0"/>
              <a:t>File 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330DD-5E98-F145-954F-4C72C81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328D6-67C5-D840-96CE-342F645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7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634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81A44AF-AEF0-6342-AD82-C8EE64DC74C5}"/>
              </a:ext>
            </a:extLst>
          </p:cNvPr>
          <p:cNvSpPr txBox="1"/>
          <p:nvPr/>
        </p:nvSpPr>
        <p:spPr>
          <a:xfrm>
            <a:off x="5698481" y="4414296"/>
            <a:ext cx="7937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😥</a:t>
            </a:r>
          </a:p>
        </p:txBody>
      </p:sp>
    </p:spTree>
    <p:extLst>
      <p:ext uri="{BB962C8B-B14F-4D97-AF65-F5344CB8AC3E}">
        <p14:creationId xmlns:p14="http://schemas.microsoft.com/office/powerpoint/2010/main" val="2982923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72AE-D106-F64A-8BD3-4DC716B8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A38F-4AB1-C741-A10A-E7EBEAAE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not all heap memory is freed before the end of a program</a:t>
            </a:r>
          </a:p>
          <a:p>
            <a:r>
              <a:rPr lang="en-US" dirty="0"/>
              <a:t>Next time, we’ll see a program (</a:t>
            </a:r>
            <a:r>
              <a:rPr lang="en-US" dirty="0" err="1"/>
              <a:t>valgrind</a:t>
            </a:r>
            <a:r>
              <a:rPr lang="en-US" dirty="0"/>
              <a:t>) that can check for memory leaks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(in reality, for a short-running program, not freeing our memory would be okay…but we want to be in the habit of freeing memory!)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33C21-2D0C-5A43-B613-991FE863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B530D-0E50-F64E-9174-1A136775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03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7" y="63344"/>
            <a:ext cx="5676215" cy="671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7704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019200"/>
            <a:ext cx="4714875" cy="260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5867400" cy="239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68867"/>
            <a:ext cx="19145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457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a sequence of nodes in which each node but the last contains the address of the next node</a:t>
            </a:r>
          </a:p>
          <a:p>
            <a:r>
              <a:rPr lang="en-US" dirty="0"/>
              <a:t>empty list</a:t>
            </a:r>
          </a:p>
          <a:p>
            <a:pPr lvl="1"/>
            <a:r>
              <a:rPr lang="en-US" dirty="0"/>
              <a:t>a list of no nodes</a:t>
            </a:r>
          </a:p>
          <a:p>
            <a:pPr lvl="1"/>
            <a:r>
              <a:rPr lang="en-US" dirty="0"/>
              <a:t>represented in C by the pointer NULL, whose value is zero</a:t>
            </a:r>
          </a:p>
          <a:p>
            <a:r>
              <a:rPr lang="en-US" dirty="0"/>
              <a:t>list head</a:t>
            </a:r>
          </a:p>
          <a:p>
            <a:pPr lvl="1"/>
            <a:r>
              <a:rPr lang="en-US" dirty="0"/>
              <a:t>the first element in a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89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" y="1295400"/>
            <a:ext cx="864711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32748"/>
            <a:ext cx="82827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7922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46767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48101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5269442"/>
            <a:ext cx="1533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14475"/>
            <a:ext cx="21336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2220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43000"/>
            <a:ext cx="8942387" cy="304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801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207558"/>
            <a:ext cx="828516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28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526C-87B1-A04E-9C4D-01F15889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0FC96-BA1E-6448-9381-A11C970BF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638F2-FC22-9C4C-8FEB-3A774C2E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5DE56-09CD-6F4F-880E-F194CA18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E87FD-6625-8E48-B322-8AD35B21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870"/>
            <a:ext cx="6080614" cy="69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282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1066800"/>
            <a:ext cx="85804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31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41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05" y="838200"/>
            <a:ext cx="7551737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03600"/>
            <a:ext cx="21240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792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976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449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</p:spTree>
    <p:extLst>
      <p:ext uri="{BB962C8B-B14F-4D97-AF65-F5344CB8AC3E}">
        <p14:creationId xmlns:p14="http://schemas.microsoft.com/office/powerpoint/2010/main" val="1596839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82974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53401"/>
              </p:ext>
            </p:extLst>
          </p:nvPr>
        </p:nvGraphicFramePr>
        <p:xfrm>
          <a:off x="7486822" y="3729630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641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29683"/>
              </p:ext>
            </p:extLst>
          </p:nvPr>
        </p:nvGraphicFramePr>
        <p:xfrm>
          <a:off x="7486822" y="3729630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292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69957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404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56313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8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 n = 10;</a:t>
            </a:r>
          </a:p>
          <a:p>
            <a:r>
              <a:rPr lang="en-US" sz="2800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87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10062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8650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55070"/>
              </p:ext>
            </p:extLst>
          </p:nvPr>
        </p:nvGraphicFramePr>
        <p:xfrm>
          <a:off x="7486822" y="3729630"/>
          <a:ext cx="1428578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4289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1428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126051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31746"/>
              </p:ext>
            </p:extLst>
          </p:nvPr>
        </p:nvGraphicFramePr>
        <p:xfrm>
          <a:off x="7486820" y="3729630"/>
          <a:ext cx="14285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42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142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75154"/>
              </p:ext>
            </p:extLst>
          </p:nvPr>
        </p:nvGraphicFramePr>
        <p:xfrm>
          <a:off x="6680915" y="4552358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326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84666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/>
        </p:nvGraphicFramePr>
        <p:xfrm>
          <a:off x="6680915" y="4552358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00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/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4355"/>
              </p:ext>
            </p:extLst>
          </p:nvPr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642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b="1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b="1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21383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/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4" y="3962400"/>
            <a:ext cx="1669540" cy="58995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068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b="1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b="1" dirty="0"/>
              <a:t>    head-&gt;next-&gt;next =</a:t>
            </a:r>
          </a:p>
          <a:p>
            <a:r>
              <a:rPr lang="en-US" sz="2800" b="1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/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7716"/>
              </p:ext>
            </p:extLst>
          </p:nvPr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4" y="3962400"/>
            <a:ext cx="1669540" cy="58995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34C0C2A-BFDB-3948-B605-EEB721CB6F64}"/>
              </a:ext>
            </a:extLst>
          </p:cNvPr>
          <p:cNvGraphicFramePr>
            <a:graphicFrameLocks noGrp="1"/>
          </p:cNvGraphicFramePr>
          <p:nvPr/>
        </p:nvGraphicFramePr>
        <p:xfrm>
          <a:off x="7366344" y="5205768"/>
          <a:ext cx="1383956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1978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691978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3FAD6B-69A7-1246-BFB8-82EE856FA06D}"/>
              </a:ext>
            </a:extLst>
          </p:cNvPr>
          <p:cNvCxnSpPr>
            <a:cxnSpLocks/>
          </p:cNvCxnSpPr>
          <p:nvPr/>
        </p:nvCxnSpPr>
        <p:spPr>
          <a:xfrm flipH="1">
            <a:off x="7614557" y="4800600"/>
            <a:ext cx="81643" cy="40516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82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101971"/>
              </p:ext>
            </p:extLst>
          </p:nvPr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94355"/>
              </p:ext>
            </p:extLst>
          </p:nvPr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2013"/>
              </p:ext>
            </p:extLst>
          </p:nvPr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931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19074"/>
              </p:ext>
            </p:extLst>
          </p:nvPr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78718"/>
              </p:ext>
            </p:extLst>
          </p:nvPr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18494"/>
              </p:ext>
            </p:extLst>
          </p:nvPr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65529"/>
              </p:ext>
            </p:extLst>
          </p:nvPr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891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9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8ED476-0BDF-9441-AB48-871A06436B8E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9E6756-6F76-0949-B6C0-458F606B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487ACD-5CCD-AC49-A599-49EF92C5A991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25FA71-82FC-0147-9A06-30362108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762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1336" y="2975149"/>
            <a:ext cx="440665" cy="141179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7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1336" y="2975149"/>
            <a:ext cx="440665" cy="141179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B94EE8-03A9-1146-A9AD-BC456D54C73A}"/>
              </a:ext>
            </a:extLst>
          </p:cNvPr>
          <p:cNvSpPr txBox="1"/>
          <p:nvPr/>
        </p:nvSpPr>
        <p:spPr>
          <a:xfrm>
            <a:off x="3630388" y="4637739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is the 2 node</a:t>
            </a:r>
          </a:p>
        </p:txBody>
      </p:sp>
    </p:spTree>
    <p:extLst>
      <p:ext uri="{BB962C8B-B14F-4D97-AF65-F5344CB8AC3E}">
        <p14:creationId xmlns:p14="http://schemas.microsoft.com/office/powerpoint/2010/main" val="15100397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1336" y="2992079"/>
            <a:ext cx="2574265" cy="139486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5980D3-39C1-B942-8EB3-E4DC905FC1C6}"/>
              </a:ext>
            </a:extLst>
          </p:cNvPr>
          <p:cNvSpPr txBox="1"/>
          <p:nvPr/>
        </p:nvSpPr>
        <p:spPr>
          <a:xfrm>
            <a:off x="3630388" y="4637739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is the 3 node</a:t>
            </a:r>
          </a:p>
        </p:txBody>
      </p:sp>
    </p:spTree>
    <p:extLst>
      <p:ext uri="{BB962C8B-B14F-4D97-AF65-F5344CB8AC3E}">
        <p14:creationId xmlns:p14="http://schemas.microsoft.com/office/powerpoint/2010/main" val="6834663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55464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B3DD78-48F4-3340-B9CC-6257062A6FC6}"/>
              </a:ext>
            </a:extLst>
          </p:cNvPr>
          <p:cNvSpPr txBox="1"/>
          <p:nvPr/>
        </p:nvSpPr>
        <p:spPr>
          <a:xfrm>
            <a:off x="3630388" y="4637739"/>
            <a:ext cx="438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</p:txBody>
      </p:sp>
    </p:spTree>
    <p:extLst>
      <p:ext uri="{BB962C8B-B14F-4D97-AF65-F5344CB8AC3E}">
        <p14:creationId xmlns:p14="http://schemas.microsoft.com/office/powerpoint/2010/main" val="18215358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A29664-7D95-CC43-B4F4-227F62FA633C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A5E1A-9142-0940-AB8D-4A143D530FF9}"/>
              </a:ext>
            </a:extLst>
          </p:cNvPr>
          <p:cNvCxnSpPr>
            <a:cxnSpLocks/>
          </p:cNvCxnSpPr>
          <p:nvPr/>
        </p:nvCxnSpPr>
        <p:spPr>
          <a:xfrm flipV="1">
            <a:off x="321336" y="2961959"/>
            <a:ext cx="4555464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2C6163-CD4D-9840-A69A-ABCB55B1C79D}"/>
              </a:ext>
            </a:extLst>
          </p:cNvPr>
          <p:cNvSpPr txBox="1"/>
          <p:nvPr/>
        </p:nvSpPr>
        <p:spPr>
          <a:xfrm>
            <a:off x="3630388" y="4637739"/>
            <a:ext cx="3970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/>
          </a:p>
          <a:p>
            <a:r>
              <a:rPr lang="en-US" sz="3600" dirty="0"/>
              <a:t>current-&gt;next = new</a:t>
            </a:r>
          </a:p>
        </p:txBody>
      </p:sp>
    </p:spTree>
    <p:extLst>
      <p:ext uri="{BB962C8B-B14F-4D97-AF65-F5344CB8AC3E}">
        <p14:creationId xmlns:p14="http://schemas.microsoft.com/office/powerpoint/2010/main" val="16951977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245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1090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1336" y="2961959"/>
            <a:ext cx="66999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438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</p:txBody>
      </p:sp>
    </p:spTree>
    <p:extLst>
      <p:ext uri="{BB962C8B-B14F-4D97-AF65-F5344CB8AC3E}">
        <p14:creationId xmlns:p14="http://schemas.microsoft.com/office/powerpoint/2010/main" val="4554438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1336" y="2961959"/>
            <a:ext cx="66999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401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  <a:p>
            <a:r>
              <a:rPr lang="en-US" sz="3600" dirty="0"/>
              <a:t>??? how do we set 3’s next?</a:t>
            </a:r>
          </a:p>
        </p:txBody>
      </p:sp>
    </p:spTree>
    <p:extLst>
      <p:ext uri="{BB962C8B-B14F-4D97-AF65-F5344CB8AC3E}">
        <p14:creationId xmlns:p14="http://schemas.microsoft.com/office/powerpoint/2010/main" val="33500459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663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559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current-&gt;next-&gt;next == NULL</a:t>
            </a:r>
          </a:p>
        </p:txBody>
      </p:sp>
    </p:spTree>
    <p:extLst>
      <p:ext uri="{BB962C8B-B14F-4D97-AF65-F5344CB8AC3E}">
        <p14:creationId xmlns:p14="http://schemas.microsoft.com/office/powerpoint/2010/main" val="61024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91BA3E-25D7-DE4F-817F-01EA22E1DEC6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</a:t>
            </a:r>
            <a:r>
              <a:rPr lang="en-US" sz="2800" dirty="0"/>
              <a:t>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E26BC-0E16-1E44-A35A-D8C2E84AD450}"/>
              </a:ext>
            </a:extLst>
          </p:cNvPr>
          <p:cNvSpPr/>
          <p:nvPr/>
        </p:nvSpPr>
        <p:spPr>
          <a:xfrm>
            <a:off x="5557345" y="3259540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2800" dirty="0"/>
              <a:t>   int x: 10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A64130A-151A-F646-873B-FC6DF813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07818E-E787-AE42-9B81-AED9B8031724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908D09-9DD3-B749-80D1-2ACB7A7E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806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663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559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current-&gt;next-&gt;next == NULL</a:t>
            </a:r>
          </a:p>
          <a:p>
            <a:r>
              <a:rPr lang="en-US" sz="3600" dirty="0"/>
              <a:t>current-&gt;next = NULL</a:t>
            </a:r>
          </a:p>
        </p:txBody>
      </p:sp>
    </p:spTree>
    <p:extLst>
      <p:ext uri="{BB962C8B-B14F-4D97-AF65-F5344CB8AC3E}">
        <p14:creationId xmlns:p14="http://schemas.microsoft.com/office/powerpoint/2010/main" val="3125078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86510"/>
              </p:ext>
            </p:extLst>
          </p:nvPr>
        </p:nvGraphicFramePr>
        <p:xfrm>
          <a:off x="4887686" y="2601236"/>
          <a:ext cx="1970314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3027956"/>
            <a:ext cx="4566350" cy="135899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559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current-&gt;next-&gt;next == NULL</a:t>
            </a:r>
          </a:p>
          <a:p>
            <a:r>
              <a:rPr lang="en-US" sz="3600" dirty="0"/>
              <a:t>current-&gt;next = NULL</a:t>
            </a:r>
          </a:p>
        </p:txBody>
      </p:sp>
    </p:spTree>
    <p:extLst>
      <p:ext uri="{BB962C8B-B14F-4D97-AF65-F5344CB8AC3E}">
        <p14:creationId xmlns:p14="http://schemas.microsoft.com/office/powerpoint/2010/main" val="12748769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5137"/>
              </p:ext>
            </p:extLst>
          </p:nvPr>
        </p:nvGraphicFramePr>
        <p:xfrm>
          <a:off x="685801" y="2543488"/>
          <a:ext cx="1970314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318084" y="2587031"/>
            <a:ext cx="56082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happens when we do </a:t>
            </a:r>
          </a:p>
          <a:p>
            <a:endParaRPr lang="en-US" sz="3600" dirty="0"/>
          </a:p>
          <a:p>
            <a:r>
              <a:rPr lang="en-US" sz="3600" i="1" dirty="0"/>
              <a:t>current-&gt;next-&gt;next == NULL</a:t>
            </a:r>
          </a:p>
          <a:p>
            <a:endParaRPr lang="en-US" sz="3600" dirty="0"/>
          </a:p>
          <a:p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05091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476C-07B4-FA48-AFE4-CB44D3C4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More about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AD69-AE96-B241-B601-16196701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3914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Pointer arithmetic: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2D804-8AA5-DC4D-88CC-1CDCB87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FB2C5-4292-5C48-A2B2-92FD8361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D844D-39E8-5B4B-838A-FF3589D147B7}"/>
              </a:ext>
            </a:extLst>
          </p:cNvPr>
          <p:cNvSpPr txBox="1"/>
          <p:nvPr/>
        </p:nvSpPr>
        <p:spPr>
          <a:xfrm>
            <a:off x="609600" y="2440356"/>
            <a:ext cx="1244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p+1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FFAFDE-68A2-FD4A-AA89-4474D880ADD7}"/>
              </a:ext>
            </a:extLst>
          </p:cNvPr>
          <p:cNvSpPr txBox="1">
            <a:spLocks/>
          </p:cNvSpPr>
          <p:nvPr/>
        </p:nvSpPr>
        <p:spPr>
          <a:xfrm>
            <a:off x="478971" y="3719199"/>
            <a:ext cx="7391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moves p forward to the next memory block of </a:t>
            </a:r>
            <a:r>
              <a:rPr lang="en-US" dirty="0" err="1"/>
              <a:t>sizeof</a:t>
            </a:r>
            <a:r>
              <a:rPr lang="en-US" dirty="0"/>
              <a:t>(*p)</a:t>
            </a:r>
          </a:p>
        </p:txBody>
      </p:sp>
    </p:spTree>
    <p:extLst>
      <p:ext uri="{BB962C8B-B14F-4D97-AF65-F5344CB8AC3E}">
        <p14:creationId xmlns:p14="http://schemas.microsoft.com/office/powerpoint/2010/main" val="22092798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5CA0-888C-5942-8C5E-4825FE61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dynamic array in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8CC2-1019-F64E-AA18-D7080C90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 err="1"/>
              <a:t>realloc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realloc</a:t>
            </a:r>
            <a:r>
              <a:rPr lang="en-US" dirty="0"/>
              <a:t>(&lt;pointer to allocated memory&gt;, </a:t>
            </a:r>
            <a:r>
              <a:rPr lang="en-US"/>
              <a:t>&lt;size)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A63F7-C3A3-EB49-8515-1C2F30A4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31E0E-10C8-F948-8C83-8B190CDA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5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9BD2C4-9602-6E4B-BDE8-5376CEE7AC9C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E26BC-0E16-1E44-A35A-D8C2E84AD450}"/>
              </a:ext>
            </a:extLst>
          </p:cNvPr>
          <p:cNvSpPr/>
          <p:nvPr/>
        </p:nvSpPr>
        <p:spPr>
          <a:xfrm>
            <a:off x="5557345" y="3259540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2800" dirty="0"/>
              <a:t>   int x: 11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D3B68A9-BDD8-D547-A781-39F544D5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0CBF12-FF45-BA49-A250-EF6ADB6779F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34F9-A3A3-C843-85C3-071C446E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4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8FFAB01-EF55-4347-B272-546BEF850518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b="1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E38701F-44D9-3745-8F80-4F98026C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09A7C4-0D0A-8B42-A36E-2A5499C0088A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E282DE-0ABB-D94C-80CB-905083556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19654</TotalTime>
  <Words>5158</Words>
  <Application>Microsoft Macintosh PowerPoint</Application>
  <PresentationFormat>On-screen Show (4:3)</PresentationFormat>
  <Paragraphs>1067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Cambria</vt:lpstr>
      <vt:lpstr>Office Theme</vt:lpstr>
      <vt:lpstr>Pointers and Dynamic Data Structures Chapter 13</vt:lpstr>
      <vt:lpstr>Chapter Objectives</vt:lpstr>
      <vt:lpstr>Previous uses of pointers…</vt:lpstr>
      <vt:lpstr>PowerPoint Presentation</vt:lpstr>
      <vt:lpstr>What happens when we run our executable file?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Memory Allocation</vt:lpstr>
      <vt:lpstr>Important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leaks</vt:lpstr>
      <vt:lpstr>PowerPoint Presentation</vt:lpstr>
      <vt:lpstr>PowerPoint Presentation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Appendix A: More about pointers</vt:lpstr>
      <vt:lpstr>A dynamic array in C?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74</cp:revision>
  <dcterms:created xsi:type="dcterms:W3CDTF">2015-09-28T20:03:08Z</dcterms:created>
  <dcterms:modified xsi:type="dcterms:W3CDTF">2023-09-03T21:06:10Z</dcterms:modified>
</cp:coreProperties>
</file>