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2"/>
  </p:notesMasterIdLst>
  <p:sldIdLst>
    <p:sldId id="256" r:id="rId2"/>
    <p:sldId id="267"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4" r:id="rId37"/>
    <p:sldId id="305" r:id="rId38"/>
    <p:sldId id="306" r:id="rId39"/>
    <p:sldId id="307" r:id="rId40"/>
    <p:sldId id="303" r:id="rId41"/>
    <p:sldId id="308" r:id="rId42"/>
    <p:sldId id="309" r:id="rId43"/>
    <p:sldId id="310" r:id="rId44"/>
    <p:sldId id="311" r:id="rId45"/>
    <p:sldId id="312" r:id="rId46"/>
    <p:sldId id="313" r:id="rId47"/>
    <p:sldId id="314" r:id="rId48"/>
    <p:sldId id="315" r:id="rId49"/>
    <p:sldId id="316" r:id="rId50"/>
    <p:sldId id="269"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618"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8CB7A6-F9BD-49C3-9ECF-4DAF095CBB1C}" type="datetimeFigureOut">
              <a:rPr lang="en-US" smtClean="0"/>
              <a:t>10/14/2015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1B5942-6D54-4526-995F-589302A5E2A8}" type="slidenum">
              <a:rPr lang="en-US" smtClean="0"/>
              <a:t>‹#›</a:t>
            </a:fld>
            <a:endParaRPr lang="en-US"/>
          </a:p>
        </p:txBody>
      </p:sp>
    </p:spTree>
    <p:extLst>
      <p:ext uri="{BB962C8B-B14F-4D97-AF65-F5344CB8AC3E}">
        <p14:creationId xmlns:p14="http://schemas.microsoft.com/office/powerpoint/2010/main" val="1008841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D5AC34-6369-47AD-9227-C94D863A9CC0}" type="datetime1">
              <a:rPr lang="en-US" smtClean="0"/>
              <a:t>10/14/2015</a:t>
            </a:fld>
            <a:endParaRPr lang="en-US"/>
          </a:p>
        </p:txBody>
      </p:sp>
      <p:sp>
        <p:nvSpPr>
          <p:cNvPr id="5" name="Footer Placeholder 4"/>
          <p:cNvSpPr>
            <a:spLocks noGrp="1"/>
          </p:cNvSpPr>
          <p:nvPr>
            <p:ph type="ftr" sz="quarter" idx="11"/>
          </p:nvPr>
        </p:nvSpPr>
        <p:spPr/>
        <p:txBody>
          <a:bodyPr/>
          <a:lstStyle/>
          <a:p>
            <a:r>
              <a:rPr lang="en-US" smtClean="0"/>
              <a:t>© 2016 Pearson Education, Inc., Hoboken, NJ.  All rights reserved.</a:t>
            </a:r>
            <a:endParaRPr lang="en-US"/>
          </a:p>
        </p:txBody>
      </p:sp>
      <p:sp>
        <p:nvSpPr>
          <p:cNvPr id="6" name="Slide Number Placeholder 5"/>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2175556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2AE9C9-84B0-4CCC-8BB5-D31EF955DABF}" type="datetime1">
              <a:rPr lang="en-US" smtClean="0"/>
              <a:t>10/14/2015</a:t>
            </a:fld>
            <a:endParaRPr lang="en-US"/>
          </a:p>
        </p:txBody>
      </p:sp>
      <p:sp>
        <p:nvSpPr>
          <p:cNvPr id="5" name="Footer Placeholder 4"/>
          <p:cNvSpPr>
            <a:spLocks noGrp="1"/>
          </p:cNvSpPr>
          <p:nvPr>
            <p:ph type="ftr" sz="quarter" idx="11"/>
          </p:nvPr>
        </p:nvSpPr>
        <p:spPr/>
        <p:txBody>
          <a:bodyPr/>
          <a:lstStyle/>
          <a:p>
            <a:r>
              <a:rPr lang="en-US" smtClean="0"/>
              <a:t>© 2016 Pearson Education, Inc., Hoboken, NJ.  All rights reserved.</a:t>
            </a:r>
            <a:endParaRPr lang="en-US"/>
          </a:p>
        </p:txBody>
      </p:sp>
      <p:sp>
        <p:nvSpPr>
          <p:cNvPr id="6" name="Slide Number Placeholder 5"/>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3724823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8459C9-6810-46A7-8E27-73A52524CA34}" type="datetime1">
              <a:rPr lang="en-US" smtClean="0"/>
              <a:t>10/14/2015</a:t>
            </a:fld>
            <a:endParaRPr lang="en-US"/>
          </a:p>
        </p:txBody>
      </p:sp>
      <p:sp>
        <p:nvSpPr>
          <p:cNvPr id="5" name="Footer Placeholder 4"/>
          <p:cNvSpPr>
            <a:spLocks noGrp="1"/>
          </p:cNvSpPr>
          <p:nvPr>
            <p:ph type="ftr" sz="quarter" idx="11"/>
          </p:nvPr>
        </p:nvSpPr>
        <p:spPr/>
        <p:txBody>
          <a:bodyPr/>
          <a:lstStyle/>
          <a:p>
            <a:r>
              <a:rPr lang="en-US" smtClean="0"/>
              <a:t>© 2016 Pearson Education, Inc., Hoboken, NJ.  All rights reserved.</a:t>
            </a:r>
            <a:endParaRPr lang="en-US"/>
          </a:p>
        </p:txBody>
      </p:sp>
      <p:sp>
        <p:nvSpPr>
          <p:cNvPr id="6" name="Slide Number Placeholder 5"/>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1680338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BCA306-D31B-4E3C-AD40-EA3294957AA6}" type="datetime1">
              <a:rPr lang="en-US" smtClean="0"/>
              <a:t>10/14/2015</a:t>
            </a:fld>
            <a:endParaRPr lang="en-US"/>
          </a:p>
        </p:txBody>
      </p:sp>
      <p:sp>
        <p:nvSpPr>
          <p:cNvPr id="5" name="Footer Placeholder 4"/>
          <p:cNvSpPr>
            <a:spLocks noGrp="1"/>
          </p:cNvSpPr>
          <p:nvPr>
            <p:ph type="ftr" sz="quarter" idx="11"/>
          </p:nvPr>
        </p:nvSpPr>
        <p:spPr/>
        <p:txBody>
          <a:bodyPr/>
          <a:lstStyle/>
          <a:p>
            <a:r>
              <a:rPr lang="en-US" smtClean="0"/>
              <a:t>© 2016 Pearson Education, Inc., Hoboken, NJ.  All rights reserved.</a:t>
            </a:r>
            <a:endParaRPr lang="en-US"/>
          </a:p>
        </p:txBody>
      </p:sp>
      <p:sp>
        <p:nvSpPr>
          <p:cNvPr id="6" name="Slide Number Placeholder 5"/>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80214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41660C-86E2-43CF-B22A-29E62815AB7D}" type="datetime1">
              <a:rPr lang="en-US" smtClean="0"/>
              <a:t>10/14/2015</a:t>
            </a:fld>
            <a:endParaRPr lang="en-US"/>
          </a:p>
        </p:txBody>
      </p:sp>
      <p:sp>
        <p:nvSpPr>
          <p:cNvPr id="5" name="Footer Placeholder 4"/>
          <p:cNvSpPr>
            <a:spLocks noGrp="1"/>
          </p:cNvSpPr>
          <p:nvPr>
            <p:ph type="ftr" sz="quarter" idx="11"/>
          </p:nvPr>
        </p:nvSpPr>
        <p:spPr/>
        <p:txBody>
          <a:bodyPr/>
          <a:lstStyle/>
          <a:p>
            <a:r>
              <a:rPr lang="en-US" smtClean="0"/>
              <a:t>© 2016 Pearson Education, Inc., Hoboken, NJ.  All rights reserved.</a:t>
            </a:r>
            <a:endParaRPr lang="en-US"/>
          </a:p>
        </p:txBody>
      </p:sp>
      <p:sp>
        <p:nvSpPr>
          <p:cNvPr id="6" name="Slide Number Placeholder 5"/>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3036550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543629-6BC7-4BF9-A2A1-981038F36C55}" type="datetime1">
              <a:rPr lang="en-US" smtClean="0"/>
              <a:t>10/14/2015</a:t>
            </a:fld>
            <a:endParaRPr lang="en-US"/>
          </a:p>
        </p:txBody>
      </p:sp>
      <p:sp>
        <p:nvSpPr>
          <p:cNvPr id="6" name="Footer Placeholder 5"/>
          <p:cNvSpPr>
            <a:spLocks noGrp="1"/>
          </p:cNvSpPr>
          <p:nvPr>
            <p:ph type="ftr" sz="quarter" idx="11"/>
          </p:nvPr>
        </p:nvSpPr>
        <p:spPr/>
        <p:txBody>
          <a:bodyPr/>
          <a:lstStyle/>
          <a:p>
            <a:r>
              <a:rPr lang="en-US" smtClean="0"/>
              <a:t>© 2016 Pearson Education, Inc., Hoboken, NJ.  All rights reserved.</a:t>
            </a:r>
            <a:endParaRPr lang="en-US"/>
          </a:p>
        </p:txBody>
      </p:sp>
      <p:sp>
        <p:nvSpPr>
          <p:cNvPr id="7" name="Slide Number Placeholder 6"/>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800496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5B99CF-F104-4BC6-A098-3ABC219C8A7D}" type="datetime1">
              <a:rPr lang="en-US" smtClean="0"/>
              <a:t>10/14/2015</a:t>
            </a:fld>
            <a:endParaRPr lang="en-US"/>
          </a:p>
        </p:txBody>
      </p:sp>
      <p:sp>
        <p:nvSpPr>
          <p:cNvPr id="8" name="Footer Placeholder 7"/>
          <p:cNvSpPr>
            <a:spLocks noGrp="1"/>
          </p:cNvSpPr>
          <p:nvPr>
            <p:ph type="ftr" sz="quarter" idx="11"/>
          </p:nvPr>
        </p:nvSpPr>
        <p:spPr/>
        <p:txBody>
          <a:bodyPr/>
          <a:lstStyle/>
          <a:p>
            <a:r>
              <a:rPr lang="en-US" smtClean="0"/>
              <a:t>© 2016 Pearson Education, Inc., Hoboken, NJ.  All rights reserved.</a:t>
            </a:r>
            <a:endParaRPr lang="en-US"/>
          </a:p>
        </p:txBody>
      </p:sp>
      <p:sp>
        <p:nvSpPr>
          <p:cNvPr id="9" name="Slide Number Placeholder 8"/>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1581919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7800F5-980D-47D4-9F20-E5F458E76937}" type="datetime1">
              <a:rPr lang="en-US" smtClean="0"/>
              <a:t>10/14/2015</a:t>
            </a:fld>
            <a:endParaRPr lang="en-US"/>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1889543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3B0C59-39A1-4E7B-8276-56A7060F0A3E}" type="datetime1">
              <a:rPr lang="en-US" smtClean="0"/>
              <a:t>10/14/2015</a:t>
            </a:fld>
            <a:endParaRPr lang="en-US"/>
          </a:p>
        </p:txBody>
      </p:sp>
      <p:sp>
        <p:nvSpPr>
          <p:cNvPr id="3" name="Footer Placeholder 2"/>
          <p:cNvSpPr>
            <a:spLocks noGrp="1"/>
          </p:cNvSpPr>
          <p:nvPr>
            <p:ph type="ftr" sz="quarter" idx="11"/>
          </p:nvPr>
        </p:nvSpPr>
        <p:spPr/>
        <p:txBody>
          <a:bodyPr/>
          <a:lstStyle/>
          <a:p>
            <a:r>
              <a:rPr lang="en-US" smtClean="0"/>
              <a:t>© 2016 Pearson Education, Inc., Hoboken, NJ.  All rights reserved.</a:t>
            </a:r>
            <a:endParaRPr lang="en-US"/>
          </a:p>
        </p:txBody>
      </p:sp>
      <p:sp>
        <p:nvSpPr>
          <p:cNvPr id="4" name="Slide Number Placeholder 3"/>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1987828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53B8A8-F829-4B10-8A5D-952BBAE5F11B}" type="datetime1">
              <a:rPr lang="en-US" smtClean="0"/>
              <a:t>10/14/2015</a:t>
            </a:fld>
            <a:endParaRPr lang="en-US"/>
          </a:p>
        </p:txBody>
      </p:sp>
      <p:sp>
        <p:nvSpPr>
          <p:cNvPr id="6" name="Footer Placeholder 5"/>
          <p:cNvSpPr>
            <a:spLocks noGrp="1"/>
          </p:cNvSpPr>
          <p:nvPr>
            <p:ph type="ftr" sz="quarter" idx="11"/>
          </p:nvPr>
        </p:nvSpPr>
        <p:spPr/>
        <p:txBody>
          <a:bodyPr/>
          <a:lstStyle/>
          <a:p>
            <a:r>
              <a:rPr lang="en-US" smtClean="0"/>
              <a:t>© 2016 Pearson Education, Inc., Hoboken, NJ.  All rights reserved.</a:t>
            </a:r>
            <a:endParaRPr lang="en-US"/>
          </a:p>
        </p:txBody>
      </p:sp>
      <p:sp>
        <p:nvSpPr>
          <p:cNvPr id="7" name="Slide Number Placeholder 6"/>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153893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5C8FAD-01C2-4C81-8B26-770D72A95E71}" type="datetime1">
              <a:rPr lang="en-US" smtClean="0"/>
              <a:t>10/14/2015</a:t>
            </a:fld>
            <a:endParaRPr lang="en-US"/>
          </a:p>
        </p:txBody>
      </p:sp>
      <p:sp>
        <p:nvSpPr>
          <p:cNvPr id="6" name="Footer Placeholder 5"/>
          <p:cNvSpPr>
            <a:spLocks noGrp="1"/>
          </p:cNvSpPr>
          <p:nvPr>
            <p:ph type="ftr" sz="quarter" idx="11"/>
          </p:nvPr>
        </p:nvSpPr>
        <p:spPr/>
        <p:txBody>
          <a:bodyPr/>
          <a:lstStyle/>
          <a:p>
            <a:r>
              <a:rPr lang="en-US" smtClean="0"/>
              <a:t>© 2016 Pearson Education, Inc., Hoboken, NJ.  All rights reserved.</a:t>
            </a:r>
            <a:endParaRPr lang="en-US"/>
          </a:p>
        </p:txBody>
      </p:sp>
      <p:sp>
        <p:nvSpPr>
          <p:cNvPr id="7" name="Slide Number Placeholder 6"/>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203799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2D69C-6875-48F7-B20D-CB317DFF406B}" type="datetime1">
              <a:rPr lang="en-US" smtClean="0"/>
              <a:t>10/14/2015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2016 Pearson Education, Inc., Hoboken, NJ.  All rights reserved.</a:t>
            </a:r>
            <a:endParaRPr lang="en-US"/>
          </a:p>
        </p:txBody>
      </p:sp>
      <p:sp>
        <p:nvSpPr>
          <p:cNvPr id="6" name="Slide Number Placeholder 5"/>
          <p:cNvSpPr>
            <a:spLocks noGrp="1"/>
          </p:cNvSpPr>
          <p:nvPr>
            <p:ph type="sldNum" sz="quarter" idx="4"/>
          </p:nvPr>
        </p:nvSpPr>
        <p:spPr>
          <a:xfrm>
            <a:off x="6680915" y="62803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A8DA42-601D-40A8-83CA-2F2CBDE5F9F0}" type="slidenum">
              <a:rPr lang="en-US" smtClean="0"/>
              <a:t>‹#›</a:t>
            </a:fld>
            <a:endParaRPr lang="en-US"/>
          </a:p>
        </p:txBody>
      </p:sp>
    </p:spTree>
    <p:extLst>
      <p:ext uri="{BB962C8B-B14F-4D97-AF65-F5344CB8AC3E}">
        <p14:creationId xmlns:p14="http://schemas.microsoft.com/office/powerpoint/2010/main" val="201293219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normAutofit fontScale="90000"/>
          </a:bodyPr>
          <a:lstStyle/>
          <a:p>
            <a:r>
              <a:rPr lang="en-US" dirty="0" smtClean="0"/>
              <a:t>Multiprocessing Using </a:t>
            </a:r>
            <a:br>
              <a:rPr lang="en-US" dirty="0" smtClean="0"/>
            </a:br>
            <a:r>
              <a:rPr lang="en-US" dirty="0" smtClean="0"/>
              <a:t>Processes and Threads</a:t>
            </a:r>
            <a:r>
              <a:rPr lang="en-US" dirty="0" smtClean="0"/>
              <a:t/>
            </a:r>
            <a:br>
              <a:rPr lang="en-US" dirty="0" smtClean="0"/>
            </a:br>
            <a:r>
              <a:rPr lang="en-US" sz="4000" dirty="0" smtClean="0"/>
              <a:t>Chapter </a:t>
            </a:r>
            <a:r>
              <a:rPr lang="en-US" sz="4000" dirty="0" smtClean="0"/>
              <a:t>14</a:t>
            </a:r>
            <a:endParaRPr lang="en-US" dirty="0"/>
          </a:p>
        </p:txBody>
      </p:sp>
      <p:sp>
        <p:nvSpPr>
          <p:cNvPr id="3" name="Subtitle 2"/>
          <p:cNvSpPr>
            <a:spLocks noGrp="1"/>
          </p:cNvSpPr>
          <p:nvPr>
            <p:ph type="subTitle" idx="1"/>
          </p:nvPr>
        </p:nvSpPr>
        <p:spPr>
          <a:xfrm>
            <a:off x="1066800" y="2286000"/>
            <a:ext cx="6934200" cy="3352800"/>
          </a:xfrm>
        </p:spPr>
        <p:txBody>
          <a:bodyPr/>
          <a:lstStyle/>
          <a:p>
            <a:r>
              <a:rPr lang="en-US" i="1" dirty="0" smtClean="0">
                <a:solidFill>
                  <a:srgbClr val="0000FF"/>
                </a:solidFill>
              </a:rPr>
              <a:t>Problem Solving &amp; Program Design in C</a:t>
            </a:r>
          </a:p>
          <a:p>
            <a:endParaRPr lang="en-US" i="1" dirty="0">
              <a:solidFill>
                <a:srgbClr val="0000FF"/>
              </a:solidFill>
            </a:endParaRPr>
          </a:p>
          <a:p>
            <a:r>
              <a:rPr lang="en-US" sz="2400" i="1" dirty="0" smtClean="0">
                <a:solidFill>
                  <a:srgbClr val="0000FF"/>
                </a:solidFill>
              </a:rPr>
              <a:t>Eighth Edition</a:t>
            </a:r>
          </a:p>
          <a:p>
            <a:r>
              <a:rPr lang="en-US" sz="2400" i="1" dirty="0" smtClean="0">
                <a:solidFill>
                  <a:srgbClr val="0000FF"/>
                </a:solidFill>
              </a:rPr>
              <a:t>Jeri R. </a:t>
            </a:r>
            <a:r>
              <a:rPr lang="en-US" sz="2400" i="1" dirty="0" err="1" smtClean="0">
                <a:solidFill>
                  <a:srgbClr val="0000FF"/>
                </a:solidFill>
              </a:rPr>
              <a:t>Hanly</a:t>
            </a:r>
            <a:r>
              <a:rPr lang="en-US" sz="2400" i="1" dirty="0" smtClean="0">
                <a:solidFill>
                  <a:srgbClr val="0000FF"/>
                </a:solidFill>
              </a:rPr>
              <a:t> &amp; Elliot B. </a:t>
            </a:r>
            <a:r>
              <a:rPr lang="en-US" sz="2400" i="1" dirty="0" err="1" smtClean="0">
                <a:solidFill>
                  <a:srgbClr val="0000FF"/>
                </a:solidFill>
              </a:rPr>
              <a:t>Koffman</a:t>
            </a:r>
            <a:endParaRPr lang="en-US" sz="2400" dirty="0">
              <a:solidFill>
                <a:srgbClr val="0000FF"/>
              </a:solidFill>
            </a:endParaRPr>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1</a:t>
            </a:fld>
            <a:endParaRPr lang="en-US"/>
          </a:p>
        </p:txBody>
      </p:sp>
    </p:spTree>
    <p:extLst>
      <p:ext uri="{BB962C8B-B14F-4D97-AF65-F5344CB8AC3E}">
        <p14:creationId xmlns:p14="http://schemas.microsoft.com/office/powerpoint/2010/main" val="33868319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Processes</a:t>
            </a:r>
            <a:endParaRPr lang="en-US" dirty="0"/>
          </a:p>
        </p:txBody>
      </p:sp>
      <p:sp>
        <p:nvSpPr>
          <p:cNvPr id="3" name="Content Placeholder 2"/>
          <p:cNvSpPr>
            <a:spLocks noGrp="1"/>
          </p:cNvSpPr>
          <p:nvPr>
            <p:ph idx="1"/>
          </p:nvPr>
        </p:nvSpPr>
        <p:spPr/>
        <p:txBody>
          <a:bodyPr>
            <a:normAutofit lnSpcReduction="10000"/>
          </a:bodyPr>
          <a:lstStyle/>
          <a:p>
            <a:r>
              <a:rPr lang="en-US" dirty="0" smtClean="0"/>
              <a:t>process ID</a:t>
            </a:r>
          </a:p>
          <a:p>
            <a:pPr lvl="1"/>
            <a:r>
              <a:rPr lang="en-US" dirty="0" smtClean="0"/>
              <a:t>a unique identifier given to a process by the operating system</a:t>
            </a:r>
          </a:p>
          <a:p>
            <a:r>
              <a:rPr lang="en-US" dirty="0" smtClean="0"/>
              <a:t>child process</a:t>
            </a:r>
          </a:p>
          <a:p>
            <a:pPr lvl="1"/>
            <a:r>
              <a:rPr lang="en-US" dirty="0" smtClean="0"/>
              <a:t>a new process that is created by a currently executing process (the parent process)</a:t>
            </a:r>
          </a:p>
          <a:p>
            <a:r>
              <a:rPr lang="en-US" dirty="0" smtClean="0"/>
              <a:t>parent process</a:t>
            </a:r>
          </a:p>
          <a:p>
            <a:pPr lvl="1"/>
            <a:r>
              <a:rPr lang="en-US" dirty="0" smtClean="0"/>
              <a:t>the currently executing process that has created one or more new child processes</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10</a:t>
            </a:fld>
            <a:endParaRPr lang="en-US"/>
          </a:p>
        </p:txBody>
      </p:sp>
    </p:spTree>
    <p:extLst>
      <p:ext uri="{BB962C8B-B14F-4D97-AF65-F5344CB8AC3E}">
        <p14:creationId xmlns:p14="http://schemas.microsoft.com/office/powerpoint/2010/main" val="10822359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11</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32895"/>
            <a:ext cx="8476363" cy="479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1805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a:t>
            </a:r>
          </a:p>
        </p:txBody>
      </p:sp>
      <p:sp>
        <p:nvSpPr>
          <p:cNvPr id="3" name="Content Placeholder 2"/>
          <p:cNvSpPr>
            <a:spLocks noGrp="1"/>
          </p:cNvSpPr>
          <p:nvPr>
            <p:ph idx="1"/>
          </p:nvPr>
        </p:nvSpPr>
        <p:spPr/>
        <p:txBody>
          <a:bodyPr/>
          <a:lstStyle/>
          <a:p>
            <a:r>
              <a:rPr lang="en-US" dirty="0" smtClean="0"/>
              <a:t>zombie</a:t>
            </a:r>
          </a:p>
          <a:p>
            <a:pPr lvl="1"/>
            <a:r>
              <a:rPr lang="en-US" dirty="0" smtClean="0"/>
              <a:t>a child process that has exited but whose parent process has not yet retrieved its exit status</a:t>
            </a:r>
          </a:p>
          <a:p>
            <a:r>
              <a:rPr lang="en-US" dirty="0" smtClean="0"/>
              <a:t>defunct process</a:t>
            </a:r>
            <a:endParaRPr lang="en-US" dirty="0"/>
          </a:p>
          <a:p>
            <a:pPr lvl="1"/>
            <a:r>
              <a:rPr lang="en-US" dirty="0" smtClean="0"/>
              <a:t>a child process that has exited but whose parent process has not yet retrieved its exit status</a:t>
            </a:r>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12</a:t>
            </a:fld>
            <a:endParaRPr lang="en-US"/>
          </a:p>
        </p:txBody>
      </p:sp>
    </p:spTree>
    <p:extLst>
      <p:ext uri="{BB962C8B-B14F-4D97-AF65-F5344CB8AC3E}">
        <p14:creationId xmlns:p14="http://schemas.microsoft.com/office/powerpoint/2010/main" val="2608796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Interprocess</a:t>
            </a:r>
            <a:r>
              <a:rPr lang="en-US" dirty="0" smtClean="0"/>
              <a:t> Communications</a:t>
            </a:r>
            <a:br>
              <a:rPr lang="en-US" dirty="0" smtClean="0"/>
            </a:br>
            <a:r>
              <a:rPr lang="en-US" dirty="0" smtClean="0"/>
              <a:t>and Pipes</a:t>
            </a:r>
            <a:endParaRPr lang="en-US" dirty="0"/>
          </a:p>
        </p:txBody>
      </p:sp>
      <p:sp>
        <p:nvSpPr>
          <p:cNvPr id="3" name="Content Placeholder 2"/>
          <p:cNvSpPr>
            <a:spLocks noGrp="1"/>
          </p:cNvSpPr>
          <p:nvPr>
            <p:ph idx="1"/>
          </p:nvPr>
        </p:nvSpPr>
        <p:spPr/>
        <p:txBody>
          <a:bodyPr/>
          <a:lstStyle/>
          <a:p>
            <a:r>
              <a:rPr lang="en-US" dirty="0" err="1" smtClean="0"/>
              <a:t>interprocess</a:t>
            </a:r>
            <a:r>
              <a:rPr lang="en-US" dirty="0" smtClean="0"/>
              <a:t> communications</a:t>
            </a:r>
          </a:p>
          <a:p>
            <a:pPr lvl="1"/>
            <a:r>
              <a:rPr lang="en-US" dirty="0" smtClean="0"/>
              <a:t>the exchange of information between processes that are running on the same CPU and that have a common ancestor</a:t>
            </a:r>
          </a:p>
          <a:p>
            <a:r>
              <a:rPr lang="en-US" dirty="0" smtClean="0"/>
              <a:t>pipe</a:t>
            </a:r>
          </a:p>
          <a:p>
            <a:pPr lvl="1"/>
            <a:r>
              <a:rPr lang="en-US" dirty="0" smtClean="0"/>
              <a:t>a form of </a:t>
            </a:r>
            <a:r>
              <a:rPr lang="en-US" dirty="0" err="1" smtClean="0"/>
              <a:t>interprocess</a:t>
            </a:r>
            <a:r>
              <a:rPr lang="en-US" dirty="0" smtClean="0"/>
              <a:t> communications that consists of two file descriptors, one opened for reading and the other opened for writing</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13</a:t>
            </a:fld>
            <a:endParaRPr lang="en-US"/>
          </a:p>
        </p:txBody>
      </p:sp>
    </p:spTree>
    <p:extLst>
      <p:ext uri="{BB962C8B-B14F-4D97-AF65-F5344CB8AC3E}">
        <p14:creationId xmlns:p14="http://schemas.microsoft.com/office/powerpoint/2010/main" val="1502349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Interprocess</a:t>
            </a:r>
            <a:r>
              <a:rPr lang="en-US" dirty="0"/>
              <a:t> Communications</a:t>
            </a:r>
            <a:br>
              <a:rPr lang="en-US" dirty="0"/>
            </a:br>
            <a:r>
              <a:rPr lang="en-US" dirty="0"/>
              <a:t>and Pipes</a:t>
            </a:r>
          </a:p>
        </p:txBody>
      </p:sp>
      <p:sp>
        <p:nvSpPr>
          <p:cNvPr id="3" name="Content Placeholder 2"/>
          <p:cNvSpPr>
            <a:spLocks noGrp="1"/>
          </p:cNvSpPr>
          <p:nvPr>
            <p:ph idx="1"/>
          </p:nvPr>
        </p:nvSpPr>
        <p:spPr/>
        <p:txBody>
          <a:bodyPr/>
          <a:lstStyle/>
          <a:p>
            <a:r>
              <a:rPr lang="en-US" dirty="0" smtClean="0"/>
              <a:t>half-duplex pipe</a:t>
            </a:r>
          </a:p>
          <a:p>
            <a:pPr lvl="1"/>
            <a:r>
              <a:rPr lang="en-US" dirty="0" smtClean="0"/>
              <a:t>a pipe which can send information only in one direction</a:t>
            </a:r>
            <a:br>
              <a:rPr lang="en-US" dirty="0" smtClean="0"/>
            </a:br>
            <a:endParaRPr lang="en-US" dirty="0" smtClean="0"/>
          </a:p>
          <a:p>
            <a:r>
              <a:rPr lang="en-US" dirty="0" smtClean="0"/>
              <a:t>full-duplex pipe</a:t>
            </a:r>
          </a:p>
          <a:p>
            <a:pPr lvl="1"/>
            <a:r>
              <a:rPr lang="en-US" dirty="0" smtClean="0"/>
              <a:t>a pipe which can send information in both directions at the same time</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14</a:t>
            </a:fld>
            <a:endParaRPr lang="en-US"/>
          </a:p>
        </p:txBody>
      </p:sp>
    </p:spTree>
    <p:extLst>
      <p:ext uri="{BB962C8B-B14F-4D97-AF65-F5344CB8AC3E}">
        <p14:creationId xmlns:p14="http://schemas.microsoft.com/office/powerpoint/2010/main" val="35893721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15</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06238"/>
            <a:ext cx="7600950" cy="541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7230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16</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7847013"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04522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17</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50054"/>
            <a:ext cx="5638800" cy="5907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50845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18</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4269" y="304800"/>
            <a:ext cx="5068529" cy="5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08693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19</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8" y="990600"/>
            <a:ext cx="7323137" cy="433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0080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Objectives</a:t>
            </a:r>
            <a:endParaRPr lang="en-US" dirty="0"/>
          </a:p>
        </p:txBody>
      </p:sp>
      <p:sp>
        <p:nvSpPr>
          <p:cNvPr id="3" name="Content Placeholder 2"/>
          <p:cNvSpPr>
            <a:spLocks noGrp="1"/>
          </p:cNvSpPr>
          <p:nvPr>
            <p:ph idx="1"/>
          </p:nvPr>
        </p:nvSpPr>
        <p:spPr/>
        <p:txBody>
          <a:bodyPr>
            <a:normAutofit/>
          </a:bodyPr>
          <a:lstStyle/>
          <a:p>
            <a:r>
              <a:rPr lang="en-US" dirty="0" smtClean="0"/>
              <a:t>To understand about processes, multitasking, and multiprocessing</a:t>
            </a:r>
          </a:p>
          <a:p>
            <a:r>
              <a:rPr lang="en-US" dirty="0" smtClean="0"/>
              <a:t>To learn how to use pipes for </a:t>
            </a:r>
            <a:r>
              <a:rPr lang="en-US" dirty="0" err="1" smtClean="0"/>
              <a:t>interprocess</a:t>
            </a:r>
            <a:r>
              <a:rPr lang="en-US" dirty="0" smtClean="0"/>
              <a:t> communications</a:t>
            </a:r>
          </a:p>
          <a:p>
            <a:r>
              <a:rPr lang="en-US" dirty="0" smtClean="0"/>
              <a:t>To understand the role of mutual exclusion locking (</a:t>
            </a:r>
            <a:r>
              <a:rPr lang="en-US" dirty="0" err="1" smtClean="0"/>
              <a:t>mutex</a:t>
            </a:r>
            <a:r>
              <a:rPr lang="en-US" dirty="0" smtClean="0"/>
              <a:t>) in process synchronization</a:t>
            </a:r>
          </a:p>
          <a:p>
            <a:r>
              <a:rPr lang="en-US" dirty="0" smtClean="0"/>
              <a:t>To simulate the producer/consumer model using multiple processes</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2</a:t>
            </a:fld>
            <a:endParaRPr lang="en-US"/>
          </a:p>
        </p:txBody>
      </p:sp>
    </p:spTree>
    <p:extLst>
      <p:ext uri="{BB962C8B-B14F-4D97-AF65-F5344CB8AC3E}">
        <p14:creationId xmlns:p14="http://schemas.microsoft.com/office/powerpoint/2010/main" val="29447434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20</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94267"/>
            <a:ext cx="7906828"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95548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21</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90600"/>
            <a:ext cx="8053242" cy="3090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24732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lstStyle/>
          <a:p>
            <a:r>
              <a:rPr lang="en-US" dirty="0" smtClean="0"/>
              <a:t>thread</a:t>
            </a:r>
          </a:p>
          <a:p>
            <a:pPr lvl="1"/>
            <a:r>
              <a:rPr lang="en-US" dirty="0" smtClean="0"/>
              <a:t>one process among a set of cooperating </a:t>
            </a:r>
            <a:r>
              <a:rPr lang="en-US" dirty="0" err="1" smtClean="0"/>
              <a:t>subprocesses</a:t>
            </a:r>
            <a:r>
              <a:rPr lang="en-US" dirty="0" smtClean="0"/>
              <a:t> that run within the same process image and memory context and share the process-related resources with each other</a:t>
            </a:r>
            <a:br>
              <a:rPr lang="en-US" dirty="0" smtClean="0"/>
            </a:br>
            <a:endParaRPr lang="en-US" dirty="0" smtClean="0"/>
          </a:p>
          <a:p>
            <a:r>
              <a:rPr lang="en-US" dirty="0" smtClean="0"/>
              <a:t>thread of control</a:t>
            </a:r>
          </a:p>
          <a:p>
            <a:pPr lvl="1"/>
            <a:r>
              <a:rPr lang="en-US" dirty="0" smtClean="0"/>
              <a:t>the currently executing thread</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22</a:t>
            </a:fld>
            <a:endParaRPr lang="en-US"/>
          </a:p>
        </p:txBody>
      </p:sp>
    </p:spTree>
    <p:extLst>
      <p:ext uri="{BB962C8B-B14F-4D97-AF65-F5344CB8AC3E}">
        <p14:creationId xmlns:p14="http://schemas.microsoft.com/office/powerpoint/2010/main" val="28444995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23</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09600"/>
            <a:ext cx="8769085"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48069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24</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809801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98966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Synchronization</a:t>
            </a:r>
            <a:endParaRPr lang="en-US" dirty="0"/>
          </a:p>
        </p:txBody>
      </p:sp>
      <p:sp>
        <p:nvSpPr>
          <p:cNvPr id="3" name="Content Placeholder 2"/>
          <p:cNvSpPr>
            <a:spLocks noGrp="1"/>
          </p:cNvSpPr>
          <p:nvPr>
            <p:ph idx="1"/>
          </p:nvPr>
        </p:nvSpPr>
        <p:spPr/>
        <p:txBody>
          <a:bodyPr/>
          <a:lstStyle/>
          <a:p>
            <a:r>
              <a:rPr lang="en-US" dirty="0" smtClean="0"/>
              <a:t>data inconsistency</a:t>
            </a:r>
          </a:p>
          <a:p>
            <a:pPr lvl="1"/>
            <a:r>
              <a:rPr lang="en-US" dirty="0" smtClean="0"/>
              <a:t>data errors arising because one thread accesses a shared resource while another thread is in the process of modifying it</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25</a:t>
            </a:fld>
            <a:endParaRPr lang="en-US"/>
          </a:p>
        </p:txBody>
      </p:sp>
    </p:spTree>
    <p:extLst>
      <p:ext uri="{BB962C8B-B14F-4D97-AF65-F5344CB8AC3E}">
        <p14:creationId xmlns:p14="http://schemas.microsoft.com/office/powerpoint/2010/main" val="16828389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26</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44" y="685800"/>
            <a:ext cx="7773944"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86892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 Exclusion Locking</a:t>
            </a:r>
            <a:endParaRPr lang="en-US" dirty="0"/>
          </a:p>
        </p:txBody>
      </p:sp>
      <p:sp>
        <p:nvSpPr>
          <p:cNvPr id="3" name="Content Placeholder 2"/>
          <p:cNvSpPr>
            <a:spLocks noGrp="1"/>
          </p:cNvSpPr>
          <p:nvPr>
            <p:ph idx="1"/>
          </p:nvPr>
        </p:nvSpPr>
        <p:spPr/>
        <p:txBody>
          <a:bodyPr/>
          <a:lstStyle/>
          <a:p>
            <a:r>
              <a:rPr lang="en-US" dirty="0" smtClean="0"/>
              <a:t>mutual exclusion locking</a:t>
            </a:r>
          </a:p>
          <a:p>
            <a:pPr lvl="1"/>
            <a:r>
              <a:rPr lang="en-US" dirty="0" smtClean="0"/>
              <a:t>accomplished thread synchronization by using a lock and release mechanism to restrict access to the shared resources to one thread at any given moment</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27</a:t>
            </a:fld>
            <a:endParaRPr lang="en-US"/>
          </a:p>
        </p:txBody>
      </p:sp>
    </p:spTree>
    <p:extLst>
      <p:ext uri="{BB962C8B-B14F-4D97-AF65-F5344CB8AC3E}">
        <p14:creationId xmlns:p14="http://schemas.microsoft.com/office/powerpoint/2010/main" val="26040538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 Locking</a:t>
            </a:r>
          </a:p>
        </p:txBody>
      </p:sp>
      <p:sp>
        <p:nvSpPr>
          <p:cNvPr id="3" name="Content Placeholder 2"/>
          <p:cNvSpPr>
            <a:spLocks noGrp="1"/>
          </p:cNvSpPr>
          <p:nvPr>
            <p:ph idx="1"/>
          </p:nvPr>
        </p:nvSpPr>
        <p:spPr/>
        <p:txBody>
          <a:bodyPr/>
          <a:lstStyle/>
          <a:p>
            <a:r>
              <a:rPr lang="en-US" dirty="0" err="1" smtClean="0"/>
              <a:t>mutex</a:t>
            </a:r>
            <a:endParaRPr lang="en-US" dirty="0" smtClean="0"/>
          </a:p>
          <a:p>
            <a:pPr lvl="1"/>
            <a:r>
              <a:rPr lang="en-US" dirty="0" smtClean="0"/>
              <a:t>a particular form of mutual exclusion locking that utilizes a variable which can only be locked or released by one thread at a time</a:t>
            </a:r>
          </a:p>
          <a:p>
            <a:pPr lvl="1"/>
            <a:r>
              <a:rPr lang="en-US" dirty="0" smtClean="0"/>
              <a:t>a thread must attempt to lock the </a:t>
            </a:r>
            <a:r>
              <a:rPr lang="en-US" dirty="0" err="1" smtClean="0"/>
              <a:t>mutex</a:t>
            </a:r>
            <a:r>
              <a:rPr lang="en-US" dirty="0" smtClean="0"/>
              <a:t> variable before accessing a shared resource, and it must release it after accessing the shared resource</a:t>
            </a:r>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28</a:t>
            </a:fld>
            <a:endParaRPr lang="en-US"/>
          </a:p>
        </p:txBody>
      </p:sp>
    </p:spTree>
    <p:extLst>
      <p:ext uri="{BB962C8B-B14F-4D97-AF65-F5344CB8AC3E}">
        <p14:creationId xmlns:p14="http://schemas.microsoft.com/office/powerpoint/2010/main" val="6772786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29</a:t>
            </a:fld>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133475"/>
            <a:ext cx="7342187" cy="459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9787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a:xfrm>
            <a:off x="457200" y="1447800"/>
            <a:ext cx="8229600" cy="4525963"/>
          </a:xfrm>
        </p:spPr>
        <p:txBody>
          <a:bodyPr>
            <a:normAutofit lnSpcReduction="10000"/>
          </a:bodyPr>
          <a:lstStyle/>
          <a:p>
            <a:r>
              <a:rPr lang="en-US" dirty="0" smtClean="0"/>
              <a:t>multitasking</a:t>
            </a:r>
          </a:p>
          <a:p>
            <a:pPr lvl="1"/>
            <a:r>
              <a:rPr lang="en-US" dirty="0" smtClean="0"/>
              <a:t>dividing a program into tasks that operate independently of one another</a:t>
            </a:r>
          </a:p>
          <a:p>
            <a:r>
              <a:rPr lang="en-US" dirty="0" smtClean="0"/>
              <a:t>linear programming</a:t>
            </a:r>
          </a:p>
          <a:p>
            <a:pPr lvl="1"/>
            <a:r>
              <a:rPr lang="en-US" dirty="0" smtClean="0"/>
              <a:t>writing a sequence of program instructions in which each instruction depends on the completion of the previous instruction</a:t>
            </a:r>
          </a:p>
          <a:p>
            <a:r>
              <a:rPr lang="en-US" dirty="0" smtClean="0"/>
              <a:t>parallel programming</a:t>
            </a:r>
          </a:p>
          <a:p>
            <a:pPr lvl="1"/>
            <a:r>
              <a:rPr lang="en-US" dirty="0" smtClean="0"/>
              <a:t>execution of multiple programs at the same time</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3</a:t>
            </a:fld>
            <a:endParaRPr lang="en-US"/>
          </a:p>
        </p:txBody>
      </p:sp>
    </p:spTree>
    <p:extLst>
      <p:ext uri="{BB962C8B-B14F-4D97-AF65-F5344CB8AC3E}">
        <p14:creationId xmlns:p14="http://schemas.microsoft.com/office/powerpoint/2010/main" val="38333505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30</a:t>
            </a:fld>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667" y="1066800"/>
            <a:ext cx="7466013"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3954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Deadlocks</a:t>
            </a:r>
            <a:endParaRPr lang="en-US" dirty="0"/>
          </a:p>
        </p:txBody>
      </p:sp>
      <p:sp>
        <p:nvSpPr>
          <p:cNvPr id="3" name="Content Placeholder 2"/>
          <p:cNvSpPr>
            <a:spLocks noGrp="1"/>
          </p:cNvSpPr>
          <p:nvPr>
            <p:ph idx="1"/>
          </p:nvPr>
        </p:nvSpPr>
        <p:spPr/>
        <p:txBody>
          <a:bodyPr/>
          <a:lstStyle/>
          <a:p>
            <a:r>
              <a:rPr lang="en-US" dirty="0" smtClean="0"/>
              <a:t>Synchronization locks, such as a </a:t>
            </a:r>
            <a:r>
              <a:rPr lang="en-US" dirty="0" err="1" smtClean="0"/>
              <a:t>mutex</a:t>
            </a:r>
            <a:r>
              <a:rPr lang="en-US" dirty="0" smtClean="0"/>
              <a:t>, can cause threads to deadlock when they are not used properly.</a:t>
            </a:r>
            <a:br>
              <a:rPr lang="en-US" dirty="0" smtClean="0"/>
            </a:br>
            <a:endParaRPr lang="en-US" dirty="0" smtClean="0"/>
          </a:p>
          <a:p>
            <a:r>
              <a:rPr lang="en-US" dirty="0" smtClean="0"/>
              <a:t>deadlock</a:t>
            </a:r>
          </a:p>
          <a:p>
            <a:pPr lvl="1"/>
            <a:r>
              <a:rPr lang="en-US" dirty="0" smtClean="0"/>
              <a:t>a situation in which a thread is blocked (cannot execute) because it is attempting to lock a </a:t>
            </a:r>
            <a:r>
              <a:rPr lang="en-US" dirty="0" err="1" smtClean="0"/>
              <a:t>mutex</a:t>
            </a:r>
            <a:r>
              <a:rPr lang="en-US" dirty="0" smtClean="0"/>
              <a:t> that is already locked by another thread that will never release the </a:t>
            </a:r>
            <a:r>
              <a:rPr lang="en-US" dirty="0" err="1" smtClean="0"/>
              <a:t>mutex</a:t>
            </a:r>
            <a:r>
              <a:rPr lang="en-US" dirty="0" smtClean="0"/>
              <a:t> lock</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31</a:t>
            </a:fld>
            <a:endParaRPr lang="en-US"/>
          </a:p>
        </p:txBody>
      </p:sp>
    </p:spTree>
    <p:extLst>
      <p:ext uri="{BB962C8B-B14F-4D97-AF65-F5344CB8AC3E}">
        <p14:creationId xmlns:p14="http://schemas.microsoft.com/office/powerpoint/2010/main" val="16473723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32</a:t>
            </a:fld>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1" y="329957"/>
            <a:ext cx="7162800" cy="5711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19963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33</a:t>
            </a:fld>
            <a:endParaRPr 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11614"/>
            <a:ext cx="5172075" cy="5874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54912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34</a:t>
            </a:fld>
            <a:endParaRPr 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838200"/>
            <a:ext cx="7351713" cy="447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85040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Illustrated</a:t>
            </a:r>
            <a:endParaRPr lang="en-US" dirty="0"/>
          </a:p>
        </p:txBody>
      </p:sp>
      <p:sp>
        <p:nvSpPr>
          <p:cNvPr id="3" name="Content Placeholder 2"/>
          <p:cNvSpPr>
            <a:spLocks noGrp="1"/>
          </p:cNvSpPr>
          <p:nvPr>
            <p:ph idx="1"/>
          </p:nvPr>
        </p:nvSpPr>
        <p:spPr/>
        <p:txBody>
          <a:bodyPr/>
          <a:lstStyle/>
          <a:p>
            <a:r>
              <a:rPr lang="en-US" dirty="0" smtClean="0"/>
              <a:t>producer thread</a:t>
            </a:r>
          </a:p>
          <a:p>
            <a:pPr lvl="1"/>
            <a:r>
              <a:rPr lang="en-US" dirty="0" smtClean="0"/>
              <a:t>a thread that creates a resource that is consumed by other threads</a:t>
            </a:r>
          </a:p>
          <a:p>
            <a:pPr lvl="1"/>
            <a:endParaRPr lang="en-US" dirty="0"/>
          </a:p>
          <a:p>
            <a:r>
              <a:rPr lang="en-US" dirty="0" smtClean="0"/>
              <a:t>consumer thread</a:t>
            </a:r>
          </a:p>
          <a:p>
            <a:pPr lvl="1"/>
            <a:r>
              <a:rPr lang="en-US" dirty="0" smtClean="0"/>
              <a:t>a thread that receives a resource that is produced by another thread</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35</a:t>
            </a:fld>
            <a:endParaRPr lang="en-US"/>
          </a:p>
        </p:txBody>
      </p:sp>
    </p:spTree>
    <p:extLst>
      <p:ext uri="{BB962C8B-B14F-4D97-AF65-F5344CB8AC3E}">
        <p14:creationId xmlns:p14="http://schemas.microsoft.com/office/powerpoint/2010/main" val="40158504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Producer/Consumer Model</a:t>
            </a:r>
            <a:endParaRPr lang="en-US" dirty="0"/>
          </a:p>
        </p:txBody>
      </p:sp>
      <p:sp>
        <p:nvSpPr>
          <p:cNvPr id="3" name="Subtitle 2"/>
          <p:cNvSpPr>
            <a:spLocks noGrp="1"/>
          </p:cNvSpPr>
          <p:nvPr>
            <p:ph type="subTitle" idx="1"/>
          </p:nvPr>
        </p:nvSpPr>
        <p:spPr/>
        <p:txBody>
          <a:bodyPr/>
          <a:lstStyle/>
          <a:p>
            <a:r>
              <a:rPr lang="en-US" dirty="0" smtClean="0"/>
              <a:t>Case Study</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36</a:t>
            </a:fld>
            <a:endParaRPr lang="en-US"/>
          </a:p>
        </p:txBody>
      </p:sp>
    </p:spTree>
    <p:extLst>
      <p:ext uri="{BB962C8B-B14F-4D97-AF65-F5344CB8AC3E}">
        <p14:creationId xmlns:p14="http://schemas.microsoft.com/office/powerpoint/2010/main" val="15973810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Footer Placeholder 2"/>
          <p:cNvSpPr>
            <a:spLocks noGrp="1"/>
          </p:cNvSpPr>
          <p:nvPr>
            <p:ph type="ftr" sz="quarter" idx="11"/>
          </p:nvPr>
        </p:nvSpPr>
        <p:spPr/>
        <p:txBody>
          <a:bodyPr/>
          <a:lstStyle/>
          <a:p>
            <a:r>
              <a:rPr lang="en-US" smtClean="0"/>
              <a:t>© 2016 Pearson Education, Inc., Hoboken, NJ.  All rights reserved.</a:t>
            </a:r>
            <a:endParaRPr lang="en-US"/>
          </a:p>
        </p:txBody>
      </p:sp>
      <p:sp>
        <p:nvSpPr>
          <p:cNvPr id="4" name="Slide Number Placeholder 3"/>
          <p:cNvSpPr>
            <a:spLocks noGrp="1"/>
          </p:cNvSpPr>
          <p:nvPr>
            <p:ph type="sldNum" sz="quarter" idx="12"/>
          </p:nvPr>
        </p:nvSpPr>
        <p:spPr/>
        <p:txBody>
          <a:bodyPr/>
          <a:lstStyle/>
          <a:p>
            <a:fld id="{85A8DA42-601D-40A8-83CA-2F2CBDE5F9F0}" type="slidenum">
              <a:rPr lang="en-US" smtClean="0"/>
              <a:t>37</a:t>
            </a:fld>
            <a:endParaRPr 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1814513"/>
            <a:ext cx="6324600" cy="3228975"/>
          </a:xfrm>
          <a:prstGeom prst="rect">
            <a:avLst/>
          </a:prstGeom>
          <a:noFill/>
          <a:ln w="9525">
            <a:solidFill>
              <a:srgbClr val="7030A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089730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Footer Placeholder 2"/>
          <p:cNvSpPr>
            <a:spLocks noGrp="1"/>
          </p:cNvSpPr>
          <p:nvPr>
            <p:ph type="ftr" sz="quarter" idx="11"/>
          </p:nvPr>
        </p:nvSpPr>
        <p:spPr/>
        <p:txBody>
          <a:bodyPr/>
          <a:lstStyle/>
          <a:p>
            <a:r>
              <a:rPr lang="en-US" smtClean="0"/>
              <a:t>© 2016 Pearson Education, Inc., Hoboken, NJ.  All rights reserved.</a:t>
            </a:r>
            <a:endParaRPr lang="en-US"/>
          </a:p>
        </p:txBody>
      </p:sp>
      <p:sp>
        <p:nvSpPr>
          <p:cNvPr id="4" name="Slide Number Placeholder 3"/>
          <p:cNvSpPr>
            <a:spLocks noGrp="1"/>
          </p:cNvSpPr>
          <p:nvPr>
            <p:ph type="sldNum" sz="quarter" idx="12"/>
          </p:nvPr>
        </p:nvSpPr>
        <p:spPr/>
        <p:txBody>
          <a:bodyPr/>
          <a:lstStyle/>
          <a:p>
            <a:fld id="{85A8DA42-601D-40A8-83CA-2F2CBDE5F9F0}" type="slidenum">
              <a:rPr lang="en-US" smtClean="0"/>
              <a:t>38</a:t>
            </a:fld>
            <a:endParaRPr lang="en-US"/>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513" y="2166938"/>
            <a:ext cx="6276975" cy="2524125"/>
          </a:xfrm>
          <a:prstGeom prst="rect">
            <a:avLst/>
          </a:prstGeom>
          <a:noFill/>
          <a:ln w="9525">
            <a:solidFill>
              <a:srgbClr val="7030A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646882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Footer Placeholder 2"/>
          <p:cNvSpPr>
            <a:spLocks noGrp="1"/>
          </p:cNvSpPr>
          <p:nvPr>
            <p:ph type="ftr" sz="quarter" idx="11"/>
          </p:nvPr>
        </p:nvSpPr>
        <p:spPr/>
        <p:txBody>
          <a:bodyPr/>
          <a:lstStyle/>
          <a:p>
            <a:r>
              <a:rPr lang="en-US" smtClean="0"/>
              <a:t>© 2016 Pearson Education, Inc., Hoboken, NJ.  All rights reserved.</a:t>
            </a:r>
            <a:endParaRPr lang="en-US"/>
          </a:p>
        </p:txBody>
      </p:sp>
      <p:sp>
        <p:nvSpPr>
          <p:cNvPr id="4" name="Slide Number Placeholder 3"/>
          <p:cNvSpPr>
            <a:spLocks noGrp="1"/>
          </p:cNvSpPr>
          <p:nvPr>
            <p:ph type="sldNum" sz="quarter" idx="12"/>
          </p:nvPr>
        </p:nvSpPr>
        <p:spPr/>
        <p:txBody>
          <a:bodyPr/>
          <a:lstStyle/>
          <a:p>
            <a:fld id="{85A8DA42-601D-40A8-83CA-2F2CBDE5F9F0}" type="slidenum">
              <a:rPr lang="en-US" smtClean="0"/>
              <a:t>39</a:t>
            </a:fld>
            <a:endParaRPr lang="en-US"/>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675" y="2152650"/>
            <a:ext cx="4438650" cy="2552700"/>
          </a:xfrm>
          <a:prstGeom prst="rect">
            <a:avLst/>
          </a:prstGeom>
          <a:noFill/>
          <a:ln w="9525">
            <a:solidFill>
              <a:srgbClr val="7030A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16072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 y="1238250"/>
            <a:ext cx="8513763" cy="438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45872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40</a:t>
            </a:fld>
            <a:endParaRPr lang="en-US"/>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1338263"/>
            <a:ext cx="8694737" cy="418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6095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41</a:t>
            </a:fld>
            <a:endParaRPr lang="en-US"/>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9333"/>
            <a:ext cx="5310188" cy="6039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66377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42</a:t>
            </a:fld>
            <a:endParaRPr lang="en-US"/>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23333"/>
            <a:ext cx="5086350" cy="5716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91075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43</a:t>
            </a:fld>
            <a:endParaRPr lang="en-US"/>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7878" y="152400"/>
            <a:ext cx="5137255" cy="6011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54172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44</a:t>
            </a:fld>
            <a:endParaRPr lang="en-US"/>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34341"/>
            <a:ext cx="5229225" cy="5887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86471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45</a:t>
            </a:fld>
            <a:endParaRPr lang="en-US"/>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25203"/>
            <a:ext cx="5105400" cy="5755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92763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46</a:t>
            </a:fld>
            <a:endParaRPr lang="en-US"/>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28600"/>
            <a:ext cx="5424487" cy="5947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45721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47</a:t>
            </a:fld>
            <a:endParaRPr lang="en-US"/>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33755"/>
            <a:ext cx="5105400" cy="5586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31112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48</a:t>
            </a:fld>
            <a:endParaRPr lang="en-US"/>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43643"/>
            <a:ext cx="5181599" cy="5787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04186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49</a:t>
            </a:fld>
            <a:endParaRPr lang="en-US"/>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632" y="685800"/>
            <a:ext cx="7440743"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28821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idx="1"/>
          </p:nvPr>
        </p:nvSpPr>
        <p:spPr/>
        <p:txBody>
          <a:bodyPr/>
          <a:lstStyle/>
          <a:p>
            <a:r>
              <a:rPr lang="en-US" dirty="0" smtClean="0"/>
              <a:t>time-sharing</a:t>
            </a:r>
          </a:p>
          <a:p>
            <a:pPr lvl="1"/>
            <a:r>
              <a:rPr lang="en-US" dirty="0" smtClean="0"/>
              <a:t>performing parallel programming by allocating to each system user a portion of the available CPU time</a:t>
            </a:r>
          </a:p>
          <a:p>
            <a:r>
              <a:rPr lang="en-US" dirty="0" smtClean="0"/>
              <a:t>preemptive multitasking</a:t>
            </a:r>
          </a:p>
          <a:p>
            <a:pPr lvl="1"/>
            <a:r>
              <a:rPr lang="en-US" dirty="0" smtClean="0"/>
              <a:t>stopping the execution of a running program by the hardware interrupt system, allowing another program to access the CPU</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5</a:t>
            </a:fld>
            <a:endParaRPr lang="en-US"/>
          </a:p>
        </p:txBody>
      </p:sp>
    </p:spTree>
    <p:extLst>
      <p:ext uri="{BB962C8B-B14F-4D97-AF65-F5344CB8AC3E}">
        <p14:creationId xmlns:p14="http://schemas.microsoft.com/office/powerpoint/2010/main" val="11221268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 Up</a:t>
            </a:r>
            <a:endParaRPr lang="en-US" dirty="0"/>
          </a:p>
        </p:txBody>
      </p:sp>
      <p:sp>
        <p:nvSpPr>
          <p:cNvPr id="3" name="Content Placeholder 2"/>
          <p:cNvSpPr>
            <a:spLocks noGrp="1"/>
          </p:cNvSpPr>
          <p:nvPr>
            <p:ph idx="1"/>
          </p:nvPr>
        </p:nvSpPr>
        <p:spPr>
          <a:xfrm>
            <a:off x="457200" y="1447800"/>
            <a:ext cx="8229600" cy="4678363"/>
          </a:xfrm>
        </p:spPr>
        <p:txBody>
          <a:bodyPr>
            <a:normAutofit fontScale="92500" lnSpcReduction="20000"/>
          </a:bodyPr>
          <a:lstStyle/>
          <a:p>
            <a:r>
              <a:rPr lang="en-US" dirty="0" smtClean="0"/>
              <a:t>Multitasking is a way for a single user to run many programs at the same time on a single CPU while still allowing the user to maintain control over the CPU.</a:t>
            </a:r>
          </a:p>
          <a:p>
            <a:r>
              <a:rPr lang="en-US" dirty="0" smtClean="0"/>
              <a:t>Preemptive multitasking is a way to preempt a running program with the hardware interrupt system and instructing the CPU to run another program.</a:t>
            </a:r>
          </a:p>
          <a:p>
            <a:r>
              <a:rPr lang="en-US" dirty="0"/>
              <a:t>Concurrent programming involves writing sets of program instructions that can execute at the same time independently of one another.</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50</a:t>
            </a:fld>
            <a:endParaRPr lang="en-US"/>
          </a:p>
        </p:txBody>
      </p:sp>
    </p:spTree>
    <p:extLst>
      <p:ext uri="{BB962C8B-B14F-4D97-AF65-F5344CB8AC3E}">
        <p14:creationId xmlns:p14="http://schemas.microsoft.com/office/powerpoint/2010/main" val="3142733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idx="1"/>
          </p:nvPr>
        </p:nvSpPr>
        <p:spPr/>
        <p:txBody>
          <a:bodyPr/>
          <a:lstStyle/>
          <a:p>
            <a:r>
              <a:rPr lang="en-US" dirty="0" smtClean="0"/>
              <a:t>pseudo-parallelism</a:t>
            </a:r>
          </a:p>
          <a:p>
            <a:pPr lvl="1"/>
            <a:r>
              <a:rPr lang="en-US" dirty="0" smtClean="0"/>
              <a:t>a situation in which programs appear to be running in parallel at the same time although they are actually taking turns sharing the CPU</a:t>
            </a:r>
          </a:p>
          <a:p>
            <a:r>
              <a:rPr lang="en-US" dirty="0" smtClean="0"/>
              <a:t>time slice</a:t>
            </a:r>
          </a:p>
          <a:p>
            <a:pPr lvl="1"/>
            <a:r>
              <a:rPr lang="en-US" dirty="0" smtClean="0"/>
              <a:t>the amount of CPU time allocated to each program in a parallel programming environment</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6</a:t>
            </a:fld>
            <a:endParaRPr lang="en-US"/>
          </a:p>
        </p:txBody>
      </p:sp>
    </p:spTree>
    <p:extLst>
      <p:ext uri="{BB962C8B-B14F-4D97-AF65-F5344CB8AC3E}">
        <p14:creationId xmlns:p14="http://schemas.microsoft.com/office/powerpoint/2010/main" val="1749282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idx="1"/>
          </p:nvPr>
        </p:nvSpPr>
        <p:spPr/>
        <p:txBody>
          <a:bodyPr>
            <a:normAutofit fontScale="92500"/>
          </a:bodyPr>
          <a:lstStyle/>
          <a:p>
            <a:r>
              <a:rPr lang="en-US" dirty="0" smtClean="0"/>
              <a:t>context switch</a:t>
            </a:r>
          </a:p>
          <a:p>
            <a:pPr lvl="1"/>
            <a:r>
              <a:rPr lang="en-US" dirty="0" smtClean="0"/>
              <a:t>the process of switching from one process to another accomplished by saving the state information for the currently executing process, which will become idle, and loading the saved state information for a currently idle process, which will resume execution</a:t>
            </a:r>
          </a:p>
          <a:p>
            <a:r>
              <a:rPr lang="en-US" dirty="0" smtClean="0"/>
              <a:t>concurrent programming</a:t>
            </a:r>
          </a:p>
          <a:p>
            <a:pPr lvl="1"/>
            <a:r>
              <a:rPr lang="en-US" dirty="0" smtClean="0"/>
              <a:t>writing sets of program instructions that can execute at the same time independently of one another</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7</a:t>
            </a:fld>
            <a:endParaRPr lang="en-US"/>
          </a:p>
        </p:txBody>
      </p:sp>
    </p:spTree>
    <p:extLst>
      <p:ext uri="{BB962C8B-B14F-4D97-AF65-F5344CB8AC3E}">
        <p14:creationId xmlns:p14="http://schemas.microsoft.com/office/powerpoint/2010/main" val="3302322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8" y="838200"/>
            <a:ext cx="7970837" cy="412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8628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4" y="838200"/>
            <a:ext cx="8056563" cy="343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15559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253</TotalTime>
  <Words>1467</Words>
  <Application>Microsoft Office PowerPoint</Application>
  <PresentationFormat>On-screen Show (4:3)</PresentationFormat>
  <Paragraphs>188</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Multiprocessing Using  Processes and Threads Chapter 14</vt:lpstr>
      <vt:lpstr>Chapter Objectives</vt:lpstr>
      <vt:lpstr>Terminology</vt:lpstr>
      <vt:lpstr>PowerPoint Presentation</vt:lpstr>
      <vt:lpstr>Terminology</vt:lpstr>
      <vt:lpstr>Terminology</vt:lpstr>
      <vt:lpstr>Terminology</vt:lpstr>
      <vt:lpstr>PowerPoint Presentation</vt:lpstr>
      <vt:lpstr>PowerPoint Presentation</vt:lpstr>
      <vt:lpstr>Processes</vt:lpstr>
      <vt:lpstr>PowerPoint Presentation</vt:lpstr>
      <vt:lpstr>Processes</vt:lpstr>
      <vt:lpstr>Interprocess Communications and Pipes</vt:lpstr>
      <vt:lpstr>Interprocess Communications and Pipes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Threads</vt:lpstr>
      <vt:lpstr>PowerPoint Presentation</vt:lpstr>
      <vt:lpstr>PowerPoint Presentation</vt:lpstr>
      <vt:lpstr>Thread Synchronization</vt:lpstr>
      <vt:lpstr>PowerPoint Presentation</vt:lpstr>
      <vt:lpstr>Mutual Exclusion Locking</vt:lpstr>
      <vt:lpstr>Mutual Exclusion Locking</vt:lpstr>
      <vt:lpstr>PowerPoint Presentation</vt:lpstr>
      <vt:lpstr>PowerPoint Presentation</vt:lpstr>
      <vt:lpstr>Deadlocks</vt:lpstr>
      <vt:lpstr>PowerPoint Presentation</vt:lpstr>
      <vt:lpstr>PowerPoint Presentation</vt:lpstr>
      <vt:lpstr>PowerPoint Presentation</vt:lpstr>
      <vt:lpstr>Threads Illustrated</vt:lpstr>
      <vt:lpstr>The Producer/Consumer Model</vt:lpstr>
      <vt:lpstr>Design</vt:lpstr>
      <vt:lpstr>Design</vt:lpstr>
      <vt:lpstr>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Wrap Up</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Kathy</dc:creator>
  <cp:lastModifiedBy>Kathy</cp:lastModifiedBy>
  <cp:revision>55</cp:revision>
  <dcterms:created xsi:type="dcterms:W3CDTF">2015-09-28T20:03:08Z</dcterms:created>
  <dcterms:modified xsi:type="dcterms:W3CDTF">2015-10-14T23:11:26Z</dcterms:modified>
</cp:coreProperties>
</file>