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69" r:id="rId23"/>
    <p:sldId id="289" r:id="rId24"/>
    <p:sldId id="29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56" d="100"/>
          <a:sy n="56" d="100"/>
        </p:scale>
        <p:origin x="-618" y="-96"/>
      </p:cViewPr>
      <p:guideLst>
        <p:guide orient="horz" pos="2160"/>
        <p:guide pos="2880"/>
      </p:guideLst>
    </p:cSldViewPr>
  </p:slideViewPr>
  <p:notesTextViewPr>
    <p:cViewPr>
      <p:scale>
        <a:sx n="1" d="1"/>
        <a:sy n="1" d="1"/>
      </p:scale>
      <p:origin x="0" y="0"/>
    </p:cViewPr>
  </p:notesTextViewPr>
  <p:sorterViewPr>
    <p:cViewPr>
      <p:scale>
        <a:sx n="100" d="100"/>
        <a:sy n="100" d="100"/>
      </p:scale>
      <p:origin x="0" y="62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CB7A6-F9BD-49C3-9ECF-4DAF095CBB1C}" type="datetimeFigureOut">
              <a:rPr lang="en-US" smtClean="0"/>
              <a:t>10/14/2015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B5942-6D54-4526-995F-589302A5E2A8}" type="slidenum">
              <a:rPr lang="en-US" smtClean="0"/>
              <a:t>‹#›</a:t>
            </a:fld>
            <a:endParaRPr lang="en-US"/>
          </a:p>
        </p:txBody>
      </p:sp>
    </p:spTree>
    <p:extLst>
      <p:ext uri="{BB962C8B-B14F-4D97-AF65-F5344CB8AC3E}">
        <p14:creationId xmlns:p14="http://schemas.microsoft.com/office/powerpoint/2010/main" val="100884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D5AC34-6369-47AD-9227-C94D863A9CC0}"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217555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AE9C9-84B0-4CCC-8BB5-D31EF955DABF}"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372482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8459C9-6810-46A7-8E27-73A52524CA34}"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68033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CA306-D31B-4E3C-AD40-EA3294957AA6}"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80214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41660C-86E2-43CF-B22A-29E62815AB7D}"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303655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543629-6BC7-4BF9-A2A1-981038F36C55}" type="datetime1">
              <a:rPr lang="en-US" smtClean="0"/>
              <a:t>10/14/2015</a:t>
            </a:fld>
            <a:endParaRPr lang="en-US"/>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a:p>
        </p:txBody>
      </p:sp>
      <p:sp>
        <p:nvSpPr>
          <p:cNvPr id="7" name="Slide Number Placeholder 6"/>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80049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5B99CF-F104-4BC6-A098-3ABC219C8A7D}" type="datetime1">
              <a:rPr lang="en-US" smtClean="0"/>
              <a:t>10/14/2015</a:t>
            </a:fld>
            <a:endParaRPr lang="en-US"/>
          </a:p>
        </p:txBody>
      </p:sp>
      <p:sp>
        <p:nvSpPr>
          <p:cNvPr id="8" name="Footer Placeholder 7"/>
          <p:cNvSpPr>
            <a:spLocks noGrp="1"/>
          </p:cNvSpPr>
          <p:nvPr>
            <p:ph type="ftr" sz="quarter" idx="11"/>
          </p:nvPr>
        </p:nvSpPr>
        <p:spPr/>
        <p:txBody>
          <a:bodyPr/>
          <a:lstStyle/>
          <a:p>
            <a:r>
              <a:rPr lang="en-US" smtClean="0"/>
              <a:t>© 2016 Pearson Education, Inc., Hoboken, NJ.  All rights reserved.</a:t>
            </a:r>
            <a:endParaRPr lang="en-US"/>
          </a:p>
        </p:txBody>
      </p:sp>
      <p:sp>
        <p:nvSpPr>
          <p:cNvPr id="9" name="Slide Number Placeholder 8"/>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58191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800F5-980D-47D4-9F20-E5F458E76937}" type="datetime1">
              <a:rPr lang="en-US" smtClean="0"/>
              <a:t>10/14/2015</a:t>
            </a:fld>
            <a:endParaRPr lang="en-US"/>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88954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0C59-39A1-4E7B-8276-56A7060F0A3E}" type="datetime1">
              <a:rPr lang="en-US" smtClean="0"/>
              <a:t>10/14/2015</a:t>
            </a:fld>
            <a:endParaRPr lang="en-US"/>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a:p>
        </p:txBody>
      </p:sp>
      <p:sp>
        <p:nvSpPr>
          <p:cNvPr id="4" name="Slide Number Placeholder 3"/>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98782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3B8A8-F829-4B10-8A5D-952BBAE5F11B}" type="datetime1">
              <a:rPr lang="en-US" smtClean="0"/>
              <a:t>10/14/2015</a:t>
            </a:fld>
            <a:endParaRPr lang="en-US"/>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a:p>
        </p:txBody>
      </p:sp>
      <p:sp>
        <p:nvSpPr>
          <p:cNvPr id="7" name="Slide Number Placeholder 6"/>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5389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5C8FAD-01C2-4C81-8B26-770D72A95E71}" type="datetime1">
              <a:rPr lang="en-US" smtClean="0"/>
              <a:t>10/14/2015</a:t>
            </a:fld>
            <a:endParaRPr lang="en-US"/>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a:p>
        </p:txBody>
      </p:sp>
      <p:sp>
        <p:nvSpPr>
          <p:cNvPr id="7" name="Slide Number Placeholder 6"/>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20379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2D69C-6875-48F7-B20D-CB317DFF406B}" type="datetime1">
              <a:rPr lang="en-US" smtClean="0"/>
              <a:t>10/14/2015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2016 Pearson Education, Inc., Hoboken, NJ.  All rights reserved.</a:t>
            </a:r>
            <a:endParaRPr lang="en-US"/>
          </a:p>
        </p:txBody>
      </p:sp>
      <p:sp>
        <p:nvSpPr>
          <p:cNvPr id="6" name="Slide Number Placeholder 5"/>
          <p:cNvSpPr>
            <a:spLocks noGrp="1"/>
          </p:cNvSpPr>
          <p:nvPr>
            <p:ph type="sldNum" sz="quarter" idx="4"/>
          </p:nvPr>
        </p:nvSpPr>
        <p:spPr>
          <a:xfrm>
            <a:off x="6680915" y="62803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8DA42-601D-40A8-83CA-2F2CBDE5F9F0}" type="slidenum">
              <a:rPr lang="en-US" smtClean="0"/>
              <a:t>‹#›</a:t>
            </a:fld>
            <a:endParaRPr lang="en-US"/>
          </a:p>
        </p:txBody>
      </p:sp>
    </p:spTree>
    <p:extLst>
      <p:ext uri="{BB962C8B-B14F-4D97-AF65-F5344CB8AC3E}">
        <p14:creationId xmlns:p14="http://schemas.microsoft.com/office/powerpoint/2010/main" val="20129321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a:bodyPr>
          <a:lstStyle/>
          <a:p>
            <a:r>
              <a:rPr lang="en-US" dirty="0" smtClean="0"/>
              <a:t>On to C++</a:t>
            </a:r>
            <a:r>
              <a:rPr lang="en-US" dirty="0" smtClean="0"/>
              <a:t/>
            </a:r>
            <a:br>
              <a:rPr lang="en-US" dirty="0" smtClean="0"/>
            </a:br>
            <a:r>
              <a:rPr lang="en-US" sz="4000" dirty="0" smtClean="0"/>
              <a:t>Chapter </a:t>
            </a:r>
            <a:r>
              <a:rPr lang="en-US" sz="4000" dirty="0" smtClean="0"/>
              <a:t>15</a:t>
            </a:r>
            <a:endParaRPr lang="en-US" dirty="0"/>
          </a:p>
        </p:txBody>
      </p:sp>
      <p:sp>
        <p:nvSpPr>
          <p:cNvPr id="3" name="Subtitle 2"/>
          <p:cNvSpPr>
            <a:spLocks noGrp="1"/>
          </p:cNvSpPr>
          <p:nvPr>
            <p:ph type="subTitle" idx="1"/>
          </p:nvPr>
        </p:nvSpPr>
        <p:spPr>
          <a:xfrm>
            <a:off x="1066800" y="2286000"/>
            <a:ext cx="6934200" cy="3352800"/>
          </a:xfrm>
        </p:spPr>
        <p:txBody>
          <a:bodyPr/>
          <a:lstStyle/>
          <a:p>
            <a:r>
              <a:rPr lang="en-US" i="1" dirty="0" smtClean="0">
                <a:solidFill>
                  <a:srgbClr val="0000FF"/>
                </a:solidFill>
              </a:rPr>
              <a:t>Problem Solving &amp; Program Design in C</a:t>
            </a:r>
          </a:p>
          <a:p>
            <a:endParaRPr lang="en-US" i="1" dirty="0">
              <a:solidFill>
                <a:srgbClr val="0000FF"/>
              </a:solidFill>
            </a:endParaRPr>
          </a:p>
          <a:p>
            <a:r>
              <a:rPr lang="en-US" sz="2400" i="1" dirty="0" smtClean="0">
                <a:solidFill>
                  <a:srgbClr val="0000FF"/>
                </a:solidFill>
              </a:rPr>
              <a:t>Eighth Edition</a:t>
            </a:r>
          </a:p>
          <a:p>
            <a:r>
              <a:rPr lang="en-US" sz="2400" i="1" dirty="0" smtClean="0">
                <a:solidFill>
                  <a:srgbClr val="0000FF"/>
                </a:solidFill>
              </a:rPr>
              <a:t>Jeri R. </a:t>
            </a:r>
            <a:r>
              <a:rPr lang="en-US" sz="2400" i="1" dirty="0" err="1" smtClean="0">
                <a:solidFill>
                  <a:srgbClr val="0000FF"/>
                </a:solidFill>
              </a:rPr>
              <a:t>Hanly</a:t>
            </a:r>
            <a:r>
              <a:rPr lang="en-US" sz="2400" i="1" dirty="0" smtClean="0">
                <a:solidFill>
                  <a:srgbClr val="0000FF"/>
                </a:solidFill>
              </a:rPr>
              <a:t> &amp; Elliot B. </a:t>
            </a:r>
            <a:r>
              <a:rPr lang="en-US" sz="2400" i="1" dirty="0" err="1" smtClean="0">
                <a:solidFill>
                  <a:srgbClr val="0000FF"/>
                </a:solidFill>
              </a:rPr>
              <a:t>Koffman</a:t>
            </a:r>
            <a:endParaRPr lang="en-US" sz="2400" dirty="0">
              <a:solidFill>
                <a:srgbClr val="0000FF"/>
              </a:solidFill>
            </a:endParaRPr>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a:t>
            </a:fld>
            <a:endParaRPr lang="en-US"/>
          </a:p>
        </p:txBody>
      </p:sp>
    </p:spTree>
    <p:extLst>
      <p:ext uri="{BB962C8B-B14F-4D97-AF65-F5344CB8AC3E}">
        <p14:creationId xmlns:p14="http://schemas.microsoft.com/office/powerpoint/2010/main" val="3386831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Language Support for OOP</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Function overloading</a:t>
            </a:r>
          </a:p>
          <a:p>
            <a:pPr marL="914400" lvl="1" indent="-514350"/>
            <a:r>
              <a:rPr lang="en-US" dirty="0" smtClean="0"/>
              <a:t>C++ permits multiple definitions of a function as long as each has a unique </a:t>
            </a:r>
            <a:r>
              <a:rPr lang="en-US" i="1" dirty="0" smtClean="0"/>
              <a:t>signature</a:t>
            </a:r>
            <a:r>
              <a:rPr lang="en-US" dirty="0" smtClean="0"/>
              <a:t>. </a:t>
            </a:r>
            <a:endParaRPr lang="en-US" dirty="0"/>
          </a:p>
          <a:p>
            <a:pPr marL="914400" lvl="1" indent="-514350"/>
            <a:endParaRPr lang="en-US" dirty="0" smtClean="0"/>
          </a:p>
          <a:p>
            <a:pPr marL="514350" indent="-514350"/>
            <a:r>
              <a:rPr lang="en-US" dirty="0" smtClean="0"/>
              <a:t>signature</a:t>
            </a:r>
          </a:p>
          <a:p>
            <a:pPr marL="914400" lvl="1" indent="-514350"/>
            <a:r>
              <a:rPr lang="en-US" dirty="0" smtClean="0"/>
              <a:t>a combination of a function or operator’s name and its parameter (operand) types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10</a:t>
            </a:fld>
            <a:endParaRPr lang="en-US"/>
          </a:p>
        </p:txBody>
      </p:sp>
    </p:spTree>
    <p:extLst>
      <p:ext uri="{BB962C8B-B14F-4D97-AF65-F5344CB8AC3E}">
        <p14:creationId xmlns:p14="http://schemas.microsoft.com/office/powerpoint/2010/main" val="337508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7257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888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Names and Constructors</a:t>
            </a:r>
            <a:endParaRPr lang="en-US" dirty="0"/>
          </a:p>
        </p:txBody>
      </p:sp>
      <p:sp>
        <p:nvSpPr>
          <p:cNvPr id="3" name="Content Placeholder 2"/>
          <p:cNvSpPr>
            <a:spLocks noGrp="1"/>
          </p:cNvSpPr>
          <p:nvPr>
            <p:ph idx="1"/>
          </p:nvPr>
        </p:nvSpPr>
        <p:spPr/>
        <p:txBody>
          <a:bodyPr/>
          <a:lstStyle/>
          <a:p>
            <a:r>
              <a:rPr lang="en-US" dirty="0" smtClean="0"/>
              <a:t>default constructor</a:t>
            </a:r>
          </a:p>
          <a:p>
            <a:pPr lvl="1"/>
            <a:r>
              <a:rPr lang="en-US" dirty="0"/>
              <a:t> </a:t>
            </a:r>
            <a:r>
              <a:rPr lang="en-US" dirty="0" smtClean="0"/>
              <a:t>a constructor that requires no arguments</a:t>
            </a:r>
          </a:p>
          <a:p>
            <a:pPr lvl="1"/>
            <a:endParaRPr lang="en-US" dirty="0"/>
          </a:p>
          <a:p>
            <a:r>
              <a:rPr lang="en-US" dirty="0" smtClean="0"/>
              <a:t>overloading</a:t>
            </a:r>
          </a:p>
          <a:p>
            <a:pPr lvl="1"/>
            <a:r>
              <a:rPr lang="en-US" dirty="0" smtClean="0"/>
              <a:t>using the same name for several different functions or operators in a single scope</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12</a:t>
            </a:fld>
            <a:endParaRPr lang="en-US"/>
          </a:p>
        </p:txBody>
      </p:sp>
    </p:spTree>
    <p:extLst>
      <p:ext uri="{BB962C8B-B14F-4D97-AF65-F5344CB8AC3E}">
        <p14:creationId xmlns:p14="http://schemas.microsoft.com/office/powerpoint/2010/main" val="3596179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152400"/>
            <a:ext cx="5181600" cy="5905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220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59" y="1676400"/>
            <a:ext cx="6535881"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278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1086"/>
            <a:ext cx="6172199" cy="5915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8136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733" y="304800"/>
            <a:ext cx="5334000" cy="6044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16</a:t>
            </a:fld>
            <a:endParaRPr lang="en-US"/>
          </a:p>
        </p:txBody>
      </p:sp>
    </p:spTree>
    <p:extLst>
      <p:ext uri="{BB962C8B-B14F-4D97-AF65-F5344CB8AC3E}">
        <p14:creationId xmlns:p14="http://schemas.microsoft.com/office/powerpoint/2010/main" val="2758961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17</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92547"/>
            <a:ext cx="7162800" cy="5270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854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18</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2" y="762000"/>
            <a:ext cx="734218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929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19039"/>
            <a:ext cx="6596063" cy="5543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7248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Objectives</a:t>
            </a:r>
            <a:endParaRPr lang="en-US" dirty="0"/>
          </a:p>
        </p:txBody>
      </p:sp>
      <p:sp>
        <p:nvSpPr>
          <p:cNvPr id="3" name="Content Placeholder 2"/>
          <p:cNvSpPr>
            <a:spLocks noGrp="1"/>
          </p:cNvSpPr>
          <p:nvPr>
            <p:ph idx="1"/>
          </p:nvPr>
        </p:nvSpPr>
        <p:spPr/>
        <p:txBody>
          <a:bodyPr>
            <a:normAutofit/>
          </a:bodyPr>
          <a:lstStyle/>
          <a:p>
            <a:r>
              <a:rPr lang="en-US" dirty="0" smtClean="0"/>
              <a:t>To learn about C++ control structures, input and output operators, and function parameters</a:t>
            </a:r>
          </a:p>
          <a:p>
            <a:r>
              <a:rPr lang="en-US" dirty="0" smtClean="0"/>
              <a:t>To understand how to do object-oriented programming in C++</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a:t>
            </a:fld>
            <a:endParaRPr lang="en-US"/>
          </a:p>
        </p:txBody>
      </p:sp>
    </p:spTree>
    <p:extLst>
      <p:ext uri="{BB962C8B-B14F-4D97-AF65-F5344CB8AC3E}">
        <p14:creationId xmlns:p14="http://schemas.microsoft.com/office/powerpoint/2010/main" val="294474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Members</a:t>
            </a:r>
            <a:endParaRPr lang="en-US" dirty="0"/>
          </a:p>
        </p:txBody>
      </p:sp>
      <p:sp>
        <p:nvSpPr>
          <p:cNvPr id="3" name="Content Placeholder 2"/>
          <p:cNvSpPr>
            <a:spLocks noGrp="1"/>
          </p:cNvSpPr>
          <p:nvPr>
            <p:ph idx="1"/>
          </p:nvPr>
        </p:nvSpPr>
        <p:spPr/>
        <p:txBody>
          <a:bodyPr>
            <a:normAutofit/>
          </a:bodyPr>
          <a:lstStyle/>
          <a:p>
            <a:r>
              <a:rPr lang="en-US" dirty="0" smtClean="0"/>
              <a:t>The attributes or components of an object are implemented as class data members.</a:t>
            </a:r>
          </a:p>
          <a:p>
            <a:r>
              <a:rPr lang="en-US" dirty="0" smtClean="0"/>
              <a:t>Each data member is declared just as if it were a separate variable.</a:t>
            </a:r>
          </a:p>
          <a:p>
            <a:r>
              <a:rPr lang="en-US" dirty="0" smtClean="0"/>
              <a:t>If a member function or operator needs to refer to the data members of the current object, it simply uses the component name.</a:t>
            </a:r>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20</a:t>
            </a:fld>
            <a:endParaRPr lang="en-US"/>
          </a:p>
        </p:txBody>
      </p:sp>
    </p:spTree>
    <p:extLst>
      <p:ext uri="{BB962C8B-B14F-4D97-AF65-F5344CB8AC3E}">
        <p14:creationId xmlns:p14="http://schemas.microsoft.com/office/powerpoint/2010/main" val="387472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Members</a:t>
            </a:r>
          </a:p>
        </p:txBody>
      </p:sp>
      <p:sp>
        <p:nvSpPr>
          <p:cNvPr id="3" name="Content Placeholder 2"/>
          <p:cNvSpPr>
            <a:spLocks noGrp="1"/>
          </p:cNvSpPr>
          <p:nvPr>
            <p:ph idx="1"/>
          </p:nvPr>
        </p:nvSpPr>
        <p:spPr/>
        <p:txBody>
          <a:bodyPr>
            <a:normAutofit fontScale="92500"/>
          </a:bodyPr>
          <a:lstStyle/>
          <a:p>
            <a:r>
              <a:rPr lang="en-US" dirty="0"/>
              <a:t>friend</a:t>
            </a:r>
          </a:p>
          <a:p>
            <a:pPr lvl="1"/>
            <a:r>
              <a:rPr lang="en-US" dirty="0"/>
              <a:t>a nonmember operator or function given permission to access the private members of a class</a:t>
            </a:r>
          </a:p>
          <a:p>
            <a:r>
              <a:rPr lang="en-US" dirty="0" smtClean="0"/>
              <a:t>Private members are accessible to all member functions and constructors, the code units that refer to these members by name.</a:t>
            </a:r>
          </a:p>
          <a:p>
            <a:r>
              <a:rPr lang="en-US" dirty="0" smtClean="0"/>
              <a:t>Additional code units can be given access to private members by designating them as </a:t>
            </a:r>
            <a:r>
              <a:rPr lang="en-US" i="1" dirty="0" smtClean="0"/>
              <a:t>friends</a:t>
            </a:r>
            <a:r>
              <a:rPr lang="en-US" dirty="0" smtClean="0"/>
              <a:t> of the class.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21</a:t>
            </a:fld>
            <a:endParaRPr lang="en-US"/>
          </a:p>
        </p:txBody>
      </p:sp>
    </p:spTree>
    <p:extLst>
      <p:ext uri="{BB962C8B-B14F-4D97-AF65-F5344CB8AC3E}">
        <p14:creationId xmlns:p14="http://schemas.microsoft.com/office/powerpoint/2010/main" val="133613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normAutofit lnSpcReduction="10000"/>
          </a:bodyPr>
          <a:lstStyle/>
          <a:p>
            <a:r>
              <a:rPr lang="en-US" dirty="0" smtClean="0"/>
              <a:t>An object is a semiautonomous agent that encapsulates both attributes (data) and behaviors (functions and operators).</a:t>
            </a:r>
          </a:p>
          <a:p>
            <a:r>
              <a:rPr lang="en-US" dirty="0" smtClean="0"/>
              <a:t>C++ does standard input and output by using the input extraction (&gt;&gt;) and output insertion (&lt;&lt;) operators.</a:t>
            </a:r>
          </a:p>
          <a:p>
            <a:r>
              <a:rPr lang="en-US" dirty="0" smtClean="0"/>
              <a:t>The C++ </a:t>
            </a:r>
            <a:r>
              <a:rPr lang="en-US" dirty="0" err="1" smtClean="0"/>
              <a:t>iostream</a:t>
            </a:r>
            <a:r>
              <a:rPr lang="en-US" dirty="0" smtClean="0"/>
              <a:t> library associates the output stream </a:t>
            </a:r>
            <a:r>
              <a:rPr lang="en-US" dirty="0" err="1" smtClean="0">
                <a:solidFill>
                  <a:srgbClr val="7030A0"/>
                </a:solidFill>
                <a:latin typeface="Cambria" panose="02040503050406030204" pitchFamily="18" charset="0"/>
              </a:rPr>
              <a:t>cout</a:t>
            </a:r>
            <a:r>
              <a:rPr lang="en-US" dirty="0" smtClean="0">
                <a:solidFill>
                  <a:srgbClr val="7030A0"/>
                </a:solidFill>
              </a:rPr>
              <a:t> </a:t>
            </a:r>
            <a:r>
              <a:rPr lang="en-US" dirty="0" smtClean="0"/>
              <a:t>with the screen and the input stream </a:t>
            </a:r>
            <a:r>
              <a:rPr lang="en-US" dirty="0" err="1" smtClean="0">
                <a:solidFill>
                  <a:srgbClr val="7030A0"/>
                </a:solidFill>
                <a:latin typeface="Cambria" panose="02040503050406030204" pitchFamily="18" charset="0"/>
              </a:rPr>
              <a:t>cin</a:t>
            </a:r>
            <a:r>
              <a:rPr lang="en-US" dirty="0" smtClean="0">
                <a:solidFill>
                  <a:srgbClr val="7030A0"/>
                </a:solidFill>
              </a:rPr>
              <a:t> </a:t>
            </a:r>
            <a:r>
              <a:rPr lang="en-US" dirty="0" smtClean="0"/>
              <a:t>with the keyboard</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22</a:t>
            </a:fld>
            <a:endParaRPr lang="en-US"/>
          </a:p>
        </p:txBody>
      </p:sp>
    </p:spTree>
    <p:extLst>
      <p:ext uri="{BB962C8B-B14F-4D97-AF65-F5344CB8AC3E}">
        <p14:creationId xmlns:p14="http://schemas.microsoft.com/office/powerpoint/2010/main" val="3142733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 Up</a:t>
            </a:r>
          </a:p>
        </p:txBody>
      </p:sp>
      <p:sp>
        <p:nvSpPr>
          <p:cNvPr id="3" name="Content Placeholder 2"/>
          <p:cNvSpPr>
            <a:spLocks noGrp="1"/>
          </p:cNvSpPr>
          <p:nvPr>
            <p:ph idx="1"/>
          </p:nvPr>
        </p:nvSpPr>
        <p:spPr/>
        <p:txBody>
          <a:bodyPr/>
          <a:lstStyle/>
          <a:p>
            <a:r>
              <a:rPr lang="en-US" dirty="0" smtClean="0"/>
              <a:t>C++ permits multiple definitions of a single operator or function name, provided that the list of parameter/operand types is unique for each definition.</a:t>
            </a:r>
          </a:p>
          <a:p>
            <a:r>
              <a:rPr lang="en-US" dirty="0" smtClean="0"/>
              <a:t>C++ uses the same control structures as C</a:t>
            </a:r>
          </a:p>
          <a:p>
            <a:pPr lvl="1"/>
            <a:r>
              <a:rPr lang="en-US" dirty="0" smtClean="0"/>
              <a:t>if, if-else, switch, while, for, do-while</a:t>
            </a:r>
          </a:p>
          <a:p>
            <a:r>
              <a:rPr lang="en-US" dirty="0" smtClean="0"/>
              <a:t>A C++ class is a type of object that has all the same collections of attributes and behaviors.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23</a:t>
            </a:fld>
            <a:endParaRPr lang="en-US"/>
          </a:p>
        </p:txBody>
      </p:sp>
    </p:spTree>
    <p:extLst>
      <p:ext uri="{BB962C8B-B14F-4D97-AF65-F5344CB8AC3E}">
        <p14:creationId xmlns:p14="http://schemas.microsoft.com/office/powerpoint/2010/main" val="3029072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 Up</a:t>
            </a:r>
          </a:p>
        </p:txBody>
      </p:sp>
      <p:sp>
        <p:nvSpPr>
          <p:cNvPr id="3" name="Content Placeholder 2"/>
          <p:cNvSpPr>
            <a:spLocks noGrp="1"/>
          </p:cNvSpPr>
          <p:nvPr>
            <p:ph idx="1"/>
          </p:nvPr>
        </p:nvSpPr>
        <p:spPr/>
        <p:txBody>
          <a:bodyPr>
            <a:normAutofit fontScale="85000" lnSpcReduction="10000"/>
          </a:bodyPr>
          <a:lstStyle/>
          <a:p>
            <a:r>
              <a:rPr lang="en-US" dirty="0" smtClean="0"/>
              <a:t>C++ object attributes are implemented as class data members whose accessibility is usually private – that is accessible </a:t>
            </a:r>
            <a:r>
              <a:rPr lang="en-US" dirty="0" err="1" smtClean="0"/>
              <a:t>ony</a:t>
            </a:r>
            <a:r>
              <a:rPr lang="en-US" dirty="0" smtClean="0"/>
              <a:t> to class members and friends.</a:t>
            </a:r>
          </a:p>
          <a:p>
            <a:r>
              <a:rPr lang="en-US" dirty="0" smtClean="0"/>
              <a:t>C++ object behaviors and services are implemented as class member operators and function.</a:t>
            </a:r>
          </a:p>
          <a:p>
            <a:r>
              <a:rPr lang="en-US" dirty="0" smtClean="0"/>
              <a:t>All classes provide the service of construction, which allows declaration and initialization of objects.</a:t>
            </a:r>
          </a:p>
          <a:p>
            <a:r>
              <a:rPr lang="en-US" dirty="0" smtClean="0"/>
              <a:t>C++ overloaded operators can be implemented as members of a class when the first operand is an object of that class.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24</a:t>
            </a:fld>
            <a:endParaRPr lang="en-US"/>
          </a:p>
        </p:txBody>
      </p:sp>
    </p:spTree>
    <p:extLst>
      <p:ext uri="{BB962C8B-B14F-4D97-AF65-F5344CB8AC3E}">
        <p14:creationId xmlns:p14="http://schemas.microsoft.com/office/powerpoint/2010/main" val="815638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object oriented programming (OOP)</a:t>
            </a:r>
          </a:p>
          <a:p>
            <a:pPr lvl="1"/>
            <a:r>
              <a:rPr lang="en-US" dirty="0" smtClean="0"/>
              <a:t>a methodology that creates programs composed of semiautonomous agents called objects</a:t>
            </a:r>
          </a:p>
          <a:p>
            <a:endParaRPr lang="en-US" dirty="0"/>
          </a:p>
          <a:p>
            <a:r>
              <a:rPr lang="en-US" dirty="0" smtClean="0"/>
              <a:t>polymorphism</a:t>
            </a:r>
          </a:p>
          <a:p>
            <a:pPr lvl="1"/>
            <a:r>
              <a:rPr lang="en-US" dirty="0" smtClean="0"/>
              <a:t>giving a single name to behaviors that are operationally different but conceptually the same</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3</a:t>
            </a:fld>
            <a:endParaRPr lang="en-US"/>
          </a:p>
        </p:txBody>
      </p:sp>
    </p:spTree>
    <p:extLst>
      <p:ext uri="{BB962C8B-B14F-4D97-AF65-F5344CB8AC3E}">
        <p14:creationId xmlns:p14="http://schemas.microsoft.com/office/powerpoint/2010/main" val="82131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 </a:t>
            </a:r>
            <a:r>
              <a:rPr lang="en-US" dirty="0" err="1" smtClean="0"/>
              <a:t>Input/Output</a:t>
            </a:r>
            <a:endParaRPr lang="en-US" dirty="0"/>
          </a:p>
        </p:txBody>
      </p:sp>
      <p:sp>
        <p:nvSpPr>
          <p:cNvPr id="3" name="Content Placeholder 2"/>
          <p:cNvSpPr>
            <a:spLocks noGrp="1"/>
          </p:cNvSpPr>
          <p:nvPr>
            <p:ph idx="1"/>
          </p:nvPr>
        </p:nvSpPr>
        <p:spPr/>
        <p:txBody>
          <a:bodyPr>
            <a:normAutofit lnSpcReduction="10000"/>
          </a:bodyPr>
          <a:lstStyle/>
          <a:p>
            <a:r>
              <a:rPr lang="en-US" dirty="0" smtClean="0"/>
              <a:t>output stream</a:t>
            </a:r>
          </a:p>
          <a:p>
            <a:pPr lvl="1"/>
            <a:r>
              <a:rPr lang="en-US" dirty="0" smtClean="0"/>
              <a:t>an output destination for a continuous stream of characters</a:t>
            </a:r>
          </a:p>
          <a:p>
            <a:r>
              <a:rPr lang="en-US" dirty="0" smtClean="0"/>
              <a:t>insertion operator (&lt;&lt;)</a:t>
            </a:r>
          </a:p>
          <a:p>
            <a:pPr lvl="1"/>
            <a:r>
              <a:rPr lang="en-US" dirty="0" smtClean="0"/>
              <a:t>an operator that inserts characters in an output stream</a:t>
            </a:r>
          </a:p>
          <a:p>
            <a:r>
              <a:rPr lang="en-US" dirty="0" smtClean="0"/>
              <a:t>extraction operator (&gt;&gt;)</a:t>
            </a:r>
          </a:p>
          <a:p>
            <a:pPr lvl="1"/>
            <a:r>
              <a:rPr lang="en-US" dirty="0" smtClean="0"/>
              <a:t>an operator that takes values from an input stream for storage in variables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4</a:t>
            </a:fld>
            <a:endParaRPr lang="en-US"/>
          </a:p>
        </p:txBody>
      </p:sp>
    </p:spTree>
    <p:extLst>
      <p:ext uri="{BB962C8B-B14F-4D97-AF65-F5344CB8AC3E}">
        <p14:creationId xmlns:p14="http://schemas.microsoft.com/office/powerpoint/2010/main" val="317660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Parameters</a:t>
            </a:r>
            <a:endParaRPr lang="en-US" dirty="0"/>
          </a:p>
        </p:txBody>
      </p:sp>
      <p:sp>
        <p:nvSpPr>
          <p:cNvPr id="3" name="Content Placeholder 2"/>
          <p:cNvSpPr>
            <a:spLocks noGrp="1"/>
          </p:cNvSpPr>
          <p:nvPr>
            <p:ph idx="1"/>
          </p:nvPr>
        </p:nvSpPr>
        <p:spPr/>
        <p:txBody>
          <a:bodyPr>
            <a:normAutofit lnSpcReduction="10000"/>
          </a:bodyPr>
          <a:lstStyle/>
          <a:p>
            <a:r>
              <a:rPr lang="en-US" dirty="0" smtClean="0"/>
              <a:t>value parameters</a:t>
            </a:r>
          </a:p>
          <a:p>
            <a:pPr lvl="1"/>
            <a:r>
              <a:rPr lang="en-US" dirty="0" smtClean="0"/>
              <a:t>a parameter into which the value of the corresponding actual argument is stored, so the function/operator has its own copy of the argument value</a:t>
            </a:r>
          </a:p>
          <a:p>
            <a:r>
              <a:rPr lang="en-US" dirty="0" smtClean="0"/>
              <a:t>reference parameter</a:t>
            </a:r>
          </a:p>
          <a:p>
            <a:pPr lvl="1"/>
            <a:r>
              <a:rPr lang="en-US" dirty="0" smtClean="0"/>
              <a:t>a parameter into which the address of the corresponding actual argument is stored, so the function/operator can refer to the original copy of the argument</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5</a:t>
            </a:fld>
            <a:endParaRPr lang="en-US"/>
          </a:p>
        </p:txBody>
      </p:sp>
    </p:spTree>
    <p:extLst>
      <p:ext uri="{BB962C8B-B14F-4D97-AF65-F5344CB8AC3E}">
        <p14:creationId xmlns:p14="http://schemas.microsoft.com/office/powerpoint/2010/main" val="3253179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Formatting</a:t>
            </a:r>
            <a:endParaRPr lang="en-US" dirty="0"/>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a:p>
        </p:txBody>
      </p:sp>
      <p:sp>
        <p:nvSpPr>
          <p:cNvPr id="4" name="Slide Number Placeholder 3"/>
          <p:cNvSpPr>
            <a:spLocks noGrp="1"/>
          </p:cNvSpPr>
          <p:nvPr>
            <p:ph type="sldNum" sz="quarter" idx="12"/>
          </p:nvPr>
        </p:nvSpPr>
        <p:spPr/>
        <p:txBody>
          <a:bodyPr/>
          <a:lstStyle/>
          <a:p>
            <a:fld id="{85A8DA42-601D-40A8-83CA-2F2CBDE5F9F0}" type="slidenum">
              <a:rPr lang="en-US" smtClean="0"/>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358187" cy="275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5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67" y="609600"/>
            <a:ext cx="7964688" cy="5072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a:p>
        </p:txBody>
      </p:sp>
      <p:sp>
        <p:nvSpPr>
          <p:cNvPr id="4" name="Slide Number Placeholder 3"/>
          <p:cNvSpPr>
            <a:spLocks noGrp="1"/>
          </p:cNvSpPr>
          <p:nvPr>
            <p:ph type="sldNum" sz="quarter" idx="12"/>
          </p:nvPr>
        </p:nvSpPr>
        <p:spPr/>
        <p:txBody>
          <a:bodyPr/>
          <a:lstStyle/>
          <a:p>
            <a:fld id="{85A8DA42-601D-40A8-83CA-2F2CBDE5F9F0}" type="slidenum">
              <a:rPr lang="en-US" smtClean="0"/>
              <a:t>7</a:t>
            </a:fld>
            <a:endParaRPr lang="en-US"/>
          </a:p>
        </p:txBody>
      </p:sp>
    </p:spTree>
    <p:extLst>
      <p:ext uri="{BB962C8B-B14F-4D97-AF65-F5344CB8AC3E}">
        <p14:creationId xmlns:p14="http://schemas.microsoft.com/office/powerpoint/2010/main" val="2724267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a:p>
        </p:txBody>
      </p:sp>
      <p:sp>
        <p:nvSpPr>
          <p:cNvPr id="4" name="Slide Number Placeholder 3"/>
          <p:cNvSpPr>
            <a:spLocks noGrp="1"/>
          </p:cNvSpPr>
          <p:nvPr>
            <p:ph type="sldNum" sz="quarter" idx="12"/>
          </p:nvPr>
        </p:nvSpPr>
        <p:spPr/>
        <p:txBody>
          <a:bodyPr/>
          <a:lstStyle/>
          <a:p>
            <a:fld id="{85A8DA42-601D-40A8-83CA-2F2CBDE5F9F0}" type="slidenum">
              <a:rPr lang="en-US" smtClean="0"/>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852488"/>
            <a:ext cx="8094663"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16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Language Support for OOP</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Class definition</a:t>
            </a:r>
          </a:p>
          <a:p>
            <a:pPr marL="914400" lvl="1" indent="-514350"/>
            <a:r>
              <a:rPr lang="en-US" dirty="0" smtClean="0"/>
              <a:t>the class definition facility allows you to group together the data structure and the operations of the ADT, and it permits you to define automatic conversion from one data type to another</a:t>
            </a:r>
          </a:p>
          <a:p>
            <a:pPr marL="514350" indent="-514350">
              <a:buFont typeface="+mj-lt"/>
              <a:buAutoNum type="arabicPeriod"/>
            </a:pPr>
            <a:r>
              <a:rPr lang="en-US" dirty="0" smtClean="0"/>
              <a:t>Operator overloading</a:t>
            </a:r>
          </a:p>
          <a:p>
            <a:pPr marL="914400" lvl="1" indent="-514350"/>
            <a:r>
              <a:rPr lang="en-US" dirty="0" smtClean="0"/>
              <a:t>C++ lets you define how operators should be evaluated when applied to new data types, so a complex number class can include definitions of arithmetic and input/output operators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9</a:t>
            </a:fld>
            <a:endParaRPr lang="en-US"/>
          </a:p>
        </p:txBody>
      </p:sp>
    </p:spTree>
    <p:extLst>
      <p:ext uri="{BB962C8B-B14F-4D97-AF65-F5344CB8AC3E}">
        <p14:creationId xmlns:p14="http://schemas.microsoft.com/office/powerpoint/2010/main" val="2078350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230</TotalTime>
  <Words>1037</Words>
  <Application>Microsoft Office PowerPoint</Application>
  <PresentationFormat>On-screen Show (4:3)</PresentationFormat>
  <Paragraphs>115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On to C++ Chapter 15</vt:lpstr>
      <vt:lpstr>Chapter Objectives</vt:lpstr>
      <vt:lpstr>Terminology</vt:lpstr>
      <vt:lpstr>C++ Standard Input/Output</vt:lpstr>
      <vt:lpstr>Reference Parameters</vt:lpstr>
      <vt:lpstr>Output Formatting</vt:lpstr>
      <vt:lpstr>PowerPoint Presentation</vt:lpstr>
      <vt:lpstr>PowerPoint Presentation</vt:lpstr>
      <vt:lpstr>C++ Language Support for OOP</vt:lpstr>
      <vt:lpstr>C++ Language Support for OOP</vt:lpstr>
      <vt:lpstr>PowerPoint Presentation</vt:lpstr>
      <vt:lpstr>Class Names and Constructors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Members</vt:lpstr>
      <vt:lpstr>Data Members</vt:lpstr>
      <vt:lpstr>Wrap Up</vt:lpstr>
      <vt:lpstr>Wrap Up</vt:lpstr>
      <vt:lpstr>Wrap Up</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dc:creator>
  <cp:lastModifiedBy>Kathy</cp:lastModifiedBy>
  <cp:revision>36</cp:revision>
  <dcterms:created xsi:type="dcterms:W3CDTF">2015-09-28T20:03:08Z</dcterms:created>
  <dcterms:modified xsi:type="dcterms:W3CDTF">2015-10-14T23:59:50Z</dcterms:modified>
</cp:coreProperties>
</file>