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6" r:id="rId2"/>
    <p:sldId id="267" r:id="rId3"/>
    <p:sldId id="270" r:id="rId4"/>
    <p:sldId id="271" r:id="rId5"/>
    <p:sldId id="272" r:id="rId6"/>
    <p:sldId id="330" r:id="rId7"/>
    <p:sldId id="275" r:id="rId8"/>
    <p:sldId id="274" r:id="rId9"/>
    <p:sldId id="276" r:id="rId10"/>
    <p:sldId id="277" r:id="rId11"/>
    <p:sldId id="273" r:id="rId12"/>
    <p:sldId id="278" r:id="rId13"/>
    <p:sldId id="279" r:id="rId14"/>
    <p:sldId id="284" r:id="rId15"/>
    <p:sldId id="285" r:id="rId16"/>
    <p:sldId id="286" r:id="rId17"/>
    <p:sldId id="290" r:id="rId18"/>
    <p:sldId id="287" r:id="rId19"/>
    <p:sldId id="291" r:id="rId20"/>
    <p:sldId id="303" r:id="rId21"/>
    <p:sldId id="304" r:id="rId22"/>
    <p:sldId id="305" r:id="rId23"/>
    <p:sldId id="306" r:id="rId24"/>
    <p:sldId id="322" r:id="rId25"/>
    <p:sldId id="331" r:id="rId26"/>
    <p:sldId id="307" r:id="rId27"/>
    <p:sldId id="308" r:id="rId28"/>
    <p:sldId id="309" r:id="rId29"/>
    <p:sldId id="311" r:id="rId30"/>
    <p:sldId id="312" r:id="rId31"/>
    <p:sldId id="314" r:id="rId32"/>
    <p:sldId id="315" r:id="rId33"/>
    <p:sldId id="298" r:id="rId34"/>
    <p:sldId id="299" r:id="rId35"/>
    <p:sldId id="300" r:id="rId36"/>
    <p:sldId id="301" r:id="rId37"/>
    <p:sldId id="325" r:id="rId38"/>
    <p:sldId id="324" r:id="rId39"/>
    <p:sldId id="329" r:id="rId40"/>
    <p:sldId id="26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2"/>
    <p:restoredTop sz="94709"/>
  </p:normalViewPr>
  <p:slideViewPr>
    <p:cSldViewPr>
      <p:cViewPr varScale="1">
        <p:scale>
          <a:sx n="143" d="100"/>
          <a:sy n="143" d="100"/>
        </p:scale>
        <p:origin x="178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8/31/23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8/31/23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8/31/23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8/31/23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8/31/23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8/31/23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/>
              <a:t>Overview of C</a:t>
            </a:r>
            <a:br>
              <a:rPr lang="en-US" sz="4000" dirty="0"/>
            </a:br>
            <a:r>
              <a:rPr lang="en-US" sz="4000" dirty="0"/>
              <a:t>Chapter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599"/>
          </a:xfrm>
        </p:spPr>
        <p:txBody>
          <a:bodyPr>
            <a:normAutofit/>
          </a:bodyPr>
          <a:lstStyle/>
          <a:p>
            <a:r>
              <a:rPr lang="en-US" dirty="0"/>
              <a:t>comment</a:t>
            </a:r>
          </a:p>
          <a:p>
            <a:pPr lvl="1"/>
            <a:r>
              <a:rPr lang="en-US" dirty="0"/>
              <a:t>text beginning with /* and ending with */ that provides supplementary information but is ignored by the preprocessor and compiler</a:t>
            </a:r>
          </a:p>
          <a:p>
            <a:pPr lvl="1"/>
            <a:r>
              <a:rPr lang="en-US" dirty="0"/>
              <a:t>for single-line comments, can use // (introduced in C99)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4953000"/>
            <a:ext cx="4082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/*  Get the distance in miles  */</a:t>
            </a:r>
          </a:p>
          <a:p>
            <a:r>
              <a:rPr lang="en-US" sz="2400" dirty="0">
                <a:solidFill>
                  <a:srgbClr val="0070C0"/>
                </a:solidFill>
              </a:rPr>
              <a:t>// Get the distance in miles</a:t>
            </a:r>
          </a:p>
        </p:txBody>
      </p:sp>
    </p:spTree>
    <p:extLst>
      <p:ext uri="{BB962C8B-B14F-4D97-AF65-F5344CB8AC3E}">
        <p14:creationId xmlns:p14="http://schemas.microsoft.com/office/powerpoint/2010/main" val="2355958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Figure 2.1  C Language Elements in </a:t>
            </a:r>
            <a:br>
              <a:rPr lang="en-US" altLang="en-US" sz="2000" dirty="0"/>
            </a:br>
            <a:r>
              <a:rPr lang="en-US" altLang="en-US" sz="2000" dirty="0"/>
              <a:t>Miles-to-Kilometers Conversion Program</a:t>
            </a: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19200"/>
            <a:ext cx="66611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1790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u="sng" dirty="0"/>
              <a:t>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76599"/>
          </a:xfrm>
        </p:spPr>
        <p:txBody>
          <a:bodyPr/>
          <a:lstStyle/>
          <a:p>
            <a:r>
              <a:rPr lang="en-US" dirty="0"/>
              <a:t>Every C program has a main function.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These lines mark the beginning of the main function where program execution begins.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19400" y="2494746"/>
            <a:ext cx="23019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60033"/>
                </a:solidFill>
              </a:rPr>
              <a:t>int main (void)</a:t>
            </a:r>
          </a:p>
        </p:txBody>
      </p:sp>
    </p:spTree>
    <p:extLst>
      <p:ext uri="{BB962C8B-B14F-4D97-AF65-F5344CB8AC3E}">
        <p14:creationId xmlns:p14="http://schemas.microsoft.com/office/powerpoint/2010/main" val="914163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u="sng" dirty="0"/>
              <a:t>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  <a:p>
            <a:pPr lvl="1"/>
            <a:r>
              <a:rPr lang="en-US" dirty="0"/>
              <a:t>the part of a program that tells the compiler the names of memory cells in a program</a:t>
            </a:r>
          </a:p>
          <a:p>
            <a:r>
              <a:rPr lang="en-US" dirty="0"/>
              <a:t>executable statements</a:t>
            </a:r>
          </a:p>
          <a:p>
            <a:pPr lvl="1"/>
            <a:r>
              <a:rPr lang="en-US" dirty="0"/>
              <a:t>program lines that are converted to machine language instructions and executed by the computer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0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</a:t>
            </a:r>
          </a:p>
          <a:p>
            <a:pPr lvl="1"/>
            <a:r>
              <a:rPr lang="en-US" dirty="0"/>
              <a:t>a name associated with a memory cell whose value can change</a:t>
            </a:r>
          </a:p>
          <a:p>
            <a:r>
              <a:rPr lang="en-US" dirty="0"/>
              <a:t>variable declarations</a:t>
            </a:r>
          </a:p>
          <a:p>
            <a:pPr lvl="1"/>
            <a:r>
              <a:rPr lang="en-US" dirty="0"/>
              <a:t>statements that communicate to the compiler the names of variables in the program and the kind of information stored in each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10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requires you to declare every variable used in a program.</a:t>
            </a:r>
          </a:p>
          <a:p>
            <a:r>
              <a:rPr lang="en-US" dirty="0"/>
              <a:t>A variable declaration begins with an identifier that tells the C compiler the type of data store in a particular variable.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787651" y="4926259"/>
            <a:ext cx="1936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60033"/>
                </a:solidFill>
              </a:rPr>
              <a:t>double  miles;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7533" y="4436459"/>
            <a:ext cx="1444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660033"/>
                </a:solidFill>
              </a:rPr>
              <a:t>int</a:t>
            </a:r>
            <a:r>
              <a:rPr lang="en-US" sz="2400" dirty="0">
                <a:solidFill>
                  <a:srgbClr val="660033"/>
                </a:solidFill>
              </a:rPr>
              <a:t>  hours;</a:t>
            </a:r>
          </a:p>
        </p:txBody>
      </p:sp>
    </p:spTree>
    <p:extLst>
      <p:ext uri="{BB962C8B-B14F-4D97-AF65-F5344CB8AC3E}">
        <p14:creationId xmlns:p14="http://schemas.microsoft.com/office/powerpoint/2010/main" val="829127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660033"/>
                </a:solidFill>
              </a:rPr>
              <a:t>int</a:t>
            </a:r>
            <a:endParaRPr lang="en-US" dirty="0">
              <a:solidFill>
                <a:srgbClr val="660033"/>
              </a:solidFill>
            </a:endParaRPr>
          </a:p>
          <a:p>
            <a:pPr lvl="1"/>
            <a:r>
              <a:rPr lang="en-US" dirty="0"/>
              <a:t>a whole number</a:t>
            </a:r>
          </a:p>
          <a:p>
            <a:pPr lvl="1"/>
            <a:r>
              <a:rPr lang="en-US" dirty="0"/>
              <a:t>435</a:t>
            </a:r>
          </a:p>
          <a:p>
            <a:r>
              <a:rPr lang="en-US" dirty="0">
                <a:solidFill>
                  <a:srgbClr val="660033"/>
                </a:solidFill>
              </a:rPr>
              <a:t>double</a:t>
            </a:r>
          </a:p>
          <a:p>
            <a:pPr lvl="1"/>
            <a:r>
              <a:rPr lang="en-US" dirty="0"/>
              <a:t>a real number with an integral part and a fractional part separated by a decimal point</a:t>
            </a:r>
          </a:p>
          <a:p>
            <a:pPr lvl="1"/>
            <a:r>
              <a:rPr lang="en-US" dirty="0"/>
              <a:t>3.14159</a:t>
            </a:r>
          </a:p>
          <a:p>
            <a:r>
              <a:rPr lang="en-US" dirty="0">
                <a:solidFill>
                  <a:srgbClr val="660033"/>
                </a:solidFill>
              </a:rPr>
              <a:t>char</a:t>
            </a:r>
          </a:p>
          <a:p>
            <a:pPr lvl="1"/>
            <a:r>
              <a:rPr lang="en-US" dirty="0"/>
              <a:t>an individual character value</a:t>
            </a:r>
          </a:p>
          <a:p>
            <a:pPr lvl="1"/>
            <a:r>
              <a:rPr lang="en-US" dirty="0"/>
              <a:t>enclosed in single quotes</a:t>
            </a:r>
          </a:p>
          <a:p>
            <a:pPr lvl="1"/>
            <a:r>
              <a:rPr lang="en-US" dirty="0"/>
              <a:t>‘A’, ‘z’, ‘2’, ‘9’, ‘*’, ‘!’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1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declarations in a function.</a:t>
            </a:r>
          </a:p>
          <a:p>
            <a:r>
              <a:rPr lang="en-US" dirty="0"/>
              <a:t>Used to write or code the algorithm and its refinements.</a:t>
            </a:r>
          </a:p>
          <a:p>
            <a:r>
              <a:rPr lang="en-US" dirty="0"/>
              <a:t>Are translated into machine language by the compiler.</a:t>
            </a:r>
          </a:p>
          <a:p>
            <a:r>
              <a:rPr lang="en-US" dirty="0"/>
              <a:t>The computer executes the machine language version.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46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  <a:p>
            <a:pPr lvl="1"/>
            <a:r>
              <a:rPr lang="en-US" dirty="0"/>
              <a:t>an instruction that stores a value of a computational result in a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3886200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660033"/>
                </a:solidFill>
              </a:rPr>
              <a:t>kms</a:t>
            </a:r>
            <a:r>
              <a:rPr lang="en-US" sz="2400" dirty="0">
                <a:solidFill>
                  <a:srgbClr val="660033"/>
                </a:solidFill>
              </a:rPr>
              <a:t>  =  KMS_PER_MILE  *  miles;</a:t>
            </a:r>
          </a:p>
        </p:txBody>
      </p:sp>
    </p:spTree>
    <p:extLst>
      <p:ext uri="{BB962C8B-B14F-4D97-AF65-F5344CB8AC3E}">
        <p14:creationId xmlns:p14="http://schemas.microsoft.com/office/powerpoint/2010/main" val="990500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Executable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153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Assignment is not the same as an algebraic equation.</a:t>
            </a:r>
          </a:p>
          <a:p>
            <a:r>
              <a:rPr lang="en-US" dirty="0"/>
              <a:t>The expression to the right of the assignment operator is first evaluated.</a:t>
            </a:r>
          </a:p>
          <a:p>
            <a:r>
              <a:rPr lang="en-US" dirty="0"/>
              <a:t>Then the variable on the left side of the assignment operator is assigned the value of that expression.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14600" y="4515505"/>
            <a:ext cx="4036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660033"/>
                </a:solidFill>
              </a:rPr>
              <a:t>sum  =  sum  +  item;</a:t>
            </a:r>
          </a:p>
        </p:txBody>
      </p:sp>
    </p:spTree>
    <p:extLst>
      <p:ext uri="{BB962C8B-B14F-4D97-AF65-F5344CB8AC3E}">
        <p14:creationId xmlns:p14="http://schemas.microsoft.com/office/powerpoint/2010/main" val="383202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become familiar with the general form of a C program and the basic elements in a program</a:t>
            </a:r>
          </a:p>
          <a:p>
            <a:r>
              <a:rPr lang="en-US" dirty="0"/>
              <a:t>To appreciate the importance of writing comments in a program</a:t>
            </a:r>
          </a:p>
          <a:p>
            <a:r>
              <a:rPr lang="en-US" dirty="0"/>
              <a:t>To understand the use of data types and the differences between the data types </a:t>
            </a:r>
            <a:r>
              <a:rPr lang="en-US" dirty="0" err="1"/>
              <a:t>int</a:t>
            </a:r>
            <a:r>
              <a:rPr lang="en-US" dirty="0"/>
              <a:t>, double, and char</a:t>
            </a:r>
          </a:p>
          <a:p>
            <a:r>
              <a:rPr lang="en-US" dirty="0"/>
              <a:t>To know how to declare variables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Displays a line of program output.</a:t>
            </a:r>
          </a:p>
          <a:p>
            <a:r>
              <a:rPr lang="en-US" dirty="0"/>
              <a:t>Useful for seeing the results of a program execution.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944573"/>
            <a:ext cx="752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660033"/>
                </a:solidFill>
              </a:rPr>
              <a:t>printf</a:t>
            </a:r>
            <a:r>
              <a:rPr lang="en-US" sz="3200" dirty="0">
                <a:solidFill>
                  <a:srgbClr val="660033"/>
                </a:solidFill>
              </a:rPr>
              <a:t>(“That equals %f kilometers. \n”, </a:t>
            </a:r>
            <a:r>
              <a:rPr lang="en-US" sz="3200" dirty="0" err="1">
                <a:solidFill>
                  <a:srgbClr val="660033"/>
                </a:solidFill>
              </a:rPr>
              <a:t>kms</a:t>
            </a:r>
            <a:r>
              <a:rPr lang="en-US" sz="3200" dirty="0">
                <a:solidFill>
                  <a:srgbClr val="660033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99824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argument</a:t>
            </a:r>
          </a:p>
          <a:p>
            <a:pPr lvl="1"/>
            <a:r>
              <a:rPr lang="en-US" dirty="0"/>
              <a:t>enclosed in parentheses following the function name</a:t>
            </a:r>
          </a:p>
          <a:p>
            <a:pPr lvl="1"/>
            <a:r>
              <a:rPr lang="en-US" dirty="0"/>
              <a:t>provides information needed by the function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944573"/>
            <a:ext cx="752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660033"/>
                </a:solidFill>
              </a:rPr>
              <a:t>printf</a:t>
            </a:r>
            <a:r>
              <a:rPr lang="en-US" sz="3200" dirty="0">
                <a:solidFill>
                  <a:srgbClr val="660033"/>
                </a:solidFill>
              </a:rPr>
              <a:t>(“That equals %f kilometers. \n”, </a:t>
            </a:r>
            <a:r>
              <a:rPr lang="en-US" sz="3200" dirty="0" err="1">
                <a:solidFill>
                  <a:srgbClr val="660033"/>
                </a:solidFill>
              </a:rPr>
              <a:t>kms</a:t>
            </a:r>
            <a:r>
              <a:rPr lang="en-US" sz="3200" dirty="0">
                <a:solidFill>
                  <a:srgbClr val="660033"/>
                </a:solidFill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1828800" y="3944573"/>
            <a:ext cx="6019800" cy="77982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219200" y="4529348"/>
            <a:ext cx="990600" cy="1109452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62200" y="5454134"/>
            <a:ext cx="23118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function name</a:t>
            </a:r>
          </a:p>
        </p:txBody>
      </p:sp>
    </p:spTree>
    <p:extLst>
      <p:ext uri="{BB962C8B-B14F-4D97-AF65-F5344CB8AC3E}">
        <p14:creationId xmlns:p14="http://schemas.microsoft.com/office/powerpoint/2010/main" val="343167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string</a:t>
            </a:r>
          </a:p>
          <a:p>
            <a:pPr lvl="1"/>
            <a:r>
              <a:rPr lang="en-US" dirty="0"/>
              <a:t>in a call to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/>
              <a:t>, a string of characters enclosed  in quotes, which specifies the form of the output line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944573"/>
            <a:ext cx="752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660033"/>
                </a:solidFill>
              </a:rPr>
              <a:t>printf</a:t>
            </a:r>
            <a:r>
              <a:rPr lang="en-US" sz="3200" dirty="0">
                <a:solidFill>
                  <a:srgbClr val="660033"/>
                </a:solidFill>
              </a:rPr>
              <a:t>(“That equals %f kilometers. \n”, </a:t>
            </a:r>
            <a:r>
              <a:rPr lang="en-US" sz="3200" dirty="0" err="1">
                <a:solidFill>
                  <a:srgbClr val="660033"/>
                </a:solidFill>
              </a:rPr>
              <a:t>kms</a:t>
            </a:r>
            <a:r>
              <a:rPr lang="en-US" sz="3200" dirty="0">
                <a:solidFill>
                  <a:srgbClr val="660033"/>
                </a:solidFill>
              </a:rPr>
              <a:t>);</a:t>
            </a:r>
          </a:p>
        </p:txBody>
      </p:sp>
      <p:sp>
        <p:nvSpPr>
          <p:cNvPr id="8" name="Right Brace 7"/>
          <p:cNvSpPr/>
          <p:nvPr/>
        </p:nvSpPr>
        <p:spPr>
          <a:xfrm rot="5400000">
            <a:off x="4118902" y="2484845"/>
            <a:ext cx="592017" cy="4733778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80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print list</a:t>
            </a:r>
          </a:p>
          <a:p>
            <a:pPr lvl="1"/>
            <a:r>
              <a:rPr lang="en-US" dirty="0"/>
              <a:t>in a call to </a:t>
            </a:r>
            <a:r>
              <a:rPr lang="en-US" dirty="0" err="1">
                <a:solidFill>
                  <a:srgbClr val="0070C0"/>
                </a:solidFill>
              </a:rPr>
              <a:t>printf</a:t>
            </a:r>
            <a:r>
              <a:rPr lang="en-US" dirty="0"/>
              <a:t>, the variables or expressions whose values are displayed</a:t>
            </a:r>
          </a:p>
          <a:p>
            <a:r>
              <a:rPr lang="en-US" dirty="0"/>
              <a:t>placeholder</a:t>
            </a:r>
          </a:p>
          <a:p>
            <a:pPr lvl="1"/>
            <a:r>
              <a:rPr lang="en-US" dirty="0"/>
              <a:t>a symbol beginning with % in a format string that indicates where to display the output value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4698" y="4800600"/>
            <a:ext cx="7527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660033"/>
                </a:solidFill>
              </a:rPr>
              <a:t>printf</a:t>
            </a:r>
            <a:r>
              <a:rPr lang="en-US" sz="3200" dirty="0">
                <a:solidFill>
                  <a:srgbClr val="660033"/>
                </a:solidFill>
              </a:rPr>
              <a:t>(“That equals %f kilometers. \n”, </a:t>
            </a:r>
            <a:r>
              <a:rPr lang="en-US" sz="3200" dirty="0" err="1">
                <a:solidFill>
                  <a:srgbClr val="660033"/>
                </a:solidFill>
              </a:rPr>
              <a:t>kms</a:t>
            </a:r>
            <a:r>
              <a:rPr lang="en-US" sz="3200" dirty="0">
                <a:solidFill>
                  <a:srgbClr val="660033"/>
                </a:solidFill>
              </a:rPr>
              <a:t>);</a:t>
            </a:r>
          </a:p>
        </p:txBody>
      </p:sp>
      <p:sp>
        <p:nvSpPr>
          <p:cNvPr id="8" name="Oval 7"/>
          <p:cNvSpPr/>
          <p:nvPr/>
        </p:nvSpPr>
        <p:spPr>
          <a:xfrm>
            <a:off x="3886200" y="4800600"/>
            <a:ext cx="685800" cy="5847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2813538" y="3109262"/>
            <a:ext cx="1889371" cy="1589347"/>
          </a:xfrm>
          <a:custGeom>
            <a:avLst/>
            <a:gdLst>
              <a:gd name="connsiteX0" fmla="*/ 0 w 1889371"/>
              <a:gd name="connsiteY0" fmla="*/ 27833 h 1589347"/>
              <a:gd name="connsiteX1" fmla="*/ 1800665 w 1889371"/>
              <a:gd name="connsiteY1" fmla="*/ 210713 h 1589347"/>
              <a:gd name="connsiteX2" fmla="*/ 1448973 w 1889371"/>
              <a:gd name="connsiteY2" fmla="*/ 1589347 h 158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371" h="1589347">
                <a:moveTo>
                  <a:pt x="0" y="27833"/>
                </a:moveTo>
                <a:cubicBezTo>
                  <a:pt x="779585" y="-10853"/>
                  <a:pt x="1559170" y="-49539"/>
                  <a:pt x="1800665" y="210713"/>
                </a:cubicBezTo>
                <a:cubicBezTo>
                  <a:pt x="2042160" y="470965"/>
                  <a:pt x="1745566" y="1030156"/>
                  <a:pt x="1448973" y="158934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362200" y="1828800"/>
            <a:ext cx="6553200" cy="3102192"/>
          </a:xfrm>
          <a:custGeom>
            <a:avLst/>
            <a:gdLst>
              <a:gd name="connsiteX0" fmla="*/ 0 w 1889371"/>
              <a:gd name="connsiteY0" fmla="*/ 27833 h 1589347"/>
              <a:gd name="connsiteX1" fmla="*/ 1800665 w 1889371"/>
              <a:gd name="connsiteY1" fmla="*/ 210713 h 1589347"/>
              <a:gd name="connsiteX2" fmla="*/ 1448973 w 1889371"/>
              <a:gd name="connsiteY2" fmla="*/ 1589347 h 158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371" h="1589347">
                <a:moveTo>
                  <a:pt x="0" y="27833"/>
                </a:moveTo>
                <a:cubicBezTo>
                  <a:pt x="779585" y="-10853"/>
                  <a:pt x="1559170" y="-49539"/>
                  <a:pt x="1800665" y="210713"/>
                </a:cubicBezTo>
                <a:cubicBezTo>
                  <a:pt x="2042160" y="470965"/>
                  <a:pt x="1745566" y="1030156"/>
                  <a:pt x="1448973" y="158934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9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 width</a:t>
            </a:r>
          </a:p>
          <a:p>
            <a:pPr lvl="1"/>
            <a:r>
              <a:rPr lang="en-US" dirty="0"/>
              <a:t>the number of columns used to display a value</a:t>
            </a:r>
          </a:p>
          <a:p>
            <a:r>
              <a:rPr lang="en-US" dirty="0"/>
              <a:t>No. of decimal places</a:t>
            </a:r>
          </a:p>
          <a:p>
            <a:r>
              <a:rPr lang="en-US" dirty="0"/>
              <a:t>When formatting doubles, you may indicate the total field width needed and the number of decimal places desired.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Formatting Numbers </a:t>
            </a:r>
            <a:br>
              <a:rPr lang="en-US" dirty="0"/>
            </a:br>
            <a:r>
              <a:rPr lang="en-US" dirty="0"/>
              <a:t>in Program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16D1F-F539-F64E-A723-1C869C8A8F40}"/>
              </a:ext>
            </a:extLst>
          </p:cNvPr>
          <p:cNvSpPr txBox="1"/>
          <p:nvPr/>
        </p:nvSpPr>
        <p:spPr>
          <a:xfrm>
            <a:off x="261312" y="5422612"/>
            <a:ext cx="9078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660033"/>
                </a:solidFill>
              </a:rPr>
              <a:t>printf</a:t>
            </a:r>
            <a:r>
              <a:rPr lang="en-US" sz="3200" dirty="0">
                <a:solidFill>
                  <a:srgbClr val="660033"/>
                </a:solidFill>
              </a:rPr>
              <a:t>(“Your result equals %5.1f kilometers. \n”, </a:t>
            </a:r>
            <a:r>
              <a:rPr lang="en-US" sz="3200" dirty="0" err="1">
                <a:solidFill>
                  <a:srgbClr val="660033"/>
                </a:solidFill>
              </a:rPr>
              <a:t>kms</a:t>
            </a:r>
            <a:r>
              <a:rPr lang="en-US" sz="3200" dirty="0">
                <a:solidFill>
                  <a:srgbClr val="660033"/>
                </a:solidFill>
              </a:rPr>
              <a:t>);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04CD2B2-E0DC-F740-8B80-6A51A5582BB9}"/>
              </a:ext>
            </a:extLst>
          </p:cNvPr>
          <p:cNvSpPr/>
          <p:nvPr/>
        </p:nvSpPr>
        <p:spPr>
          <a:xfrm>
            <a:off x="4543096" y="2888826"/>
            <a:ext cx="1019504" cy="2597574"/>
          </a:xfrm>
          <a:custGeom>
            <a:avLst/>
            <a:gdLst>
              <a:gd name="connsiteX0" fmla="*/ 0 w 1889371"/>
              <a:gd name="connsiteY0" fmla="*/ 27833 h 1589347"/>
              <a:gd name="connsiteX1" fmla="*/ 1800665 w 1889371"/>
              <a:gd name="connsiteY1" fmla="*/ 210713 h 1589347"/>
              <a:gd name="connsiteX2" fmla="*/ 1448973 w 1889371"/>
              <a:gd name="connsiteY2" fmla="*/ 1589347 h 158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371" h="1589347">
                <a:moveTo>
                  <a:pt x="0" y="27833"/>
                </a:moveTo>
                <a:cubicBezTo>
                  <a:pt x="779585" y="-10853"/>
                  <a:pt x="1559170" y="-49539"/>
                  <a:pt x="1800665" y="210713"/>
                </a:cubicBezTo>
                <a:cubicBezTo>
                  <a:pt x="2042160" y="470965"/>
                  <a:pt x="1745566" y="1030156"/>
                  <a:pt x="1448973" y="158934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B6E20774-C495-0947-8EF4-6FEF96F7E261}"/>
              </a:ext>
            </a:extLst>
          </p:cNvPr>
          <p:cNvSpPr/>
          <p:nvPr/>
        </p:nvSpPr>
        <p:spPr>
          <a:xfrm>
            <a:off x="2743200" y="1828800"/>
            <a:ext cx="2895600" cy="3657600"/>
          </a:xfrm>
          <a:custGeom>
            <a:avLst/>
            <a:gdLst>
              <a:gd name="connsiteX0" fmla="*/ 0 w 1889371"/>
              <a:gd name="connsiteY0" fmla="*/ 27833 h 1589347"/>
              <a:gd name="connsiteX1" fmla="*/ 1800665 w 1889371"/>
              <a:gd name="connsiteY1" fmla="*/ 210713 h 1589347"/>
              <a:gd name="connsiteX2" fmla="*/ 1448973 w 1889371"/>
              <a:gd name="connsiteY2" fmla="*/ 1589347 h 158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89371" h="1589347">
                <a:moveTo>
                  <a:pt x="0" y="27833"/>
                </a:moveTo>
                <a:cubicBezTo>
                  <a:pt x="779585" y="-10853"/>
                  <a:pt x="1559170" y="-49539"/>
                  <a:pt x="1800665" y="210713"/>
                </a:cubicBezTo>
                <a:cubicBezTo>
                  <a:pt x="2042160" y="470965"/>
                  <a:pt x="1745566" y="1030156"/>
                  <a:pt x="1448973" y="1589347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01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a C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1990F-020B-D647-AC9D-A4E7766B9A7B}"/>
              </a:ext>
            </a:extLst>
          </p:cNvPr>
          <p:cNvSpPr txBox="1"/>
          <p:nvPr/>
        </p:nvSpPr>
        <p:spPr>
          <a:xfrm>
            <a:off x="685800" y="1600200"/>
            <a:ext cx="678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That stores an int, double, and char variable, and prints them all out.</a:t>
            </a:r>
          </a:p>
        </p:txBody>
      </p:sp>
    </p:spTree>
    <p:extLst>
      <p:ext uri="{BB962C8B-B14F-4D97-AF65-F5344CB8AC3E}">
        <p14:creationId xmlns:p14="http://schemas.microsoft.com/office/powerpoint/2010/main" val="3857108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Placeholders in format string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263095"/>
              </p:ext>
            </p:extLst>
          </p:nvPr>
        </p:nvGraphicFramePr>
        <p:xfrm>
          <a:off x="457200" y="1600200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Variable</a:t>
                      </a:r>
                      <a:r>
                        <a:rPr lang="en-US" sz="3600" baseline="0" dirty="0"/>
                        <a:t> Type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Function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printf</a:t>
                      </a:r>
                      <a:r>
                        <a:rPr lang="en-US" sz="3600" dirty="0"/>
                        <a:t>/</a:t>
                      </a:r>
                      <a:r>
                        <a:rPr lang="en-US" sz="3600" dirty="0" err="1"/>
                        <a:t>scanf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int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/>
                        <a:t>printf</a:t>
                      </a:r>
                      <a:r>
                        <a:rPr lang="en-US" sz="3600" dirty="0"/>
                        <a:t>/</a:t>
                      </a:r>
                      <a:r>
                        <a:rPr lang="en-US" sz="3600" dirty="0" err="1"/>
                        <a:t>scanf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%</a:t>
                      </a:r>
                      <a:r>
                        <a:rPr lang="en-US" sz="3600" baseline="0" dirty="0"/>
                        <a:t>f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 err="1"/>
                        <a:t>printf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600" dirty="0"/>
                        <a:t>%</a:t>
                      </a:r>
                      <a:r>
                        <a:rPr lang="en-US" sz="3600" dirty="0" err="1"/>
                        <a:t>lf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 err="1"/>
                        <a:t>scanf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5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solidFill>
                  <a:srgbClr val="0070C0"/>
                </a:solidFill>
              </a:rPr>
              <a:t>scanf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Copies data from the standard input device (usually the keyboard) into a variable.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70716" y="2813955"/>
            <a:ext cx="3607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660033"/>
                </a:solidFill>
              </a:rPr>
              <a:t>scanf</a:t>
            </a:r>
            <a:r>
              <a:rPr lang="en-US" sz="3200" dirty="0">
                <a:solidFill>
                  <a:srgbClr val="660033"/>
                </a:solidFill>
              </a:rPr>
              <a:t>(“%lf”, &amp;miles);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3427873"/>
            <a:ext cx="8506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rgbClr val="660033"/>
                </a:solidFill>
              </a:rPr>
              <a:t>scanf</a:t>
            </a:r>
            <a:r>
              <a:rPr lang="en-US" sz="3200" dirty="0">
                <a:solidFill>
                  <a:srgbClr val="660033"/>
                </a:solidFill>
              </a:rPr>
              <a:t>(“%</a:t>
            </a:r>
            <a:r>
              <a:rPr lang="en-US" sz="3200" dirty="0" err="1">
                <a:solidFill>
                  <a:srgbClr val="660033"/>
                </a:solidFill>
              </a:rPr>
              <a:t>c%c%c</a:t>
            </a:r>
            <a:r>
              <a:rPr lang="en-US" sz="3200" dirty="0">
                <a:solidFill>
                  <a:srgbClr val="660033"/>
                </a:solidFill>
              </a:rPr>
              <a:t>”, &amp;letter_1, &amp;letter_2, &amp;letter_3);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1F7E4D7-EE73-0F47-B5CC-7BFCF1801B7C}"/>
              </a:ext>
            </a:extLst>
          </p:cNvPr>
          <p:cNvSpPr txBox="1">
            <a:spLocks/>
          </p:cNvSpPr>
          <p:nvPr/>
        </p:nvSpPr>
        <p:spPr>
          <a:xfrm>
            <a:off x="457200" y="4343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Must pass address of variable to store using the </a:t>
            </a:r>
            <a:r>
              <a:rPr lang="en-US" dirty="0" err="1"/>
              <a:t>addressof</a:t>
            </a:r>
            <a:r>
              <a:rPr lang="en-US" dirty="0"/>
              <a:t> operator (&amp;)</a:t>
            </a:r>
          </a:p>
        </p:txBody>
      </p:sp>
    </p:spTree>
    <p:extLst>
      <p:ext uri="{BB962C8B-B14F-4D97-AF65-F5344CB8AC3E}">
        <p14:creationId xmlns:p14="http://schemas.microsoft.com/office/powerpoint/2010/main" val="498741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048000"/>
          </a:xfrm>
        </p:spPr>
        <p:txBody>
          <a:bodyPr/>
          <a:lstStyle/>
          <a:p>
            <a:r>
              <a:rPr lang="en-US" dirty="0"/>
              <a:t>Last line in the main function.</a:t>
            </a:r>
          </a:p>
          <a:p>
            <a:r>
              <a:rPr lang="en-US" dirty="0"/>
              <a:t>Transfers control from your program to the operating system.</a:t>
            </a:r>
          </a:p>
          <a:p>
            <a:r>
              <a:rPr lang="en-US" dirty="0"/>
              <a:t>The value 0 indicates that your program executed without an error.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67539" y="4614203"/>
            <a:ext cx="1898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660033"/>
                </a:solidFill>
              </a:rPr>
              <a:t>return (0);</a:t>
            </a:r>
          </a:p>
        </p:txBody>
      </p:sp>
    </p:spTree>
    <p:extLst>
      <p:ext uri="{BB962C8B-B14F-4D97-AF65-F5344CB8AC3E}">
        <p14:creationId xmlns:p14="http://schemas.microsoft.com/office/powerpoint/2010/main" val="1280063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584165"/>
              </p:ext>
            </p:extLst>
          </p:nvPr>
        </p:nvGraphicFramePr>
        <p:xfrm>
          <a:off x="457200" y="16002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Arithmetic 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 + 2 is 7</a:t>
                      </a:r>
                    </a:p>
                    <a:p>
                      <a:r>
                        <a:rPr lang="en-US" sz="2400" dirty="0"/>
                        <a:t>5.0 + 2.0 is 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 – 2 is 3</a:t>
                      </a:r>
                    </a:p>
                    <a:p>
                      <a:r>
                        <a:rPr lang="en-US" sz="2400" dirty="0"/>
                        <a:t>5.0 – 2.0 is 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 * 2 is 10</a:t>
                      </a:r>
                    </a:p>
                    <a:p>
                      <a:r>
                        <a:rPr lang="en-US" sz="2400" dirty="0"/>
                        <a:t>5.0 * 2.0 is 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5.0 / 2.0 is 2.5</a:t>
                      </a:r>
                    </a:p>
                    <a:p>
                      <a:r>
                        <a:rPr lang="en-US" sz="2400" dirty="0"/>
                        <a:t>5</a:t>
                      </a:r>
                      <a:r>
                        <a:rPr lang="en-US" sz="2400" baseline="0" dirty="0"/>
                        <a:t> / 2 is 2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remainder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5 % 2 is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7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how to write assignment statements to change the value of variables</a:t>
            </a:r>
          </a:p>
          <a:p>
            <a:r>
              <a:rPr lang="en-US" dirty="0"/>
              <a:t>To learn how C evaluates arithmetic expressions and how to write them in C</a:t>
            </a:r>
          </a:p>
          <a:p>
            <a:r>
              <a:rPr lang="en-US" dirty="0"/>
              <a:t>To learn how to read data values into a program and to display results</a:t>
            </a:r>
          </a:p>
          <a:p>
            <a:r>
              <a:rPr lang="en-US" dirty="0"/>
              <a:t>To understand how to write format strings for data entry and display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0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converting an expression to a different type by writing the desired type in parentheses in front of the expression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20C6A-C74C-4548-8CA0-BE8D832488CA}"/>
              </a:ext>
            </a:extLst>
          </p:cNvPr>
          <p:cNvSpPr txBox="1"/>
          <p:nvPr/>
        </p:nvSpPr>
        <p:spPr>
          <a:xfrm>
            <a:off x="914400" y="3393141"/>
            <a:ext cx="38138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660033"/>
                </a:solidFill>
              </a:rPr>
              <a:t>int x = 5;</a:t>
            </a:r>
          </a:p>
          <a:p>
            <a:r>
              <a:rPr lang="en-US" sz="3200" dirty="0">
                <a:solidFill>
                  <a:srgbClr val="660033"/>
                </a:solidFill>
              </a:rPr>
              <a:t>double y = (double) x;</a:t>
            </a:r>
          </a:p>
        </p:txBody>
      </p:sp>
    </p:spTree>
    <p:extLst>
      <p:ext uri="{BB962C8B-B14F-4D97-AF65-F5344CB8AC3E}">
        <p14:creationId xmlns:p14="http://schemas.microsoft.com/office/powerpoint/2010/main" val="1188406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Evaluating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Parentheses rule</a:t>
            </a:r>
          </a:p>
          <a:p>
            <a:pPr lvl="1"/>
            <a:r>
              <a:rPr lang="en-US" dirty="0"/>
              <a:t>all expression must be evaluated separately</a:t>
            </a:r>
          </a:p>
          <a:p>
            <a:pPr lvl="1"/>
            <a:r>
              <a:rPr lang="en-US" dirty="0"/>
              <a:t>nested parentheses evaluated from the inside out</a:t>
            </a:r>
          </a:p>
          <a:p>
            <a:pPr lvl="1"/>
            <a:r>
              <a:rPr lang="en-US" dirty="0"/>
              <a:t>innermost expression evaluated first</a:t>
            </a:r>
          </a:p>
          <a:p>
            <a:r>
              <a:rPr lang="en-US" dirty="0"/>
              <a:t>Operator precedence rule</a:t>
            </a:r>
          </a:p>
          <a:p>
            <a:pPr lvl="1"/>
            <a:r>
              <a:rPr lang="en-US" dirty="0"/>
              <a:t>unary  +, - first (setting sign)</a:t>
            </a:r>
          </a:p>
          <a:p>
            <a:pPr lvl="1"/>
            <a:r>
              <a:rPr lang="en-US" dirty="0"/>
              <a:t>*, /, %  next</a:t>
            </a:r>
          </a:p>
          <a:p>
            <a:pPr lvl="1"/>
            <a:r>
              <a:rPr lang="en-US" dirty="0"/>
              <a:t>binary +, - last</a:t>
            </a:r>
          </a:p>
          <a:p>
            <a:r>
              <a:rPr lang="en-US" dirty="0"/>
              <a:t>Note prefix and postfix increment/decrement!</a:t>
            </a:r>
          </a:p>
          <a:p>
            <a:pPr lvl="1"/>
            <a:r>
              <a:rPr lang="en-US" dirty="0"/>
              <a:t>++a and --a are executed before value is used</a:t>
            </a:r>
          </a:p>
          <a:p>
            <a:pPr lvl="1"/>
            <a:r>
              <a:rPr lang="en-US" dirty="0"/>
              <a:t>a++ and a-- are executed after value is used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77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Evaluating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Associativity</a:t>
            </a:r>
          </a:p>
          <a:p>
            <a:pPr lvl="1"/>
            <a:r>
              <a:rPr lang="en-US" dirty="0"/>
              <a:t>Unary operators in the same subexpression and at the same precedence level are evaluated right to left.</a:t>
            </a:r>
          </a:p>
          <a:p>
            <a:r>
              <a:rPr lang="en-US" dirty="0"/>
              <a:t>Left Associativity</a:t>
            </a:r>
          </a:p>
          <a:p>
            <a:pPr lvl="1"/>
            <a:r>
              <a:rPr lang="en-US" dirty="0"/>
              <a:t>Binary operators in the same subexpression and at the same precedence lever are evaluated left to right.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704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Figure 2.9</a:t>
            </a:r>
            <a:br>
              <a:rPr lang="en-US" altLang="en-US" sz="3600" dirty="0"/>
            </a:br>
            <a:r>
              <a:rPr lang="en-US" altLang="en-US" sz="3200" dirty="0"/>
              <a:t>Evaluation Tree for </a:t>
            </a:r>
            <a:br>
              <a:rPr lang="en-US" altLang="en-US" sz="3200" dirty="0"/>
            </a:br>
            <a:r>
              <a:rPr lang="en-US" altLang="en-US" sz="3200" dirty="0"/>
              <a:t>area = PI * radius  *  radius;</a:t>
            </a:r>
            <a:endParaRPr lang="en-US" sz="3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2" descr="fig0208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853418"/>
            <a:ext cx="4343400" cy="406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004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Figure 2.10</a:t>
            </a:r>
            <a:br>
              <a:rPr lang="en-US" altLang="en-US" dirty="0"/>
            </a:br>
            <a:r>
              <a:rPr lang="en-US" altLang="en-US" dirty="0"/>
              <a:t>Step-by-Step Expression Evaluation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2" descr="fig0209"/>
          <p:cNvPicPr preferRelativeResize="0"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73152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4213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Figure 2.11</a:t>
            </a:r>
            <a:br>
              <a:rPr lang="en-US" altLang="en-US" dirty="0"/>
            </a:br>
            <a:r>
              <a:rPr lang="en-US" altLang="en-US" dirty="0"/>
              <a:t>Evaluation Tree and Evaluation for v = (p2 - p1) / (t2 - t1);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68" y="2590800"/>
            <a:ext cx="81756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5873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en-US" sz="4000" dirty="0"/>
              <a:t>Figure 2.12</a:t>
            </a:r>
            <a:br>
              <a:rPr lang="en-US" altLang="en-US" sz="4000" dirty="0"/>
            </a:br>
            <a:r>
              <a:rPr lang="en-US" altLang="en-US" dirty="0"/>
              <a:t>Evaluation Tree and Evaluation for z - (a + b / 2) + w * -y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2" y="1981200"/>
            <a:ext cx="753427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4902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Programming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removing errors from a program</a:t>
            </a:r>
          </a:p>
          <a:p>
            <a:r>
              <a:rPr lang="en-US" dirty="0"/>
              <a:t>syntax error</a:t>
            </a:r>
          </a:p>
          <a:p>
            <a:pPr lvl="1"/>
            <a:r>
              <a:rPr lang="en-US" dirty="0"/>
              <a:t>a violation of the C grammar rules</a:t>
            </a:r>
          </a:p>
          <a:p>
            <a:pPr lvl="1"/>
            <a:r>
              <a:rPr lang="en-US" dirty="0"/>
              <a:t>detected during program translation (compilation)</a:t>
            </a:r>
          </a:p>
          <a:p>
            <a:r>
              <a:rPr lang="en-US" dirty="0"/>
              <a:t>run-time error</a:t>
            </a:r>
          </a:p>
          <a:p>
            <a:pPr lvl="1"/>
            <a:r>
              <a:rPr lang="en-US" dirty="0"/>
              <a:t>an attempt to perform an invalid operation</a:t>
            </a:r>
          </a:p>
          <a:p>
            <a:pPr lvl="1"/>
            <a:r>
              <a:rPr lang="en-US" dirty="0"/>
              <a:t>detected during program execution</a:t>
            </a:r>
          </a:p>
          <a:p>
            <a:r>
              <a:rPr lang="en-US" dirty="0"/>
              <a:t>logic errors</a:t>
            </a:r>
          </a:p>
          <a:p>
            <a:pPr lvl="1"/>
            <a:r>
              <a:rPr lang="en-US" dirty="0"/>
              <a:t>an error caused by following an incorrect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8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381000" y="0"/>
            <a:ext cx="3581400" cy="1249362"/>
          </a:xfrm>
        </p:spPr>
        <p:txBody>
          <a:bodyPr>
            <a:normAutofit/>
          </a:bodyPr>
          <a:lstStyle/>
          <a:p>
            <a:r>
              <a:rPr lang="en-US" sz="2400" dirty="0"/>
              <a:t>Figure 2.17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1219200"/>
            <a:ext cx="8035925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24400" y="685800"/>
            <a:ext cx="3280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/>
              <a:t>A Program with a Run-Time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783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381000" y="0"/>
            <a:ext cx="3581400" cy="1249362"/>
          </a:xfrm>
        </p:spPr>
        <p:txBody>
          <a:bodyPr>
            <a:normAutofit/>
          </a:bodyPr>
          <a:lstStyle/>
          <a:p>
            <a:r>
              <a:rPr lang="en-US" sz="2400" dirty="0"/>
              <a:t>Figure 2.19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1524000"/>
            <a:ext cx="84931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514600" y="917138"/>
            <a:ext cx="61515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A Program That Produces Incorrect Results Due to &amp; Omission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94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learn how to use redirection to enable the use of files for input/output</a:t>
            </a:r>
          </a:p>
          <a:p>
            <a:r>
              <a:rPr lang="en-US" dirty="0"/>
              <a:t>To understand the differences between syntax errors, run-time errors, and logic errors, and how to avoid them and to correct them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133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C program has preprocessor directives and a main function.</a:t>
            </a:r>
          </a:p>
          <a:p>
            <a:r>
              <a:rPr lang="en-US" dirty="0"/>
              <a:t>The main function contains variable declarations and executable statements.</a:t>
            </a:r>
          </a:p>
          <a:p>
            <a:r>
              <a:rPr lang="en-US" dirty="0"/>
              <a:t>C’s data types enable the compiler to determine how to store a value in memory and what operations can be performed on that value.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high-level programming language</a:t>
            </a:r>
          </a:p>
          <a:p>
            <a:r>
              <a:rPr lang="en-US" dirty="0"/>
              <a:t>Developed in 1972 by Dennis Ritchie at AT&amp;T Bell Labs</a:t>
            </a:r>
          </a:p>
          <a:p>
            <a:r>
              <a:rPr lang="en-US" dirty="0"/>
              <a:t>Designed as the language to write the Unix operating system</a:t>
            </a:r>
          </a:p>
          <a:p>
            <a:r>
              <a:rPr lang="en-US" dirty="0"/>
              <a:t>Resembles everyday English</a:t>
            </a:r>
          </a:p>
          <a:p>
            <a:r>
              <a:rPr lang="en-US" dirty="0"/>
              <a:t>Very popular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0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-42423"/>
            <a:ext cx="6743700" cy="767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338" y="1905000"/>
            <a:ext cx="3200400" cy="3535362"/>
          </a:xfrm>
        </p:spPr>
        <p:txBody>
          <a:bodyPr>
            <a:noAutofit/>
          </a:bodyPr>
          <a:lstStyle/>
          <a:p>
            <a:r>
              <a:rPr lang="en-US" altLang="en-US" sz="3200" b="0" dirty="0"/>
              <a:t>Figure 1.11</a:t>
            </a:r>
            <a:r>
              <a:rPr lang="en-US" altLang="en-US" sz="4000" b="0" dirty="0"/>
              <a:t>  </a:t>
            </a:r>
            <a:r>
              <a:rPr lang="en-US" altLang="en-US" sz="2800" dirty="0"/>
              <a:t>Entering, Translating, </a:t>
            </a:r>
            <a:br>
              <a:rPr lang="en-US" altLang="en-US" sz="2800" dirty="0"/>
            </a:br>
            <a:r>
              <a:rPr lang="en-US" altLang="en-US" sz="2800" dirty="0"/>
              <a:t>and Running </a:t>
            </a:r>
            <a:br>
              <a:rPr lang="en-US" altLang="en-US" sz="2800" dirty="0"/>
            </a:br>
            <a:r>
              <a:rPr lang="en-US" altLang="en-US" sz="2800" dirty="0"/>
              <a:t>a High-Level Language Program</a:t>
            </a:r>
            <a:endParaRPr lang="en-US" sz="2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13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preprocessor</a:t>
            </a:r>
          </a:p>
          <a:p>
            <a:pPr lvl="1"/>
            <a:r>
              <a:rPr lang="en-US" dirty="0"/>
              <a:t>a system program that modifies a C program prior to its compilation</a:t>
            </a:r>
          </a:p>
          <a:p>
            <a:r>
              <a:rPr lang="en-US" dirty="0"/>
              <a:t>library</a:t>
            </a:r>
          </a:p>
          <a:p>
            <a:pPr lvl="1"/>
            <a:r>
              <a:rPr lang="en-US" dirty="0"/>
              <a:t>a collection of useful functions and symbols that may be accessed by a program</a:t>
            </a:r>
          </a:p>
          <a:p>
            <a:pPr lvl="1"/>
            <a:r>
              <a:rPr lang="en-US" dirty="0"/>
              <a:t>each library has a standard header file whose name ends with the symbols “.h”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58000" y="5472332"/>
            <a:ext cx="1033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660033"/>
                </a:solidFill>
              </a:rPr>
              <a:t>stdio.h</a:t>
            </a:r>
            <a:endParaRPr lang="en-US" sz="2400" dirty="0"/>
          </a:p>
        </p:txBody>
      </p:sp>
      <p:sp>
        <p:nvSpPr>
          <p:cNvPr id="7" name="Oval 6"/>
          <p:cNvSpPr/>
          <p:nvPr/>
        </p:nvSpPr>
        <p:spPr>
          <a:xfrm>
            <a:off x="6689072" y="5353230"/>
            <a:ext cx="1371600" cy="699868"/>
          </a:xfrm>
          <a:prstGeom prst="ellipse">
            <a:avLst/>
          </a:prstGeom>
          <a:noFill/>
          <a:ln>
            <a:solidFill>
              <a:srgbClr val="66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7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/>
              <a:t>preprocessor directive</a:t>
            </a:r>
          </a:p>
          <a:p>
            <a:pPr lvl="1"/>
            <a:r>
              <a:rPr lang="en-US" dirty="0"/>
              <a:t>a C program line beginning with # that provides an instruction to the preprocessor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3785104"/>
            <a:ext cx="2612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60033"/>
                </a:solidFill>
              </a:rPr>
              <a:t>#include  &lt;stdio.h&gt;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8354" y="4341167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60033"/>
                </a:solidFill>
              </a:rPr>
              <a:t>#define  KMS_PER_MILE  1.609</a:t>
            </a:r>
          </a:p>
        </p:txBody>
      </p:sp>
      <p:sp>
        <p:nvSpPr>
          <p:cNvPr id="8" name="Right Arrow 7"/>
          <p:cNvSpPr/>
          <p:nvPr/>
        </p:nvSpPr>
        <p:spPr>
          <a:xfrm rot="19249390">
            <a:off x="1320270" y="4328447"/>
            <a:ext cx="826008" cy="253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 rot="19249390">
            <a:off x="2226428" y="4853481"/>
            <a:ext cx="826008" cy="2537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76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r>
              <a:rPr lang="en-US" dirty="0"/>
              <a:t>constant macro</a:t>
            </a:r>
          </a:p>
          <a:p>
            <a:pPr lvl="1"/>
            <a:r>
              <a:rPr lang="en-US" dirty="0"/>
              <a:t>a name that is replaced by a particular constant value before the program is sent to the compiler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3424301"/>
            <a:ext cx="4075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60033"/>
                </a:solidFill>
              </a:rPr>
              <a:t>#define  KMS_PER_MILE  1.609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28050" y="5031432"/>
            <a:ext cx="4259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660033"/>
                </a:solidFill>
              </a:rPr>
              <a:t>kms</a:t>
            </a:r>
            <a:r>
              <a:rPr lang="en-US" sz="2400" dirty="0">
                <a:solidFill>
                  <a:srgbClr val="660033"/>
                </a:solidFill>
              </a:rPr>
              <a:t>  =  KMS_PER_MILE  *  miles;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421396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57800" y="4061936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macro</a:t>
            </a:r>
          </a:p>
        </p:txBody>
      </p:sp>
      <p:cxnSp>
        <p:nvCxnSpPr>
          <p:cNvPr id="12" name="Straight Arrow Connector 11"/>
          <p:cNvCxnSpPr>
            <a:stCxn id="9" idx="3"/>
          </p:cNvCxnSpPr>
          <p:nvPr/>
        </p:nvCxnSpPr>
        <p:spPr>
          <a:xfrm flipV="1">
            <a:off x="1805131" y="3885966"/>
            <a:ext cx="709469" cy="51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</p:cNvCxnSpPr>
          <p:nvPr/>
        </p:nvCxnSpPr>
        <p:spPr>
          <a:xfrm flipH="1">
            <a:off x="5486400" y="4431268"/>
            <a:ext cx="574376" cy="600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34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6501</TotalTime>
  <Words>2107</Words>
  <Application>Microsoft Macintosh PowerPoint</Application>
  <PresentationFormat>On-screen Show (4:3)</PresentationFormat>
  <Paragraphs>296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Overview of C Chapter 2</vt:lpstr>
      <vt:lpstr>Chapter Objectives</vt:lpstr>
      <vt:lpstr>Chapter Objectives</vt:lpstr>
      <vt:lpstr>Chapter Objectives</vt:lpstr>
      <vt:lpstr>C</vt:lpstr>
      <vt:lpstr>Figure 1.11  Entering, Translating,  and Running  a High-Level Language Program</vt:lpstr>
      <vt:lpstr>Language Elements</vt:lpstr>
      <vt:lpstr>Language Elements</vt:lpstr>
      <vt:lpstr>Language Elements</vt:lpstr>
      <vt:lpstr>Language Elements</vt:lpstr>
      <vt:lpstr>Figure 2.1  C Language Elements in  Miles-to-Kilometers Conversion Program</vt:lpstr>
      <vt:lpstr>Function main</vt:lpstr>
      <vt:lpstr>Function main</vt:lpstr>
      <vt:lpstr>Variable Declarations</vt:lpstr>
      <vt:lpstr>Variable Declarations</vt:lpstr>
      <vt:lpstr>Data Types</vt:lpstr>
      <vt:lpstr>Executable Statements</vt:lpstr>
      <vt:lpstr>Executable Statements</vt:lpstr>
      <vt:lpstr>Executable Statements</vt:lpstr>
      <vt:lpstr>The printf Function</vt:lpstr>
      <vt:lpstr>The printf Function</vt:lpstr>
      <vt:lpstr>The printf Function</vt:lpstr>
      <vt:lpstr>The printf Function</vt:lpstr>
      <vt:lpstr>Formatting Numbers  in Program Output</vt:lpstr>
      <vt:lpstr>Let’s write a C program</vt:lpstr>
      <vt:lpstr>Placeholders in format string</vt:lpstr>
      <vt:lpstr>The scanf Function</vt:lpstr>
      <vt:lpstr>The return Statement</vt:lpstr>
      <vt:lpstr>Arithmetic Operators</vt:lpstr>
      <vt:lpstr>Type casting</vt:lpstr>
      <vt:lpstr>Rules for Evaluating Expressions</vt:lpstr>
      <vt:lpstr>Rules for Evaluating Expressions</vt:lpstr>
      <vt:lpstr>Figure 2.9 Evaluation Tree for  area = PI * radius  *  radius;</vt:lpstr>
      <vt:lpstr>Figure 2.10 Step-by-Step Expression Evaluation</vt:lpstr>
      <vt:lpstr>Figure 2.11 Evaluation Tree and Evaluation for v = (p2 - p1) / (t2 - t1);</vt:lpstr>
      <vt:lpstr>Figure 2.12 Evaluation Tree and Evaluation for z - (a + b / 2) + w * -y</vt:lpstr>
      <vt:lpstr>Common Programming Errors</vt:lpstr>
      <vt:lpstr>Figure 2.17</vt:lpstr>
      <vt:lpstr>Figure 2.19</vt:lpstr>
      <vt:lpstr>Wrap Up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88</cp:revision>
  <dcterms:created xsi:type="dcterms:W3CDTF">2015-09-28T20:03:08Z</dcterms:created>
  <dcterms:modified xsi:type="dcterms:W3CDTF">2023-09-03T19:21:13Z</dcterms:modified>
</cp:coreProperties>
</file>