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4"/>
  </p:notesMasterIdLst>
  <p:sldIdLst>
    <p:sldId id="256" r:id="rId2"/>
    <p:sldId id="267" r:id="rId3"/>
    <p:sldId id="286" r:id="rId4"/>
    <p:sldId id="285" r:id="rId5"/>
    <p:sldId id="287" r:id="rId6"/>
    <p:sldId id="288" r:id="rId7"/>
    <p:sldId id="289" r:id="rId8"/>
    <p:sldId id="291" r:id="rId9"/>
    <p:sldId id="290" r:id="rId10"/>
    <p:sldId id="293" r:id="rId11"/>
    <p:sldId id="292" r:id="rId12"/>
    <p:sldId id="299" r:id="rId13"/>
    <p:sldId id="298" r:id="rId14"/>
    <p:sldId id="301" r:id="rId15"/>
    <p:sldId id="308" r:id="rId16"/>
    <p:sldId id="313" r:id="rId17"/>
    <p:sldId id="314" r:id="rId18"/>
    <p:sldId id="280" r:id="rId19"/>
    <p:sldId id="277" r:id="rId20"/>
    <p:sldId id="283" r:id="rId21"/>
    <p:sldId id="315" r:id="rId22"/>
    <p:sldId id="26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9/3/23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9/3/23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9/3/23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9/3/23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9/3/23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9/3/23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Top-Down Design with Functions</a:t>
            </a:r>
            <a:br>
              <a:rPr lang="en-US" dirty="0"/>
            </a:br>
            <a:r>
              <a:rPr lang="en-US" sz="4000" dirty="0"/>
              <a:t>Chapter 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Definitions</a:t>
            </a:r>
            <a:br>
              <a:rPr lang="en-US" dirty="0"/>
            </a:br>
            <a:r>
              <a:rPr lang="en-US" sz="3600" dirty="0"/>
              <a:t>(Function Without Arguments)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ftype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fname</a:t>
            </a:r>
            <a:r>
              <a:rPr lang="en-US" dirty="0"/>
              <a:t>(void)</a:t>
            </a:r>
          </a:p>
          <a:p>
            <a:pPr marL="457200" lvl="1" indent="0">
              <a:buNone/>
            </a:pPr>
            <a:r>
              <a:rPr lang="en-US" dirty="0"/>
              <a:t>	{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i="1" dirty="0"/>
              <a:t>local declarations</a:t>
            </a:r>
          </a:p>
          <a:p>
            <a:pPr marL="457200" lvl="1" indent="0">
              <a:buNone/>
            </a:pPr>
            <a:r>
              <a:rPr lang="en-US" i="1" dirty="0"/>
              <a:t>		executable statements</a:t>
            </a:r>
          </a:p>
          <a:p>
            <a:pPr marL="457200" lvl="1" indent="0">
              <a:buNone/>
            </a:pPr>
            <a:r>
              <a:rPr lang="en-US" dirty="0"/>
              <a:t>	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Figure 3.13</a:t>
            </a:r>
            <a:br>
              <a:rPr lang="en-US" sz="2800" dirty="0"/>
            </a:br>
            <a:r>
              <a:rPr lang="en-US" altLang="en-US" sz="3200" dirty="0"/>
              <a:t>Function </a:t>
            </a:r>
            <a:r>
              <a:rPr lang="en-US" altLang="en-US" sz="3200" dirty="0" err="1"/>
              <a:t>draw_triangle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2133600"/>
            <a:ext cx="73914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869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Using Function 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 abstraction</a:t>
            </a:r>
          </a:p>
          <a:p>
            <a:pPr lvl="1"/>
            <a:r>
              <a:rPr lang="en-US" dirty="0"/>
              <a:t>a programming technique in which a main function consists of function calls and each function is implemented separately</a:t>
            </a:r>
          </a:p>
          <a:p>
            <a:r>
              <a:rPr lang="en-US" dirty="0"/>
              <a:t>reuse of function subprograms</a:t>
            </a:r>
          </a:p>
          <a:p>
            <a:pPr lvl="1"/>
            <a:r>
              <a:rPr lang="en-US" dirty="0"/>
              <a:t>functions can be executed more than once in a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7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Figure 3.15</a:t>
            </a:r>
            <a:br>
              <a:rPr lang="en-US" sz="2800" dirty="0"/>
            </a:br>
            <a:r>
              <a:rPr lang="en-US" altLang="en-US" sz="3100" dirty="0"/>
              <a:t>Flow of Control Between the main Function and a Function Subprogram</a:t>
            </a:r>
            <a:endParaRPr lang="en-US" sz="31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0" y="2057400"/>
            <a:ext cx="76835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003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Input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argument</a:t>
            </a:r>
          </a:p>
          <a:p>
            <a:pPr lvl="1"/>
            <a:r>
              <a:rPr lang="en-US" dirty="0"/>
              <a:t>arguments used to pass information into a function subprogram</a:t>
            </a:r>
          </a:p>
          <a:p>
            <a:pPr lvl="1"/>
            <a:endParaRPr lang="en-US" dirty="0"/>
          </a:p>
          <a:p>
            <a:r>
              <a:rPr lang="en-US" dirty="0"/>
              <a:t>output argument</a:t>
            </a:r>
          </a:p>
          <a:p>
            <a:pPr lvl="1"/>
            <a:r>
              <a:rPr lang="en-US" dirty="0"/>
              <a:t>arguments used to return results to the calling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Figure 3.18  </a:t>
            </a:r>
            <a:br>
              <a:rPr lang="en-US" dirty="0"/>
            </a:br>
            <a:r>
              <a:rPr lang="en-US" altLang="en-US" sz="3600" dirty="0"/>
              <a:t>Function with Input Arguments and One Result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1752600"/>
            <a:ext cx="66992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9915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with Multiple Arguments</a:t>
            </a:r>
            <a:br>
              <a:rPr lang="en-US" dirty="0"/>
            </a:br>
            <a:r>
              <a:rPr lang="en-US" sz="3600" dirty="0"/>
              <a:t>Argument List Correspondence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number of actual arguments used in a call to a function must be the same as the number of formal parameters listed in the function prototype.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actual argument must be of a data type that can be assigned to the corresponding format parameter with no unexpected loss of information.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with Multiple Arguments</a:t>
            </a:r>
            <a:br>
              <a:rPr lang="en-US" dirty="0"/>
            </a:br>
            <a:r>
              <a:rPr lang="en-US" sz="3600" dirty="0"/>
              <a:t>Argument List Correspondence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of arguments in the lists determines correspondence.</a:t>
            </a:r>
          </a:p>
          <a:p>
            <a:pPr lvl="1"/>
            <a:r>
              <a:rPr lang="en-US" dirty="0"/>
              <a:t>The first actual argument corresponds to the first formal parameter.</a:t>
            </a:r>
          </a:p>
          <a:p>
            <a:pPr lvl="1"/>
            <a:r>
              <a:rPr lang="en-US" dirty="0"/>
              <a:t>The second actual argument corresponds to the second form parameter.</a:t>
            </a:r>
          </a:p>
          <a:p>
            <a:pPr lvl="1"/>
            <a:r>
              <a:rPr lang="en-US" dirty="0"/>
              <a:t>And so on…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2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reuse</a:t>
            </a:r>
          </a:p>
          <a:p>
            <a:pPr lvl="1"/>
            <a:r>
              <a:rPr lang="en-US" dirty="0"/>
              <a:t>reusing program fragments that have already been written and tested</a:t>
            </a:r>
          </a:p>
          <a:p>
            <a:r>
              <a:rPr lang="en-US" dirty="0"/>
              <a:t>C standard libraries</a:t>
            </a:r>
          </a:p>
          <a:p>
            <a:pPr lvl="1"/>
            <a:r>
              <a:rPr lang="en-US" dirty="0"/>
              <a:t>many predefined functions can be found here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B872BE-44D7-CD41-B572-E95FAEADB93A}"/>
              </a:ext>
            </a:extLst>
          </p:cNvPr>
          <p:cNvSpPr txBox="1"/>
          <p:nvPr/>
        </p:nvSpPr>
        <p:spPr>
          <a:xfrm>
            <a:off x="533400" y="4419600"/>
            <a:ext cx="259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2"/>
                </a:solidFill>
              </a:rPr>
              <a:t>stdio.h</a:t>
            </a:r>
            <a:endParaRPr lang="en-US" sz="4000" dirty="0">
              <a:solidFill>
                <a:schemeClr val="accent2"/>
              </a:solidFill>
            </a:endParaRPr>
          </a:p>
          <a:p>
            <a:r>
              <a:rPr lang="en-US" sz="4000" dirty="0" err="1">
                <a:solidFill>
                  <a:schemeClr val="accent2"/>
                </a:solidFill>
              </a:rPr>
              <a:t>math.h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98D852-F5DD-AB4D-A5DD-548E2FCB3DD7}"/>
              </a:ext>
            </a:extLst>
          </p:cNvPr>
          <p:cNvSpPr txBox="1"/>
          <p:nvPr/>
        </p:nvSpPr>
        <p:spPr>
          <a:xfrm>
            <a:off x="3064207" y="4446691"/>
            <a:ext cx="5781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must use –</a:t>
            </a:r>
            <a:r>
              <a:rPr lang="en-US" dirty="0" err="1"/>
              <a:t>lm</a:t>
            </a:r>
            <a:r>
              <a:rPr lang="en-US" dirty="0"/>
              <a:t> flag to compile when using math library</a:t>
            </a:r>
          </a:p>
          <a:p>
            <a:r>
              <a:rPr lang="en-US" dirty="0"/>
              <a:t>For example, </a:t>
            </a:r>
            <a:r>
              <a:rPr lang="en-US" dirty="0" err="1"/>
              <a:t>gcc</a:t>
            </a:r>
            <a:r>
              <a:rPr lang="en-US" dirty="0"/>
              <a:t> –o exe –Wall </a:t>
            </a:r>
            <a:r>
              <a:rPr lang="en-US" dirty="0" err="1"/>
              <a:t>my_c_program.c</a:t>
            </a:r>
            <a:r>
              <a:rPr lang="en-US" dirty="0"/>
              <a:t> -</a:t>
            </a:r>
            <a:r>
              <a:rPr lang="en-US" dirty="0" err="1"/>
              <a:t>lm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385FD2-5FD9-6B43-B538-997974186658}"/>
              </a:ext>
            </a:extLst>
          </p:cNvPr>
          <p:cNvCxnSpPr/>
          <p:nvPr/>
        </p:nvCxnSpPr>
        <p:spPr>
          <a:xfrm flipH="1">
            <a:off x="2286000" y="4648200"/>
            <a:ext cx="838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59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Figure 3.6</a:t>
            </a:r>
            <a:br>
              <a:rPr lang="en-US" sz="2800" dirty="0"/>
            </a:br>
            <a:r>
              <a:rPr lang="en-US" altLang="en-US" sz="3600" dirty="0"/>
              <a:t>Function </a:t>
            </a:r>
            <a:r>
              <a:rPr lang="en-US" altLang="en-US" sz="3600" dirty="0" err="1">
                <a:solidFill>
                  <a:srgbClr val="00B0F0"/>
                </a:solidFill>
                <a:latin typeface="Cambria" panose="02040503050406030204" pitchFamily="18" charset="0"/>
              </a:rPr>
              <a:t>sqrt</a:t>
            </a:r>
            <a:r>
              <a:rPr lang="en-US" altLang="en-US" sz="3600" dirty="0">
                <a:solidFill>
                  <a:srgbClr val="00B0F0"/>
                </a:solidFill>
              </a:rPr>
              <a:t> </a:t>
            </a:r>
            <a:r>
              <a:rPr lang="en-US" altLang="en-US" sz="3600" dirty="0"/>
              <a:t>as a “Black Box”</a:t>
            </a:r>
            <a:endParaRPr lang="en-US" sz="36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57400"/>
            <a:ext cx="73755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61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learn about functions and how to use them to write programs with separate modules</a:t>
            </a:r>
          </a:p>
          <a:p>
            <a:r>
              <a:rPr lang="en-US" dirty="0"/>
              <a:t>To understand the capabilities of some standard functions in C</a:t>
            </a:r>
          </a:p>
          <a:p>
            <a:r>
              <a:rPr lang="en-US" dirty="0"/>
              <a:t>To understand how control flows between function main and other functions</a:t>
            </a:r>
          </a:p>
          <a:p>
            <a:r>
              <a:rPr lang="en-US" dirty="0"/>
              <a:t>To learn how to pass information to functions using input arguments</a:t>
            </a:r>
          </a:p>
          <a:p>
            <a:r>
              <a:rPr lang="en-US" dirty="0"/>
              <a:t>To learn how to return a value from a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Math Library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abs(x)</a:t>
            </a:r>
          </a:p>
          <a:p>
            <a:pPr lvl="1"/>
            <a:r>
              <a:rPr lang="en-US" dirty="0"/>
              <a:t>ceil(x)</a:t>
            </a:r>
          </a:p>
          <a:p>
            <a:pPr lvl="1"/>
            <a:r>
              <a:rPr lang="en-US" dirty="0"/>
              <a:t>log(x)</a:t>
            </a:r>
          </a:p>
          <a:p>
            <a:pPr lvl="1"/>
            <a:r>
              <a:rPr lang="en-US" dirty="0"/>
              <a:t>sin(x)</a:t>
            </a:r>
          </a:p>
          <a:p>
            <a:pPr lvl="1"/>
            <a:r>
              <a:rPr lang="en-US" dirty="0" err="1"/>
              <a:t>sqrt</a:t>
            </a:r>
            <a:r>
              <a:rPr lang="en-US" dirty="0"/>
              <a:t>(x)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6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3600" dirty="0"/>
              <a:t>Figure 3.23</a:t>
            </a:r>
            <a:br>
              <a:rPr lang="en-US" altLang="en-US" dirty="0"/>
            </a:br>
            <a:r>
              <a:rPr lang="en-US" altLang="en-US" sz="4000" dirty="0"/>
              <a:t>Function scale</a:t>
            </a:r>
            <a:endParaRPr lang="en-US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828800"/>
            <a:ext cx="843597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796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reuse is good. </a:t>
            </a:r>
          </a:p>
          <a:p>
            <a:r>
              <a:rPr lang="en-US" dirty="0"/>
              <a:t>When possible, develop your solution from existing information.</a:t>
            </a:r>
          </a:p>
          <a:p>
            <a:r>
              <a:rPr lang="en-US" dirty="0"/>
              <a:t>Use C’s library functions to simplify mathematical computations.</a:t>
            </a:r>
          </a:p>
          <a:p>
            <a:r>
              <a:rPr lang="en-US" dirty="0"/>
              <a:t>You can write functions with none, one, or multiple input arguments.</a:t>
            </a:r>
          </a:p>
          <a:p>
            <a:r>
              <a:rPr lang="en-US" dirty="0"/>
              <a:t>Functions can only return one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Top-Down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top-down design</a:t>
            </a:r>
          </a:p>
          <a:p>
            <a:pPr lvl="1"/>
            <a:r>
              <a:rPr lang="en-US" dirty="0"/>
              <a:t>a problem solving method</a:t>
            </a:r>
          </a:p>
          <a:p>
            <a:pPr lvl="1"/>
            <a:r>
              <a:rPr lang="en-US" dirty="0"/>
              <a:t>first, break a problem up into its major </a:t>
            </a:r>
            <a:r>
              <a:rPr lang="en-US" dirty="0" err="1"/>
              <a:t>subproblems</a:t>
            </a:r>
            <a:endParaRPr lang="en-US" dirty="0"/>
          </a:p>
          <a:p>
            <a:pPr lvl="1"/>
            <a:r>
              <a:rPr lang="en-US" dirty="0"/>
              <a:t>solve the subproblems to derive the solution to the original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0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Figure 3.9</a:t>
            </a:r>
            <a:br>
              <a:rPr lang="en-US" sz="2800" dirty="0"/>
            </a:br>
            <a:r>
              <a:rPr lang="en-US" altLang="en-US" sz="3200" dirty="0"/>
              <a:t>House and Stick Figure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81" y="1524000"/>
            <a:ext cx="79946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75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Figure 3.10</a:t>
            </a:r>
            <a:br>
              <a:rPr lang="en-US" sz="2800" dirty="0"/>
            </a:br>
            <a:r>
              <a:rPr lang="en-US" altLang="en-US" sz="3200" dirty="0"/>
              <a:t>Structure Chart for Drawing a Stick Figure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1600200"/>
            <a:ext cx="84867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41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 Call Statement</a:t>
            </a:r>
            <a:br>
              <a:rPr lang="en-US" dirty="0"/>
            </a:br>
            <a:r>
              <a:rPr lang="en-US" sz="3600" dirty="0"/>
              <a:t>(Function Without Arguments)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00FF"/>
                </a:solidFill>
              </a:rPr>
              <a:t>fname</a:t>
            </a:r>
            <a:r>
              <a:rPr lang="en-US" dirty="0">
                <a:solidFill>
                  <a:srgbClr val="0000FF"/>
                </a:solidFill>
              </a:rPr>
              <a:t>();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</a:rPr>
              <a:t>draw_circle</a:t>
            </a:r>
            <a:r>
              <a:rPr lang="en-US" dirty="0">
                <a:solidFill>
                  <a:srgbClr val="FF0000"/>
                </a:solidFill>
              </a:rPr>
              <a:t>();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Interpretation</a:t>
            </a:r>
          </a:p>
          <a:p>
            <a:pPr lvl="1"/>
            <a:r>
              <a:rPr lang="en-US" dirty="0"/>
              <a:t>the function </a:t>
            </a:r>
            <a:r>
              <a:rPr lang="en-US" dirty="0" err="1"/>
              <a:t>fname</a:t>
            </a:r>
            <a:r>
              <a:rPr lang="en-US" dirty="0"/>
              <a:t> is called</a:t>
            </a:r>
          </a:p>
          <a:p>
            <a:pPr lvl="1"/>
            <a:r>
              <a:rPr lang="en-US" dirty="0"/>
              <a:t>after </a:t>
            </a:r>
            <a:r>
              <a:rPr lang="en-US" dirty="0" err="1"/>
              <a:t>fname</a:t>
            </a:r>
            <a:r>
              <a:rPr lang="en-US" dirty="0"/>
              <a:t> has finished execution, the program statement that follows the function call will be executed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55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3" y="4689"/>
            <a:ext cx="1981200" cy="1249362"/>
          </a:xfrm>
        </p:spPr>
        <p:txBody>
          <a:bodyPr>
            <a:normAutofit/>
          </a:bodyPr>
          <a:lstStyle/>
          <a:p>
            <a:r>
              <a:rPr lang="en-US" sz="2800" dirty="0"/>
              <a:t>Figure 3.11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1" y="1066800"/>
            <a:ext cx="5943600" cy="496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2438400" y="440792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Function Prototypes and Main Function for Stick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818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 Prototype</a:t>
            </a:r>
            <a:br>
              <a:rPr lang="en-US" dirty="0"/>
            </a:br>
            <a:r>
              <a:rPr lang="en-US" sz="3600" dirty="0"/>
              <a:t>(Function Without Arguments)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00FF"/>
                </a:solidFill>
              </a:rPr>
              <a:t>ftype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fname</a:t>
            </a:r>
            <a:r>
              <a:rPr lang="en-US" dirty="0">
                <a:solidFill>
                  <a:srgbClr val="0000FF"/>
                </a:solidFill>
              </a:rPr>
              <a:t>(void);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void </a:t>
            </a:r>
            <a:r>
              <a:rPr lang="en-US" dirty="0" err="1">
                <a:solidFill>
                  <a:srgbClr val="FF0000"/>
                </a:solidFill>
              </a:rPr>
              <a:t>draw_circle</a:t>
            </a:r>
            <a:r>
              <a:rPr lang="en-US" dirty="0">
                <a:solidFill>
                  <a:srgbClr val="FF0000"/>
                </a:solidFill>
              </a:rPr>
              <a:t>(void);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Interpretation</a:t>
            </a:r>
          </a:p>
          <a:p>
            <a:pPr lvl="1"/>
            <a:r>
              <a:rPr lang="en-US" dirty="0"/>
              <a:t>the identifier </a:t>
            </a:r>
            <a:r>
              <a:rPr lang="en-US" dirty="0" err="1">
                <a:solidFill>
                  <a:srgbClr val="0000FF"/>
                </a:solidFill>
              </a:rPr>
              <a:t>fname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declared to be the name of a function</a:t>
            </a:r>
          </a:p>
          <a:p>
            <a:pPr lvl="1"/>
            <a:r>
              <a:rPr lang="en-US" dirty="0"/>
              <a:t>the identifier </a:t>
            </a:r>
            <a:r>
              <a:rPr lang="en-US" dirty="0" err="1">
                <a:solidFill>
                  <a:srgbClr val="0000FF"/>
                </a:solidFill>
              </a:rPr>
              <a:t>ftype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specifies the data type of the function result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42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Figure 3.12</a:t>
            </a:r>
            <a:br>
              <a:rPr lang="en-US" sz="2800" dirty="0"/>
            </a:br>
            <a:r>
              <a:rPr lang="en-US" altLang="en-US" sz="3200" dirty="0"/>
              <a:t>Function </a:t>
            </a:r>
            <a:r>
              <a:rPr lang="en-US" altLang="en-US" sz="3200" dirty="0" err="1"/>
              <a:t>draw_circle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18" y="1752600"/>
            <a:ext cx="740092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1590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585</TotalTime>
  <Words>970</Words>
  <Application>Microsoft Macintosh PowerPoint</Application>
  <PresentationFormat>On-screen Show (4:3)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</vt:lpstr>
      <vt:lpstr>Office Theme</vt:lpstr>
      <vt:lpstr>Top-Down Design with Functions Chapter 3</vt:lpstr>
      <vt:lpstr>Chapter Objectives</vt:lpstr>
      <vt:lpstr>Top-Down Design</vt:lpstr>
      <vt:lpstr>Figure 3.9 House and Stick Figure</vt:lpstr>
      <vt:lpstr>Figure 3.10 Structure Chart for Drawing a Stick Figure</vt:lpstr>
      <vt:lpstr>Functions Call Statement (Function Without Arguments)</vt:lpstr>
      <vt:lpstr>Figure 3.11</vt:lpstr>
      <vt:lpstr>Function Prototype (Function Without Arguments)</vt:lpstr>
      <vt:lpstr>Figure 3.12 Function draw_circle</vt:lpstr>
      <vt:lpstr>Function Definitions (Function Without Arguments)</vt:lpstr>
      <vt:lpstr>Figure 3.13 Function draw_triangle</vt:lpstr>
      <vt:lpstr>Advantages of Using Function Subprograms</vt:lpstr>
      <vt:lpstr>Figure 3.15 Flow of Control Between the main Function and a Function Subprogram</vt:lpstr>
      <vt:lpstr>Functions with Input Arguments</vt:lpstr>
      <vt:lpstr>Figure 3.18   Function with Input Arguments and One Result</vt:lpstr>
      <vt:lpstr>Functions with Multiple Arguments Argument List Correspondence</vt:lpstr>
      <vt:lpstr>Functions with Multiple Arguments Argument List Correspondence</vt:lpstr>
      <vt:lpstr>Library Functions</vt:lpstr>
      <vt:lpstr>Figure 3.6 Function sqrt as a “Black Box”</vt:lpstr>
      <vt:lpstr>C Math Library Functions</vt:lpstr>
      <vt:lpstr>Figure 3.23 Function scale</vt:lpstr>
      <vt:lpstr>Wrap Up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73</cp:revision>
  <dcterms:created xsi:type="dcterms:W3CDTF">2015-09-28T20:03:08Z</dcterms:created>
  <dcterms:modified xsi:type="dcterms:W3CDTF">2023-09-03T20:55:46Z</dcterms:modified>
</cp:coreProperties>
</file>