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4"/>
  </p:notesMasterIdLst>
  <p:sldIdLst>
    <p:sldId id="256" r:id="rId2"/>
    <p:sldId id="26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4" r:id="rId17"/>
    <p:sldId id="285" r:id="rId18"/>
    <p:sldId id="283" r:id="rId19"/>
    <p:sldId id="286" r:id="rId20"/>
    <p:sldId id="287" r:id="rId21"/>
    <p:sldId id="288" r:id="rId22"/>
    <p:sldId id="290" r:id="rId23"/>
    <p:sldId id="292" r:id="rId24"/>
    <p:sldId id="289" r:id="rId25"/>
    <p:sldId id="293" r:id="rId26"/>
    <p:sldId id="294" r:id="rId27"/>
    <p:sldId id="295" r:id="rId28"/>
    <p:sldId id="296" r:id="rId29"/>
    <p:sldId id="299" r:id="rId30"/>
    <p:sldId id="291" r:id="rId31"/>
    <p:sldId id="297" r:id="rId32"/>
    <p:sldId id="298" r:id="rId33"/>
    <p:sldId id="300" r:id="rId34"/>
    <p:sldId id="301" r:id="rId35"/>
    <p:sldId id="302" r:id="rId36"/>
    <p:sldId id="304" r:id="rId37"/>
    <p:sldId id="303" r:id="rId38"/>
    <p:sldId id="305" r:id="rId39"/>
    <p:sldId id="306" r:id="rId40"/>
    <p:sldId id="307" r:id="rId41"/>
    <p:sldId id="308" r:id="rId42"/>
    <p:sldId id="26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3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10/7/2015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10/7/2015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10/7/2015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10/7/2015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10/7/2015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10/7/2015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Selection Structures:</a:t>
            </a:r>
            <a:br>
              <a:rPr lang="en-US" dirty="0" smtClean="0"/>
            </a:br>
            <a:r>
              <a:rPr lang="en-US" dirty="0" smtClean="0"/>
              <a:t>if and switch Statements</a:t>
            </a:r>
            <a:br>
              <a:rPr lang="en-US" dirty="0" smtClean="0"/>
            </a:br>
            <a:r>
              <a:rPr lang="en-US" sz="4000" dirty="0" smtClean="0"/>
              <a:t>Chapter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86000"/>
            <a:ext cx="6934200" cy="3352800"/>
          </a:xfrm>
        </p:spPr>
        <p:txBody>
          <a:bodyPr/>
          <a:lstStyle/>
          <a:p>
            <a:r>
              <a:rPr lang="en-US" i="1" dirty="0" smtClean="0">
                <a:solidFill>
                  <a:srgbClr val="0000FF"/>
                </a:solidFill>
              </a:rPr>
              <a:t>Problem Solving &amp; Program Design in C</a:t>
            </a:r>
          </a:p>
          <a:p>
            <a:endParaRPr lang="en-US" i="1" dirty="0">
              <a:solidFill>
                <a:srgbClr val="0000FF"/>
              </a:solidFill>
            </a:endParaRPr>
          </a:p>
          <a:p>
            <a:r>
              <a:rPr lang="en-US" sz="2400" i="1" dirty="0" smtClean="0">
                <a:solidFill>
                  <a:srgbClr val="0000FF"/>
                </a:solidFill>
              </a:rPr>
              <a:t>Eighth Edition</a:t>
            </a:r>
          </a:p>
          <a:p>
            <a:r>
              <a:rPr lang="en-US" sz="2400" i="1" dirty="0" smtClean="0">
                <a:solidFill>
                  <a:srgbClr val="0000FF"/>
                </a:solidFill>
              </a:rPr>
              <a:t>Jeri R. </a:t>
            </a:r>
            <a:r>
              <a:rPr lang="en-US" sz="2400" i="1" dirty="0" err="1" smtClean="0">
                <a:solidFill>
                  <a:srgbClr val="0000FF"/>
                </a:solidFill>
              </a:rPr>
              <a:t>Hanly</a:t>
            </a:r>
            <a:r>
              <a:rPr lang="en-US" sz="2400" i="1" dirty="0" smtClean="0">
                <a:solidFill>
                  <a:srgbClr val="0000FF"/>
                </a:solidFill>
              </a:rPr>
              <a:t> &amp; Elliot B. </a:t>
            </a:r>
            <a:r>
              <a:rPr lang="en-US" sz="2400" i="1" dirty="0" err="1" smtClean="0">
                <a:solidFill>
                  <a:srgbClr val="0000FF"/>
                </a:solidFill>
              </a:rPr>
              <a:t>Koffman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complement (negation)</a:t>
            </a:r>
          </a:p>
          <a:p>
            <a:pPr lvl="1"/>
            <a:r>
              <a:rPr lang="en-US" dirty="0" smtClean="0"/>
              <a:t>the complement of a condition had the value 1 (true) when the condition’s value is 0 (false)</a:t>
            </a:r>
          </a:p>
          <a:p>
            <a:pPr lvl="1"/>
            <a:r>
              <a:rPr lang="en-US" dirty="0" smtClean="0"/>
              <a:t>the complement of a condition has the value 0 (false) when the condition’s value is nonzero (true)</a:t>
            </a:r>
          </a:p>
          <a:p>
            <a:pPr lvl="1"/>
            <a:endParaRPr lang="en-US" dirty="0"/>
          </a:p>
          <a:p>
            <a:pPr marL="1371600" lvl="3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	! (0 &lt;= n &amp;&amp; n &lt;= 100)</a:t>
            </a:r>
            <a:endParaRPr lang="en-US" sz="32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Precedence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267023"/>
              </p:ext>
            </p:extLst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Precedence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 calls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highest (evaluated first)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  +  -  &amp;  (unary operator)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  / 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 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   &lt;=   &gt;=   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==   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lowest (evaluated last)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11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181600" y="2438400"/>
            <a:ext cx="0" cy="2438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83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828800"/>
            <a:ext cx="74485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Figure 4.1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altLang="en-US" sz="2800" dirty="0"/>
              <a:t>Evaluation Tree  and Step-by-Step Evaluation </a:t>
            </a:r>
            <a:r>
              <a:rPr lang="en-US" altLang="en-US" sz="2800" dirty="0" smtClean="0"/>
              <a:t>for</a:t>
            </a:r>
            <a:br>
              <a:rPr lang="en-US" altLang="en-US" sz="2800" dirty="0" smtClean="0"/>
            </a:br>
            <a:r>
              <a:rPr lang="en-US" altLang="en-US" sz="2800" dirty="0" smtClean="0"/>
              <a:t>!flag </a:t>
            </a:r>
            <a:r>
              <a:rPr lang="en-US" altLang="en-US" sz="2800" dirty="0"/>
              <a:t>|| (y + z  &gt;=  x - z)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8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Short-Circuit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581400"/>
          </a:xfrm>
        </p:spPr>
        <p:txBody>
          <a:bodyPr/>
          <a:lstStyle/>
          <a:p>
            <a:r>
              <a:rPr lang="en-US" dirty="0" smtClean="0"/>
              <a:t>stopping evaluation of a logical expression as soon as its value can be determined</a:t>
            </a:r>
          </a:p>
          <a:p>
            <a:endParaRPr lang="en-US" dirty="0"/>
          </a:p>
          <a:p>
            <a:pPr marL="914400" lvl="2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(div  !=  0  &amp;&amp;  (</a:t>
            </a:r>
            <a:r>
              <a:rPr lang="en-US" sz="3200" dirty="0" err="1" smtClean="0">
                <a:solidFill>
                  <a:srgbClr val="FF0000"/>
                </a:solidFill>
              </a:rPr>
              <a:t>num</a:t>
            </a:r>
            <a:r>
              <a:rPr lang="en-US" sz="3200" dirty="0" smtClean="0">
                <a:solidFill>
                  <a:srgbClr val="FF0000"/>
                </a:solidFill>
              </a:rPr>
              <a:t>  %  div  ==  0))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9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45720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 smtClean="0"/>
              <a:t>Figure 4.2</a:t>
            </a:r>
          </a:p>
          <a:p>
            <a:endParaRPr lang="en-US" sz="3800" dirty="0" smtClean="0"/>
          </a:p>
          <a:p>
            <a:r>
              <a:rPr lang="en-US" altLang="en-US" dirty="0"/>
              <a:t>Range of True Values for </a:t>
            </a:r>
            <a:br>
              <a:rPr lang="en-US" altLang="en-US" dirty="0"/>
            </a:br>
            <a:r>
              <a:rPr lang="en-US" altLang="en-US" dirty="0"/>
              <a:t>min &lt;= x  &amp;&amp;  x &lt;= max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609850"/>
            <a:ext cx="3608451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31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45720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 smtClean="0"/>
              <a:t>Figure 4.3</a:t>
            </a:r>
          </a:p>
          <a:p>
            <a:endParaRPr lang="en-US" sz="3800" dirty="0" smtClean="0"/>
          </a:p>
          <a:p>
            <a:r>
              <a:rPr lang="en-US" altLang="en-US" dirty="0"/>
              <a:t>Range of True Values for </a:t>
            </a:r>
            <a:br>
              <a:rPr lang="en-US" altLang="en-US" dirty="0"/>
            </a:br>
            <a:r>
              <a:rPr lang="en-US" altLang="en-US" dirty="0"/>
              <a:t>z &gt; x  ||  x &gt; 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406" y="2586111"/>
            <a:ext cx="4776788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433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Characters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537633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‘9’  &gt;=</a:t>
                      </a:r>
                      <a:r>
                        <a:rPr lang="en-US" baseline="0" dirty="0" smtClean="0"/>
                        <a:t>  ‘0’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(true)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‘a’  &lt;  ‘e’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(true)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‘B’  &lt;=  ‘A’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 (false)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‘Z’  ==  ‘z’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(false)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‘a’  &lt;=  ‘A’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 dependent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‘a’  &lt;=  </a:t>
                      </a:r>
                      <a:r>
                        <a:rPr lang="en-US" dirty="0" err="1" smtClean="0"/>
                        <a:t>ch</a:t>
                      </a:r>
                      <a:r>
                        <a:rPr lang="en-US" dirty="0" smtClean="0"/>
                        <a:t>  &amp;&amp;  </a:t>
                      </a:r>
                      <a:r>
                        <a:rPr lang="en-US" dirty="0" err="1" smtClean="0"/>
                        <a:t>ch</a:t>
                      </a:r>
                      <a:r>
                        <a:rPr lang="en-US" dirty="0" smtClean="0"/>
                        <a:t>  &lt;=  ‘z’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(true) if </a:t>
                      </a:r>
                      <a:r>
                        <a:rPr lang="en-US" dirty="0" err="1" smtClean="0"/>
                        <a:t>ch</a:t>
                      </a:r>
                      <a:r>
                        <a:rPr lang="en-US" dirty="0" smtClean="0"/>
                        <a:t> is a lowercase letter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1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if-statement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making decisions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8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52" y="1981200"/>
            <a:ext cx="7627937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Figure </a:t>
            </a:r>
            <a:r>
              <a:rPr lang="en-US" altLang="en-US" sz="2800" dirty="0" smtClean="0"/>
              <a:t>4.4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Flowcharts </a:t>
            </a:r>
            <a:r>
              <a:rPr lang="en-US" altLang="en-US" sz="3200" dirty="0"/>
              <a:t>of if Statements with </a:t>
            </a:r>
            <a:br>
              <a:rPr lang="en-US" altLang="en-US" sz="3200" dirty="0"/>
            </a:br>
            <a:r>
              <a:rPr lang="en-US" altLang="en-US" sz="3200" dirty="0"/>
              <a:t>(a) Two Alternatives and (b) One Alternative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7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if-statement with one alternative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if  (x != 0)</a:t>
            </a:r>
            <a:br>
              <a:rPr lang="en-US" dirty="0" smtClean="0"/>
            </a:br>
            <a:r>
              <a:rPr lang="en-US" dirty="0" smtClean="0"/>
              <a:t>			product = product * x;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become familiar with the three kinds of control structures: sequence, selection, and repetition</a:t>
            </a:r>
          </a:p>
          <a:p>
            <a:r>
              <a:rPr lang="en-US" dirty="0" smtClean="0"/>
              <a:t>To understand compound statements</a:t>
            </a:r>
          </a:p>
          <a:p>
            <a:r>
              <a:rPr lang="en-US" dirty="0" smtClean="0"/>
              <a:t>To learn how to compare numbers and characters</a:t>
            </a:r>
          </a:p>
          <a:p>
            <a:r>
              <a:rPr lang="en-US" dirty="0" smtClean="0"/>
              <a:t>To learn how to use the relational, equality, and logical operators to write expressions that are true or false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if-statement with two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if  (rest_heart_rate &gt; 75)</a:t>
            </a:r>
            <a:br>
              <a:rPr lang="en-US" sz="2800" dirty="0" smtClean="0"/>
            </a:br>
            <a:r>
              <a:rPr lang="en-US" sz="2800" dirty="0" smtClean="0"/>
              <a:t>	</a:t>
            </a:r>
            <a:r>
              <a:rPr lang="en-US" sz="2800" dirty="0" err="1" smtClean="0"/>
              <a:t>printf</a:t>
            </a:r>
            <a:r>
              <a:rPr lang="en-US" sz="2800" dirty="0" smtClean="0"/>
              <a:t>(“Keep up your exercise program!\n”);</a:t>
            </a:r>
          </a:p>
          <a:p>
            <a:pPr marL="0" indent="0">
              <a:buNone/>
            </a:pPr>
            <a:r>
              <a:rPr lang="en-US" sz="2800" dirty="0" smtClean="0"/>
              <a:t>else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printf</a:t>
            </a:r>
            <a:r>
              <a:rPr lang="en-US" sz="2800" dirty="0" smtClean="0"/>
              <a:t>(“Your hear is doing well!\n”);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0"/>
            <a:ext cx="5029200" cy="6277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2209800" cy="3154362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Figure 4.5  </a:t>
            </a:r>
            <a:r>
              <a:rPr lang="en-US" altLang="en-US" sz="3200" dirty="0"/>
              <a:t>Program Using an </a:t>
            </a:r>
            <a:r>
              <a:rPr lang="en-US" altLang="en-US" sz="3200" i="1" dirty="0"/>
              <a:t>if</a:t>
            </a:r>
            <a:r>
              <a:rPr lang="en-US" altLang="en-US" sz="3200" dirty="0"/>
              <a:t> statement for selection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9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Figure </a:t>
            </a:r>
            <a:r>
              <a:rPr lang="en-US" altLang="en-US" sz="3200" dirty="0" smtClean="0"/>
              <a:t>4.6</a:t>
            </a:r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r>
              <a:rPr lang="en-US" altLang="en-US" sz="3600" dirty="0" smtClean="0"/>
              <a:t>if </a:t>
            </a:r>
            <a:r>
              <a:rPr lang="en-US" altLang="en-US" sz="3600" dirty="0"/>
              <a:t>Statement to Order </a:t>
            </a:r>
            <a:r>
              <a:rPr lang="en-US" altLang="en-US" sz="3600" i="1" dirty="0"/>
              <a:t>x</a:t>
            </a:r>
            <a:r>
              <a:rPr lang="en-US" altLang="en-US" sz="3600" dirty="0"/>
              <a:t> and </a:t>
            </a:r>
            <a:r>
              <a:rPr lang="en-US" altLang="en-US" sz="3600" i="1" dirty="0"/>
              <a:t>y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228850"/>
            <a:ext cx="7429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08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Water Bill Problem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2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1600200"/>
            <a:ext cx="87534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Figure </a:t>
            </a:r>
            <a:r>
              <a:rPr lang="en-US" altLang="en-US" sz="2800" dirty="0" smtClean="0"/>
              <a:t>4.7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Structure </a:t>
            </a:r>
            <a:r>
              <a:rPr lang="en-US" altLang="en-US" sz="3200" dirty="0"/>
              <a:t>Chart for Water Bill Problem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3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28600"/>
            <a:ext cx="5257800" cy="6030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057400" cy="2849562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Figure 4.8  </a:t>
            </a:r>
            <a:r>
              <a:rPr lang="en-US" altLang="en-US" sz="3200" dirty="0"/>
              <a:t>Program for Water Bill Problem 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2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8600"/>
            <a:ext cx="5054973" cy="582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057400" cy="2849562"/>
          </a:xfrm>
        </p:spPr>
        <p:txBody>
          <a:bodyPr>
            <a:normAutofit fontScale="90000"/>
          </a:bodyPr>
          <a:lstStyle/>
          <a:p>
            <a:r>
              <a:rPr lang="en-US" altLang="en-US" sz="2800" dirty="0"/>
              <a:t>Figure 4.8  </a:t>
            </a:r>
            <a:r>
              <a:rPr lang="en-US" altLang="en-US" sz="3200" dirty="0"/>
              <a:t>Program for Water Bill </a:t>
            </a:r>
            <a:r>
              <a:rPr lang="en-US" altLang="en-US" sz="3200" dirty="0" smtClean="0"/>
              <a:t>Problem</a:t>
            </a:r>
            <a:br>
              <a:rPr lang="en-US" altLang="en-US" sz="3200" dirty="0" smtClean="0"/>
            </a:br>
            <a:r>
              <a:rPr lang="en-US" altLang="en-US" sz="3200" dirty="0" smtClean="0"/>
              <a:t>(cont.) 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63" y="304800"/>
            <a:ext cx="5438779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057400" cy="2849562"/>
          </a:xfrm>
        </p:spPr>
        <p:txBody>
          <a:bodyPr>
            <a:normAutofit fontScale="90000"/>
          </a:bodyPr>
          <a:lstStyle/>
          <a:p>
            <a:r>
              <a:rPr lang="en-US" altLang="en-US" sz="2800" dirty="0"/>
              <a:t>Figure 4.8  </a:t>
            </a:r>
            <a:r>
              <a:rPr lang="en-US" altLang="en-US" sz="3200" dirty="0"/>
              <a:t>Program for Water Bill </a:t>
            </a:r>
            <a:r>
              <a:rPr lang="en-US" altLang="en-US" sz="3200" dirty="0" smtClean="0"/>
              <a:t>Problem</a:t>
            </a:r>
            <a:br>
              <a:rPr lang="en-US" altLang="en-US" sz="3200" dirty="0" smtClean="0"/>
            </a:br>
            <a:r>
              <a:rPr lang="en-US" altLang="en-US" sz="3200" dirty="0" smtClean="0"/>
              <a:t>(cont.) 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0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Figure 4.8  </a:t>
            </a:r>
            <a:r>
              <a:rPr lang="en-US" altLang="en-US" sz="3200" dirty="0"/>
              <a:t>Program for Water Bill </a:t>
            </a:r>
            <a:r>
              <a:rPr lang="en-US" altLang="en-US" sz="3200" dirty="0" smtClean="0"/>
              <a:t>Problem</a:t>
            </a:r>
            <a:br>
              <a:rPr lang="en-US" altLang="en-US" sz="3200" dirty="0" smtClean="0"/>
            </a:br>
            <a:r>
              <a:rPr lang="en-US" altLang="en-US" sz="3200" dirty="0" smtClean="0"/>
              <a:t>(cont.) 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1981200"/>
            <a:ext cx="74009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02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219200"/>
            <a:ext cx="85375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64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Figure </a:t>
            </a:r>
            <a:r>
              <a:rPr lang="en-US" altLang="en-US" sz="3200" dirty="0" smtClean="0"/>
              <a:t>4.9</a:t>
            </a:r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r>
              <a:rPr lang="en-US" altLang="en-US" sz="3600" dirty="0" smtClean="0"/>
              <a:t>Sample </a:t>
            </a:r>
            <a:r>
              <a:rPr lang="en-US" altLang="en-US" sz="3600" dirty="0"/>
              <a:t>Run of Water Bill Program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3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learn how to write selection statements that choose between two alternatives in a program using the if statement</a:t>
            </a:r>
          </a:p>
          <a:p>
            <a:r>
              <a:rPr lang="en-US" dirty="0" smtClean="0"/>
              <a:t>To learn how to implement decisions tin algorithms using the </a:t>
            </a:r>
            <a:r>
              <a:rPr lang="en-US" dirty="0" smtClean="0">
                <a:latin typeface="Cambria" panose="02040503050406030204" pitchFamily="18" charset="0"/>
              </a:rPr>
              <a:t>if</a:t>
            </a:r>
            <a:r>
              <a:rPr lang="en-US" dirty="0" smtClean="0"/>
              <a:t> statement</a:t>
            </a:r>
          </a:p>
          <a:p>
            <a:r>
              <a:rPr lang="en-US" dirty="0" smtClean="0"/>
              <a:t>To understand how to select among more than two alternatives by nesting </a:t>
            </a:r>
            <a:r>
              <a:rPr lang="en-US" dirty="0" smtClean="0">
                <a:latin typeface="Cambria" panose="02040503050406030204" pitchFamily="18" charset="0"/>
              </a:rPr>
              <a:t>if</a:t>
            </a:r>
            <a:r>
              <a:rPr lang="en-US" dirty="0" smtClean="0"/>
              <a:t> statements</a:t>
            </a:r>
          </a:p>
          <a:p>
            <a:r>
              <a:rPr lang="en-US" dirty="0" smtClean="0"/>
              <a:t>To learn how to use the switch statement as another technique for selecting among multiple alternatives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8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Consistent Use of Names in Functions</a:t>
            </a:r>
          </a:p>
          <a:p>
            <a:r>
              <a:rPr lang="en-US" dirty="0" smtClean="0"/>
              <a:t>Cohesive Functions</a:t>
            </a:r>
          </a:p>
          <a:p>
            <a:pPr lvl="1"/>
            <a:r>
              <a:rPr lang="en-US" dirty="0" smtClean="0"/>
              <a:t>a function that performs a single operation</a:t>
            </a:r>
          </a:p>
          <a:p>
            <a:r>
              <a:rPr lang="en-US" dirty="0" smtClean="0"/>
              <a:t>Using Constant Macros to Enhance Readability and Ease Maintenance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4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Water Bill with Conservation Requirements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0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Figure </a:t>
            </a:r>
            <a:r>
              <a:rPr lang="en-US" altLang="en-US" sz="3200" dirty="0" smtClean="0"/>
              <a:t>4.10</a:t>
            </a:r>
            <a:r>
              <a:rPr lang="en-US" altLang="en-US" sz="3600" dirty="0" smtClean="0"/>
              <a:t/>
            </a:r>
            <a:br>
              <a:rPr lang="en-US" altLang="en-US" sz="3600" dirty="0" smtClean="0"/>
            </a:br>
            <a:r>
              <a:rPr lang="en-US" altLang="en-US" sz="3600" dirty="0" smtClean="0"/>
              <a:t>Function </a:t>
            </a:r>
            <a:r>
              <a:rPr lang="en-US" altLang="en-US" sz="3600" dirty="0" err="1"/>
              <a:t>comp_use_charge</a:t>
            </a:r>
            <a:r>
              <a:rPr lang="en-US" altLang="en-US" sz="3600" dirty="0"/>
              <a:t> Revised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54273"/>
            <a:ext cx="8839200" cy="3362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76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Figure 4.10</a:t>
            </a:r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en-US" altLang="en-US" sz="3600" dirty="0"/>
              <a:t>Function </a:t>
            </a:r>
            <a:r>
              <a:rPr lang="en-US" altLang="en-US" sz="3600" dirty="0" err="1"/>
              <a:t>comp_use_charge</a:t>
            </a:r>
            <a:r>
              <a:rPr lang="en-US" altLang="en-US" sz="3600" dirty="0"/>
              <a:t> </a:t>
            </a:r>
            <a:r>
              <a:rPr lang="en-US" altLang="en-US" sz="3600" dirty="0" smtClean="0"/>
              <a:t>Revised </a:t>
            </a:r>
            <a:r>
              <a:rPr lang="en-US" altLang="en-US" sz="3200" dirty="0" smtClean="0"/>
              <a:t>(cont.)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8610600" cy="2674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27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if-statement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if statement with another if statement as its true task or its false task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if (x  &gt;  0)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num_pos</a:t>
            </a:r>
            <a:r>
              <a:rPr lang="en-US" dirty="0" smtClean="0"/>
              <a:t>  =  </a:t>
            </a:r>
            <a:r>
              <a:rPr lang="en-US" dirty="0" err="1" smtClean="0"/>
              <a:t>num_pos</a:t>
            </a:r>
            <a:r>
              <a:rPr lang="en-US" dirty="0" smtClean="0"/>
              <a:t>  + 1</a:t>
            </a:r>
          </a:p>
          <a:p>
            <a:pPr marL="457200" lvl="1" indent="0">
              <a:buNone/>
            </a:pPr>
            <a:r>
              <a:rPr lang="en-US" dirty="0" smtClean="0"/>
              <a:t>else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if (x  &lt;  0)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num_neg</a:t>
            </a:r>
            <a:r>
              <a:rPr lang="en-US" dirty="0" smtClean="0"/>
              <a:t> = </a:t>
            </a:r>
            <a:r>
              <a:rPr lang="en-US" dirty="0" err="1" smtClean="0"/>
              <a:t>num_neg</a:t>
            </a:r>
            <a:r>
              <a:rPr lang="en-US" dirty="0" smtClean="0"/>
              <a:t> + 1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else   /* x equals 0 */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num_zero</a:t>
            </a:r>
            <a:r>
              <a:rPr lang="en-US" dirty="0" smtClean="0"/>
              <a:t> = </a:t>
            </a:r>
            <a:r>
              <a:rPr lang="en-US" dirty="0" err="1" smtClean="0"/>
              <a:t>num_zero</a:t>
            </a:r>
            <a:r>
              <a:rPr lang="en-US" dirty="0" smtClean="0"/>
              <a:t> + 1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2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63" y="1267988"/>
            <a:ext cx="6459538" cy="504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0" y="1524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Figure </a:t>
            </a:r>
            <a:r>
              <a:rPr lang="en-US" altLang="en-US" sz="2800" dirty="0" smtClean="0"/>
              <a:t>4.11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Function </a:t>
            </a:r>
            <a:r>
              <a:rPr lang="en-US" altLang="en-US" sz="3200" dirty="0" err="1"/>
              <a:t>comp_tax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7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Nested if-statements with more than one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if (</a:t>
            </a:r>
            <a:r>
              <a:rPr lang="en-US" sz="2800" dirty="0" err="1" smtClean="0"/>
              <a:t>road_status</a:t>
            </a:r>
            <a:r>
              <a:rPr lang="en-US" sz="2800" dirty="0" smtClean="0"/>
              <a:t> == ‘S’)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if (temp &gt; 0) {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printf</a:t>
            </a:r>
            <a:r>
              <a:rPr lang="en-US" sz="2800" dirty="0" smtClean="0"/>
              <a:t>(“Wet roads ahead\n”);</a:t>
            </a:r>
          </a:p>
          <a:p>
            <a:pPr marL="0" indent="0"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printf</a:t>
            </a:r>
            <a:r>
              <a:rPr lang="en-US" sz="2800" dirty="0" smtClean="0"/>
              <a:t>(“Stopping time doubled\n”);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}  else  {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 smtClean="0"/>
              <a:t>printf</a:t>
            </a:r>
            <a:r>
              <a:rPr lang="en-US" sz="2800" dirty="0" smtClean="0"/>
              <a:t>(“Icy roads ahead\n”);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err="1"/>
              <a:t>printf</a:t>
            </a:r>
            <a:r>
              <a:rPr lang="en-US" sz="2800" dirty="0"/>
              <a:t>(“Stopping time </a:t>
            </a:r>
            <a:r>
              <a:rPr lang="en-US" sz="2800" dirty="0" smtClean="0"/>
              <a:t>quadrupled\n”);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}</a:t>
            </a:r>
          </a:p>
          <a:p>
            <a:pPr marL="0" indent="0">
              <a:buNone/>
            </a:pPr>
            <a:r>
              <a:rPr lang="en-US" sz="2800" dirty="0" smtClean="0"/>
              <a:t>else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 smtClean="0"/>
              <a:t>printf</a:t>
            </a:r>
            <a:r>
              <a:rPr lang="en-US" sz="2800" dirty="0" smtClean="0"/>
              <a:t>(“Drive carefully!\n”)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600200"/>
            <a:ext cx="8305800" cy="45720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2057400"/>
            <a:ext cx="6400800" cy="304800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1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Figure </a:t>
            </a:r>
            <a:r>
              <a:rPr lang="en-US" altLang="en-US" sz="2800" dirty="0" smtClean="0"/>
              <a:t>4.12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Flowchart </a:t>
            </a:r>
            <a:r>
              <a:rPr lang="en-US" altLang="en-US" sz="3200" dirty="0"/>
              <a:t>of Road Sign Decision Process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1752600"/>
            <a:ext cx="7996237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00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also used to select one of several alternatives</a:t>
            </a:r>
          </a:p>
          <a:p>
            <a:r>
              <a:rPr lang="en-US" dirty="0" smtClean="0"/>
              <a:t>useful when the selection is based on the value of</a:t>
            </a:r>
          </a:p>
          <a:p>
            <a:pPr lvl="1"/>
            <a:r>
              <a:rPr lang="en-US" dirty="0" smtClean="0"/>
              <a:t>a single variable</a:t>
            </a:r>
          </a:p>
          <a:p>
            <a:pPr lvl="1"/>
            <a:r>
              <a:rPr lang="en-US" dirty="0" smtClean="0"/>
              <a:t>or a simple expression</a:t>
            </a:r>
          </a:p>
          <a:p>
            <a:r>
              <a:rPr lang="en-US" dirty="0" smtClean="0"/>
              <a:t>values may of type </a:t>
            </a:r>
            <a:r>
              <a:rPr lang="en-US" dirty="0" err="1" smtClean="0"/>
              <a:t>int</a:t>
            </a:r>
            <a:r>
              <a:rPr lang="en-US" dirty="0" smtClean="0"/>
              <a:t> or char</a:t>
            </a:r>
          </a:p>
          <a:p>
            <a:pPr lvl="1"/>
            <a:r>
              <a:rPr lang="en-US" dirty="0" smtClean="0"/>
              <a:t>not double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418677">
            <a:off x="5075297" y="3121967"/>
            <a:ext cx="292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7030A0"/>
                </a:solidFill>
              </a:rPr>
              <a:t>controlling expression</a:t>
            </a:r>
            <a:endParaRPr lang="en-US" sz="2400" i="1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724400" y="3352800"/>
            <a:ext cx="1447800" cy="6858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0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524000"/>
            <a:ext cx="41910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switch (controlling expression) {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label set</a:t>
            </a:r>
            <a:r>
              <a:rPr lang="en-US" baseline="-25000" dirty="0" smtClean="0">
                <a:solidFill>
                  <a:srgbClr val="7030A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	statements</a:t>
            </a:r>
            <a:r>
              <a:rPr lang="en-US" baseline="-25000" dirty="0" smtClean="0">
                <a:solidFill>
                  <a:srgbClr val="7030A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	break;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label </a:t>
            </a:r>
            <a:r>
              <a:rPr lang="en-US" dirty="0" smtClean="0">
                <a:solidFill>
                  <a:srgbClr val="7030A0"/>
                </a:solidFill>
              </a:rPr>
              <a:t>set</a:t>
            </a:r>
            <a:r>
              <a:rPr lang="en-US" baseline="-25000" dirty="0" smtClean="0">
                <a:solidFill>
                  <a:srgbClr val="7030A0"/>
                </a:solidFill>
              </a:rPr>
              <a:t>2</a:t>
            </a:r>
            <a:endParaRPr lang="en-US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	</a:t>
            </a:r>
            <a:r>
              <a:rPr lang="en-US" dirty="0" smtClean="0">
                <a:solidFill>
                  <a:srgbClr val="7030A0"/>
                </a:solidFill>
              </a:rPr>
              <a:t>statements</a:t>
            </a:r>
            <a:r>
              <a:rPr lang="en-US" baseline="-25000" dirty="0" smtClean="0">
                <a:solidFill>
                  <a:srgbClr val="7030A0"/>
                </a:solidFill>
              </a:rPr>
              <a:t>2</a:t>
            </a:r>
            <a:endParaRPr lang="en-US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	break</a:t>
            </a:r>
            <a:r>
              <a:rPr lang="en-US" dirty="0" smtClean="0">
                <a:solidFill>
                  <a:srgbClr val="7030A0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	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	.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	.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label </a:t>
            </a:r>
            <a:r>
              <a:rPr lang="en-US" dirty="0" err="1" smtClean="0">
                <a:solidFill>
                  <a:srgbClr val="7030A0"/>
                </a:solidFill>
              </a:rPr>
              <a:t>set</a:t>
            </a:r>
            <a:r>
              <a:rPr lang="en-US" baseline="-25000" dirty="0" err="1" smtClean="0">
                <a:solidFill>
                  <a:srgbClr val="7030A0"/>
                </a:solidFill>
              </a:rPr>
              <a:t>n</a:t>
            </a:r>
            <a:endParaRPr lang="en-US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	</a:t>
            </a:r>
            <a:r>
              <a:rPr lang="en-US" dirty="0" err="1" smtClean="0">
                <a:solidFill>
                  <a:srgbClr val="7030A0"/>
                </a:solidFill>
              </a:rPr>
              <a:t>statements</a:t>
            </a:r>
            <a:r>
              <a:rPr lang="en-US" baseline="-25000" dirty="0" err="1" smtClean="0">
                <a:solidFill>
                  <a:srgbClr val="7030A0"/>
                </a:solidFill>
              </a:rPr>
              <a:t>n</a:t>
            </a:r>
            <a:endParaRPr lang="en-US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	break;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4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structure</a:t>
            </a:r>
          </a:p>
          <a:p>
            <a:pPr lvl="1"/>
            <a:r>
              <a:rPr lang="en-US" dirty="0" smtClean="0"/>
              <a:t>a combination of individual instructions into a single logical unit with one entry point and one exit point</a:t>
            </a:r>
          </a:p>
          <a:p>
            <a:r>
              <a:rPr lang="en-US" dirty="0" smtClean="0"/>
              <a:t>compound statement</a:t>
            </a:r>
          </a:p>
          <a:p>
            <a:pPr lvl="1"/>
            <a:r>
              <a:rPr lang="en-US" dirty="0" smtClean="0"/>
              <a:t>a group of statements bracketed by { and } that are executed sequentially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1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8600"/>
            <a:ext cx="5189572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40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8600" y="838200"/>
            <a:ext cx="26670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dirty="0" smtClean="0"/>
              <a:t>Figure 4.13  Program Using a </a:t>
            </a:r>
            <a:r>
              <a:rPr lang="en-US" altLang="en-US" sz="2400" i="1" dirty="0" smtClean="0"/>
              <a:t>switch</a:t>
            </a:r>
            <a:r>
              <a:rPr lang="en-US" altLang="en-US" sz="2400" dirty="0" smtClean="0"/>
              <a:t> Statement for Selection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5521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Figure </a:t>
            </a:r>
            <a:r>
              <a:rPr lang="en-US" altLang="en-US" sz="2800" dirty="0" smtClean="0"/>
              <a:t>4.13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/>
              <a:t>Program </a:t>
            </a:r>
            <a:r>
              <a:rPr lang="en-US" altLang="en-US" sz="3200" dirty="0"/>
              <a:t>Using a </a:t>
            </a:r>
            <a:r>
              <a:rPr lang="en-US" altLang="en-US" sz="3200" i="1" dirty="0"/>
              <a:t>switch</a:t>
            </a:r>
            <a:r>
              <a:rPr lang="en-US" altLang="en-US" sz="3200" dirty="0"/>
              <a:t> Statement for </a:t>
            </a:r>
            <a:r>
              <a:rPr lang="en-US" altLang="en-US" sz="3200" dirty="0" smtClean="0"/>
              <a:t>Selection (cont.)</a:t>
            </a:r>
            <a:r>
              <a:rPr lang="en-US" altLang="en-US" sz="3200" dirty="0"/>
              <a:t/>
            </a:r>
            <a:br>
              <a:rPr lang="en-US" altLang="en-US" sz="3200" dirty="0"/>
            </a:b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3" y="2428875"/>
            <a:ext cx="46386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55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control structures to control the flow of statement execution in a program.</a:t>
            </a:r>
          </a:p>
          <a:p>
            <a:r>
              <a:rPr lang="en-US" dirty="0" smtClean="0"/>
              <a:t>Use selection control structures to represent decisions in an algorithm.</a:t>
            </a:r>
          </a:p>
          <a:p>
            <a:r>
              <a:rPr lang="en-US" dirty="0" smtClean="0"/>
              <a:t>Nested if statements are common in C and are used to represent decisions with multiple alternatives.</a:t>
            </a:r>
          </a:p>
          <a:p>
            <a:r>
              <a:rPr lang="en-US" dirty="0" smtClean="0"/>
              <a:t>The switch statement implements decisions with several alternatives where the alternative selected depends on the value of a variable or (controlling) expression.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3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Statement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81400" y="1524000"/>
            <a:ext cx="233237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{</a:t>
            </a:r>
          </a:p>
          <a:p>
            <a:r>
              <a:rPr lang="en-US" sz="2800" i="1" dirty="0" smtClean="0"/>
              <a:t>       statement;</a:t>
            </a:r>
          </a:p>
          <a:p>
            <a:r>
              <a:rPr lang="en-US" sz="2800" i="1" dirty="0" smtClean="0"/>
              <a:t>       </a:t>
            </a:r>
            <a:r>
              <a:rPr lang="en-US" sz="2800" i="1" dirty="0"/>
              <a:t>statement</a:t>
            </a:r>
            <a:r>
              <a:rPr lang="en-US" sz="2800" i="1" dirty="0" smtClean="0"/>
              <a:t>;</a:t>
            </a:r>
          </a:p>
          <a:p>
            <a:r>
              <a:rPr lang="en-US" sz="2800" i="1" dirty="0" smtClean="0"/>
              <a:t>               .</a:t>
            </a:r>
          </a:p>
          <a:p>
            <a:r>
              <a:rPr lang="en-US" sz="2800" i="1" dirty="0"/>
              <a:t> </a:t>
            </a:r>
            <a:r>
              <a:rPr lang="en-US" sz="2800" i="1" dirty="0" smtClean="0"/>
              <a:t>              .</a:t>
            </a:r>
          </a:p>
          <a:p>
            <a:r>
              <a:rPr lang="en-US" sz="2800" i="1" dirty="0"/>
              <a:t> </a:t>
            </a:r>
            <a:r>
              <a:rPr lang="en-US" sz="2800" i="1" dirty="0" smtClean="0"/>
              <a:t>              .</a:t>
            </a:r>
          </a:p>
          <a:p>
            <a:r>
              <a:rPr lang="en-US" sz="2800" i="1" dirty="0"/>
              <a:t> </a:t>
            </a:r>
            <a:r>
              <a:rPr lang="en-US" sz="2800" i="1" dirty="0" smtClean="0"/>
              <a:t>     </a:t>
            </a:r>
            <a:r>
              <a:rPr lang="en-US" sz="2800" i="1" dirty="0"/>
              <a:t> statement</a:t>
            </a:r>
            <a:r>
              <a:rPr lang="en-US" sz="2800" i="1" dirty="0" smtClean="0"/>
              <a:t>;</a:t>
            </a:r>
          </a:p>
          <a:p>
            <a:r>
              <a:rPr lang="en-US" sz="2800" i="1" dirty="0" smtClean="0"/>
              <a:t>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694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 smtClean="0"/>
              <a:t>selection control structure</a:t>
            </a:r>
          </a:p>
          <a:p>
            <a:pPr lvl="1"/>
            <a:r>
              <a:rPr lang="en-US" dirty="0" smtClean="0"/>
              <a:t>a control structure that chooses among alternative program statements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676400" y="4800600"/>
            <a:ext cx="2590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267200" y="4572000"/>
            <a:ext cx="3810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11666" y="4601253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8" idx="7"/>
          </p:cNvCxnSpPr>
          <p:nvPr/>
        </p:nvCxnSpPr>
        <p:spPr>
          <a:xfrm flipV="1">
            <a:off x="4592404" y="3505200"/>
            <a:ext cx="1960796" cy="11225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5"/>
          </p:cNvCxnSpPr>
          <p:nvPr/>
        </p:nvCxnSpPr>
        <p:spPr>
          <a:xfrm>
            <a:off x="4592404" y="4897204"/>
            <a:ext cx="2265596" cy="5129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7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expression that is either false</a:t>
            </a:r>
          </a:p>
          <a:p>
            <a:pPr lvl="1"/>
            <a:r>
              <a:rPr lang="en-US" dirty="0" smtClean="0"/>
              <a:t>represented by 0</a:t>
            </a:r>
          </a:p>
          <a:p>
            <a:r>
              <a:rPr lang="en-US" dirty="0" smtClean="0"/>
              <a:t>or true</a:t>
            </a:r>
          </a:p>
          <a:p>
            <a:pPr lvl="1"/>
            <a:r>
              <a:rPr lang="en-US" dirty="0" smtClean="0"/>
              <a:t>usually represented by 1</a:t>
            </a:r>
          </a:p>
          <a:p>
            <a:pPr marL="1371600" lvl="3" indent="0">
              <a:buNone/>
            </a:pPr>
            <a:endParaRPr lang="en-US" dirty="0" smtClean="0"/>
          </a:p>
          <a:p>
            <a:pPr marL="1371600" lvl="3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rest_heart_rate   &gt;   75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4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and Equality Operators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9190696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relational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relational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less than</a:t>
                      </a:r>
                      <a:r>
                        <a:rPr lang="en-US" baseline="0" dirty="0" smtClean="0"/>
                        <a:t> or equal to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relational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greater than</a:t>
                      </a:r>
                      <a:r>
                        <a:rPr lang="en-US" baseline="0" dirty="0" smtClean="0"/>
                        <a:t> or equal to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relational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relational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equality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7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expressions</a:t>
            </a:r>
          </a:p>
          <a:p>
            <a:pPr lvl="1"/>
            <a:r>
              <a:rPr lang="en-US" dirty="0" smtClean="0"/>
              <a:t>an expression that uses one or more of the logical operators</a:t>
            </a:r>
          </a:p>
          <a:p>
            <a:pPr lvl="2"/>
            <a:r>
              <a:rPr lang="en-US" dirty="0" smtClean="0"/>
              <a:t>&amp;&amp; (and)</a:t>
            </a:r>
          </a:p>
          <a:p>
            <a:pPr lvl="2"/>
            <a:r>
              <a:rPr lang="en-US" dirty="0" smtClean="0"/>
              <a:t>||   (or)</a:t>
            </a:r>
          </a:p>
          <a:p>
            <a:pPr lvl="2"/>
            <a:r>
              <a:rPr lang="en-US" dirty="0" smtClean="0"/>
              <a:t>!      (not)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7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1690</TotalTime>
  <Words>1444</Words>
  <Application>Microsoft Office PowerPoint</Application>
  <PresentationFormat>On-screen Show (4:3)</PresentationFormat>
  <Paragraphs>280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Selection Structures: if and switch Statements Chapter 4</vt:lpstr>
      <vt:lpstr>Chapter Objectives</vt:lpstr>
      <vt:lpstr>Chapter Objectives</vt:lpstr>
      <vt:lpstr>Control Structures</vt:lpstr>
      <vt:lpstr>Compound Statement</vt:lpstr>
      <vt:lpstr>Control Structures</vt:lpstr>
      <vt:lpstr>Conditions</vt:lpstr>
      <vt:lpstr>Relational and Equality Operators</vt:lpstr>
      <vt:lpstr>Logical Operators</vt:lpstr>
      <vt:lpstr>Logical Operators</vt:lpstr>
      <vt:lpstr>Operator Precedence</vt:lpstr>
      <vt:lpstr>Figure 4.1 Evaluation Tree  and Step-by-Step Evaluation for !flag || (y + z  &gt;=  x - z)</vt:lpstr>
      <vt:lpstr>Short-Circuit Evaluation</vt:lpstr>
      <vt:lpstr>PowerPoint Presentation</vt:lpstr>
      <vt:lpstr>PowerPoint Presentation</vt:lpstr>
      <vt:lpstr>Comparing Characters</vt:lpstr>
      <vt:lpstr>The if-statement</vt:lpstr>
      <vt:lpstr>Figure 4.4 Flowcharts of if Statements with  (a) Two Alternatives and (b) One Alternative</vt:lpstr>
      <vt:lpstr>if-statement with one alternative</vt:lpstr>
      <vt:lpstr>if-statement with two alternatives</vt:lpstr>
      <vt:lpstr>Figure 4.5  Program Using an if statement for selection</vt:lpstr>
      <vt:lpstr>Figure 4.6 if Statement to Order x and y</vt:lpstr>
      <vt:lpstr>Water Bill Problem</vt:lpstr>
      <vt:lpstr>Figure 4.7 Structure Chart for Water Bill Problem</vt:lpstr>
      <vt:lpstr>Figure 4.8  Program for Water Bill Problem </vt:lpstr>
      <vt:lpstr>Figure 4.8  Program for Water Bill Problem (cont.) </vt:lpstr>
      <vt:lpstr>Figure 4.8  Program for Water Bill Problem (cont.) </vt:lpstr>
      <vt:lpstr>Figure 4.8  Program for Water Bill Problem (cont.) </vt:lpstr>
      <vt:lpstr>Figure 4.9 Sample Run of Water Bill Program</vt:lpstr>
      <vt:lpstr>Program Style</vt:lpstr>
      <vt:lpstr>Water Bill with Conservation Requirements</vt:lpstr>
      <vt:lpstr>Figure 4.10 Function comp_use_charge Revised</vt:lpstr>
      <vt:lpstr>Figure 4.10 Function comp_use_charge Revised (cont.)</vt:lpstr>
      <vt:lpstr>Nested if-statement</vt:lpstr>
      <vt:lpstr>Figure 4.11 Function comp_tax</vt:lpstr>
      <vt:lpstr>Nested if-statements with more than one variable</vt:lpstr>
      <vt:lpstr>Figure 4.12 Flowchart of Road Sign Decision Process</vt:lpstr>
      <vt:lpstr>The switch statement</vt:lpstr>
      <vt:lpstr>Syntax</vt:lpstr>
      <vt:lpstr>PowerPoint Presentation</vt:lpstr>
      <vt:lpstr>Figure 4.13 Program Using a switch Statement for Selection (cont.) </vt:lpstr>
      <vt:lpstr>Wrap Up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Kathy</cp:lastModifiedBy>
  <cp:revision>50</cp:revision>
  <dcterms:created xsi:type="dcterms:W3CDTF">2015-09-28T20:03:08Z</dcterms:created>
  <dcterms:modified xsi:type="dcterms:W3CDTF">2015-10-08T20:46:01Z</dcterms:modified>
</cp:coreProperties>
</file>