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8"/>
  </p:notesMasterIdLst>
  <p:sldIdLst>
    <p:sldId id="256" r:id="rId2"/>
    <p:sldId id="343" r:id="rId3"/>
    <p:sldId id="349" r:id="rId4"/>
    <p:sldId id="348" r:id="rId5"/>
    <p:sldId id="350" r:id="rId6"/>
    <p:sldId id="351" r:id="rId7"/>
    <p:sldId id="344" r:id="rId8"/>
    <p:sldId id="345" r:id="rId9"/>
    <p:sldId id="346" r:id="rId10"/>
    <p:sldId id="347" r:id="rId11"/>
    <p:sldId id="267" r:id="rId12"/>
    <p:sldId id="270" r:id="rId13"/>
    <p:sldId id="271" r:id="rId14"/>
    <p:sldId id="273" r:id="rId15"/>
    <p:sldId id="274" r:id="rId16"/>
    <p:sldId id="280" r:id="rId17"/>
    <p:sldId id="275" r:id="rId18"/>
    <p:sldId id="276" r:id="rId19"/>
    <p:sldId id="277" r:id="rId20"/>
    <p:sldId id="279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90" r:id="rId29"/>
    <p:sldId id="289" r:id="rId30"/>
    <p:sldId id="293" r:id="rId31"/>
    <p:sldId id="291" r:id="rId32"/>
    <p:sldId id="292" r:id="rId33"/>
    <p:sldId id="288" r:id="rId34"/>
    <p:sldId id="294" r:id="rId35"/>
    <p:sldId id="295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314" r:id="rId51"/>
    <p:sldId id="315" r:id="rId52"/>
    <p:sldId id="317" r:id="rId53"/>
    <p:sldId id="318" r:id="rId54"/>
    <p:sldId id="316" r:id="rId55"/>
    <p:sldId id="333" r:id="rId56"/>
    <p:sldId id="269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2/8/23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2/8/23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2/8/23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2/8/23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2/8/23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2/8/23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Repetition and Loop Statements</a:t>
            </a:r>
            <a:br>
              <a:rPr lang="en-US" dirty="0"/>
            </a:br>
            <a:r>
              <a:rPr lang="en-US" sz="4000" dirty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may be nested just like other control structures</a:t>
            </a:r>
          </a:p>
          <a:p>
            <a:r>
              <a:rPr lang="en-US" dirty="0"/>
              <a:t>Nested loops consist of an outer loop with one or more inner loops</a:t>
            </a:r>
          </a:p>
          <a:p>
            <a:r>
              <a:rPr lang="en-US" dirty="0"/>
              <a:t>Each time the outer loop is repeated, the inner loops are reentered, their loop control expressions are reevaluated, and all required iterations are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understand why repetition is an important control structure in programming</a:t>
            </a:r>
          </a:p>
          <a:p>
            <a:r>
              <a:rPr lang="en-US" dirty="0"/>
              <a:t>To learn about loop control variables and the three steps needed to control loop repetition</a:t>
            </a:r>
          </a:p>
          <a:p>
            <a:r>
              <a:rPr lang="en-US" dirty="0"/>
              <a:t>To learn how to use the C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, and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  <a:r>
              <a:rPr lang="en-US" dirty="0"/>
              <a:t> statements for writing loops and when to use each statement type</a:t>
            </a:r>
          </a:p>
          <a:p>
            <a:r>
              <a:rPr lang="en-US" dirty="0"/>
              <a:t>To learn how to accumulate a sum or a product within a loop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 learn common loop patterns such as counting loops, sentinel-controlled loops, and flag-controlled loops</a:t>
            </a:r>
          </a:p>
          <a:p>
            <a:r>
              <a:rPr lang="en-US" dirty="0"/>
              <a:t>To understand nested loops and how the outer loop control variable and inner loop control variable are changed in a nested loop</a:t>
            </a:r>
          </a:p>
          <a:p>
            <a:r>
              <a:rPr lang="en-US" dirty="0"/>
              <a:t>To learn how to debug programs using a debugger</a:t>
            </a:r>
          </a:p>
          <a:p>
            <a:r>
              <a:rPr lang="en-US" dirty="0"/>
              <a:t>To learn how to debug programs by adding diagnostic output statements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9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in 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</a:t>
            </a:r>
          </a:p>
          <a:p>
            <a:pPr lvl="1"/>
            <a:r>
              <a:rPr lang="en-US" dirty="0"/>
              <a:t>a control structure that repeats a group of steps in a program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loop body</a:t>
            </a:r>
          </a:p>
          <a:p>
            <a:pPr lvl="1"/>
            <a:r>
              <a:rPr lang="en-US" dirty="0"/>
              <a:t>the statements that are repeated in the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436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Loop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loop	</a:t>
            </a:r>
          </a:p>
          <a:p>
            <a:pPr lvl="1"/>
            <a:r>
              <a:rPr lang="en-US" dirty="0"/>
              <a:t>we can determine before loop execution exactly how many loop repetitions will be needed to solve the problem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dirty="0"/>
              <a:t>sentinel-controlled loop</a:t>
            </a:r>
          </a:p>
          <a:p>
            <a:pPr lvl="1"/>
            <a:r>
              <a:rPr lang="en-US" dirty="0"/>
              <a:t>input of a list of data of any length ended by a special value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9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Loop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endfile</a:t>
            </a:r>
            <a:r>
              <a:rPr lang="en-US" dirty="0"/>
              <a:t>-controlled loop</a:t>
            </a:r>
          </a:p>
          <a:p>
            <a:pPr lvl="1"/>
            <a:r>
              <a:rPr lang="en-US" dirty="0"/>
              <a:t>input of a single list of data of any length from a data file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dirty="0"/>
              <a:t>input validation loop</a:t>
            </a:r>
          </a:p>
          <a:p>
            <a:pPr lvl="1"/>
            <a:r>
              <a:rPr lang="en-US" dirty="0"/>
              <a:t>repeated interactive input of a data value until a value within the valid range is entered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</a:p>
          <a:p>
            <a:r>
              <a:rPr lang="en-US" dirty="0"/>
              <a:t>general conditional loop</a:t>
            </a:r>
          </a:p>
          <a:p>
            <a:pPr lvl="1"/>
            <a:r>
              <a:rPr lang="en-US" dirty="0"/>
              <a:t>repeated processing of data until a desired condition is met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13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49" y="685800"/>
            <a:ext cx="8570913" cy="463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4707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counter-controlled loop</a:t>
            </a:r>
          </a:p>
          <a:p>
            <a:pPr lvl="1"/>
            <a:r>
              <a:rPr lang="en-US" dirty="0"/>
              <a:t>a.k.a. counting loop</a:t>
            </a:r>
          </a:p>
          <a:p>
            <a:pPr lvl="1"/>
            <a:r>
              <a:rPr lang="en-US" dirty="0"/>
              <a:t>a loop whose required number of iterations can be determined before loop execution begins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loop repetition condition</a:t>
            </a:r>
          </a:p>
          <a:p>
            <a:pPr lvl="1"/>
            <a:r>
              <a:rPr lang="en-US" dirty="0"/>
              <a:t>the condition that controls loop repetition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9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control variable</a:t>
            </a:r>
          </a:p>
          <a:p>
            <a:pPr lvl="1"/>
            <a:r>
              <a:rPr lang="en-US" dirty="0"/>
              <a:t>the variable whose value controls loop repetition</a:t>
            </a:r>
          </a:p>
          <a:p>
            <a:pPr lvl="1"/>
            <a:endParaRPr lang="en-US" dirty="0"/>
          </a:p>
          <a:p>
            <a:r>
              <a:rPr lang="en-US" dirty="0"/>
              <a:t>infinite loop</a:t>
            </a:r>
          </a:p>
          <a:p>
            <a:pPr lvl="1"/>
            <a:r>
              <a:rPr lang="en-US" dirty="0"/>
              <a:t>a loop that executes forever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7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1" y="1219200"/>
            <a:ext cx="76660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546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42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808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 Sum or Product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accumulator</a:t>
            </a:r>
          </a:p>
          <a:p>
            <a:pPr lvl="1"/>
            <a:r>
              <a:rPr lang="en-US" dirty="0"/>
              <a:t>a variable used to store a value being computed in increments during the execution of a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10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281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855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835"/>
            <a:ext cx="5715000" cy="61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9060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010399" cy="600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83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Conditional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loop control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long as exit condition hasn’t been met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Continue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6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2354"/>
            <a:ext cx="773444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935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of the loop control variable</a:t>
            </a:r>
          </a:p>
          <a:p>
            <a:r>
              <a:rPr lang="en-US" dirty="0"/>
              <a:t>test of the loop repetition condition</a:t>
            </a:r>
          </a:p>
          <a:p>
            <a:r>
              <a:rPr lang="en-US" dirty="0"/>
              <a:t>change (update) of the loop control variable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loop supplies a designated place for each of these three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  (</a:t>
            </a:r>
            <a:r>
              <a:rPr lang="en-US" i="1" dirty="0"/>
              <a:t>initialization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loop repetition 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update 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&lt; N;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2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4572000" cy="4525963"/>
          </a:xfrm>
        </p:spPr>
        <p:txBody>
          <a:bodyPr/>
          <a:lstStyle/>
          <a:p>
            <a:r>
              <a:rPr lang="en-US" dirty="0"/>
              <a:t>counter = counter + 1</a:t>
            </a:r>
            <a:br>
              <a:rPr lang="en-US" dirty="0"/>
            </a:br>
            <a:r>
              <a:rPr lang="en-US" dirty="0"/>
              <a:t>count += 1</a:t>
            </a:r>
            <a:br>
              <a:rPr lang="en-US" dirty="0"/>
            </a:br>
            <a:r>
              <a:rPr lang="en-US" dirty="0"/>
              <a:t>counter++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counter = counter - 1</a:t>
            </a:r>
            <a:br>
              <a:rPr lang="en-US" dirty="0"/>
            </a:br>
            <a:r>
              <a:rPr lang="en-US" dirty="0"/>
              <a:t>count -= 1</a:t>
            </a:r>
            <a:br>
              <a:rPr lang="en-US" dirty="0"/>
            </a:br>
            <a:r>
              <a:rPr lang="en-US" dirty="0"/>
              <a:t>counter--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8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8" y="685800"/>
            <a:ext cx="86811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829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4572000" cy="4525963"/>
          </a:xfrm>
        </p:spPr>
        <p:txBody>
          <a:bodyPr/>
          <a:lstStyle/>
          <a:p>
            <a:r>
              <a:rPr lang="en-US" dirty="0"/>
              <a:t>counter = counter + 1</a:t>
            </a:r>
            <a:br>
              <a:rPr lang="en-US" dirty="0"/>
            </a:br>
            <a:r>
              <a:rPr lang="en-US" dirty="0"/>
              <a:t>count += 1</a:t>
            </a:r>
            <a:br>
              <a:rPr lang="en-US" dirty="0"/>
            </a:br>
            <a:r>
              <a:rPr lang="en-US" dirty="0"/>
              <a:t>counter++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counter = counter - 1</a:t>
            </a:r>
            <a:br>
              <a:rPr lang="en-US" dirty="0"/>
            </a:br>
            <a:r>
              <a:rPr lang="en-US" dirty="0"/>
              <a:t>count -= 1</a:t>
            </a:r>
            <a:br>
              <a:rPr lang="en-US" dirty="0"/>
            </a:br>
            <a:r>
              <a:rPr lang="en-US" dirty="0"/>
              <a:t>counter--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5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</a:t>
            </a:r>
          </a:p>
          <a:p>
            <a:pPr lvl="1"/>
            <a:r>
              <a:rPr lang="en-US" dirty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3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871" y="685800"/>
            <a:ext cx="12690774" cy="48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65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body executes for decreasing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</a:t>
            </a:r>
            <a:r>
              <a:rPr lang="en-US" dirty="0"/>
              <a:t> through 2</a:t>
            </a:r>
          </a:p>
          <a:p>
            <a:r>
              <a:rPr lang="en-US" dirty="0"/>
              <a:t>each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incorporated in the accumulating product</a:t>
            </a:r>
          </a:p>
          <a:p>
            <a:r>
              <a:rPr lang="en-US" dirty="0"/>
              <a:t>loop exit occurs when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5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92619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401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there are programming conditions when you will not be able to determine the exact number of loop repetitions before loop execution begins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589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1614"/>
            <a:ext cx="5519737" cy="592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8844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741"/>
            <a:ext cx="5638800" cy="60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658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815013" cy="404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8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4B7-B190-214C-96EB-5C6AADF5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71024-8EF8-884A-8168-D2A8947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75729-B6D5-1F4A-A57F-A2EF366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9B081-EEF6-D444-BD62-5EC1DFA84389}"/>
              </a:ext>
            </a:extLst>
          </p:cNvPr>
          <p:cNvSpPr txBox="1"/>
          <p:nvPr/>
        </p:nvSpPr>
        <p:spPr>
          <a:xfrm>
            <a:off x="4572000" y="1600200"/>
            <a:ext cx="348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Can do these too:</a:t>
            </a:r>
          </a:p>
          <a:p>
            <a:pPr algn="ctr"/>
            <a:r>
              <a:rPr lang="en-US" sz="3600" dirty="0"/>
              <a:t>+=  </a:t>
            </a:r>
          </a:p>
          <a:p>
            <a:pPr algn="ctr"/>
            <a:r>
              <a:rPr lang="en-US" sz="3600" dirty="0"/>
              <a:t>-=  </a:t>
            </a:r>
          </a:p>
          <a:p>
            <a:pPr algn="ctr"/>
            <a:r>
              <a:rPr lang="en-US" sz="3600" dirty="0"/>
              <a:t>*=  </a:t>
            </a:r>
          </a:p>
          <a:p>
            <a:pPr algn="ctr"/>
            <a:r>
              <a:rPr lang="en-US" sz="3600" dirty="0"/>
              <a:t>/=  </a:t>
            </a:r>
          </a:p>
          <a:p>
            <a:pPr algn="ctr"/>
            <a:r>
              <a:rPr lang="en-US" sz="3600" dirty="0"/>
              <a:t>%=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4F391F8-8B37-3243-9A38-2AACD2AAC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136626"/>
              </p:ext>
            </p:extLst>
          </p:nvPr>
        </p:nvGraphicFramePr>
        <p:xfrm>
          <a:off x="228600" y="1600200"/>
          <a:ext cx="3810000" cy="33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148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Sentinel-Controlled Loops</a:t>
            </a:r>
          </a:p>
          <a:p>
            <a:pPr lvl="1"/>
            <a:r>
              <a:rPr lang="en-US" dirty="0"/>
              <a:t>sentinel value: an end marker that follows the last item in a list of data</a:t>
            </a:r>
          </a:p>
          <a:p>
            <a:r>
              <a:rPr lang="en-US" dirty="0" err="1"/>
              <a:t>Endfile</a:t>
            </a:r>
            <a:r>
              <a:rPr lang="en-US" dirty="0"/>
              <a:t>-Controlled Loops</a:t>
            </a:r>
          </a:p>
          <a:p>
            <a:r>
              <a:rPr lang="en-US" dirty="0"/>
              <a:t>Infinite Loops on Faulty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6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086600" cy="543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1115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zero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first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is not the sentinel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/>
              <a:t>Add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.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/>
              <a:t>Get next </a:t>
            </a:r>
            <a:r>
              <a:rPr lang="en-US" dirty="0">
                <a:solidFill>
                  <a:srgbClr val="7030A0"/>
                </a:solidFill>
              </a:rPr>
              <a:t>score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5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zero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is not the sentinel</a:t>
            </a:r>
          </a:p>
          <a:p>
            <a:pPr marL="1371600" lvl="2" indent="-514350">
              <a:buFont typeface="+mj-lt"/>
              <a:buAutoNum type="arabicPeriod" startAt="3"/>
            </a:pPr>
            <a:r>
              <a:rPr lang="en-US" dirty="0"/>
              <a:t>Get </a:t>
            </a:r>
            <a:r>
              <a:rPr lang="en-US" dirty="0">
                <a:solidFill>
                  <a:srgbClr val="7030A0"/>
                </a:solidFill>
              </a:rPr>
              <a:t>score</a:t>
            </a:r>
          </a:p>
          <a:p>
            <a:pPr marL="1371600" lvl="2" indent="-514350">
              <a:buFont typeface="+mj-lt"/>
              <a:buAutoNum type="arabicPeriod" startAt="3"/>
            </a:pPr>
            <a:r>
              <a:rPr lang="en-US" dirty="0"/>
              <a:t>Add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533400"/>
            <a:ext cx="7543800" cy="521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02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Endfile</a:t>
            </a:r>
            <a:r>
              <a:rPr lang="en-US" dirty="0"/>
              <a:t>-Controlled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the first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>
                <a:solidFill>
                  <a:srgbClr val="7030A0"/>
                </a:solidFill>
              </a:rPr>
              <a:t>input status </a:t>
            </a:r>
            <a:r>
              <a:rPr lang="en-US" dirty="0"/>
              <a:t>does not indicate that end of file has been reached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Process </a:t>
            </a:r>
            <a:r>
              <a:rPr lang="en-US" i="1" dirty="0"/>
              <a:t>data value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Get next </a:t>
            </a:r>
            <a:r>
              <a:rPr lang="en-US" i="1" dirty="0"/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05" y="322628"/>
            <a:ext cx="5495925" cy="574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13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may be nested just like other control structures</a:t>
            </a:r>
          </a:p>
          <a:p>
            <a:r>
              <a:rPr lang="en-US" dirty="0"/>
              <a:t>Nested loops consist of an outer loop with one or more inner loops</a:t>
            </a:r>
          </a:p>
          <a:p>
            <a:r>
              <a:rPr lang="en-US" dirty="0"/>
              <a:t>Each time the outer loop is repeated, the inner loops are reentered, their loop control expressions are reevaluated, and all required iterations are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96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8987"/>
            <a:ext cx="5272087" cy="609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336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0463"/>
            <a:ext cx="4624387" cy="34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14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</a:t>
            </a:r>
          </a:p>
          <a:p>
            <a:pPr lvl="1"/>
            <a:r>
              <a:rPr lang="en-US" dirty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69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1798"/>
            <a:ext cx="6367463" cy="592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54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conditions where we know that a loop must execute </a:t>
            </a:r>
            <a:r>
              <a:rPr lang="en-US" u="sng" dirty="0"/>
              <a:t>at least one time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a </a:t>
            </a:r>
            <a:r>
              <a:rPr lang="en-US" i="1" dirty="0">
                <a:solidFill>
                  <a:srgbClr val="7030A0"/>
                </a:solidFill>
              </a:rPr>
              <a:t>data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isn’t in the acceptable range, go back to step 1.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96289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524000"/>
            <a:ext cx="6934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r>
              <a:rPr lang="en-US" dirty="0"/>
              <a:t>while (loop repetition 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Find first even number input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status = </a:t>
            </a: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(“%d”, &amp;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(status &gt; 0  &amp;&amp;  (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% 2)  !=  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1484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Flag-Controlled Loops for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a loop repetition condition becomes so complex that placing the full expression in its usual spot is awkward</a:t>
            </a:r>
          </a:p>
          <a:p>
            <a:r>
              <a:rPr lang="en-US" dirty="0"/>
              <a:t>Simplify the condition by using a </a:t>
            </a:r>
            <a:r>
              <a:rPr lang="en-US" b="1" dirty="0"/>
              <a:t>flag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flag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type </a:t>
            </a:r>
            <a:r>
              <a:rPr lang="en-US" dirty="0" err="1"/>
              <a:t>int</a:t>
            </a:r>
            <a:r>
              <a:rPr lang="en-US" dirty="0"/>
              <a:t> variable used to represent whether or not a certain event has occurred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(true) and 0 (false)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9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5300662" cy="577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486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Off-by-One Loop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fairly common logic error in programs with loops is a loop that executes on more time or one less time than required.</a:t>
            </a:r>
          </a:p>
          <a:p>
            <a:r>
              <a:rPr lang="en-US" dirty="0"/>
              <a:t>If a sentinel-controlled loop performs an extra repetition, it may erroneously process the sentinel value along with the regular data.</a:t>
            </a:r>
          </a:p>
          <a:p>
            <a:r>
              <a:rPr lang="en-US" dirty="0"/>
              <a:t>loop boundaries</a:t>
            </a:r>
          </a:p>
          <a:p>
            <a:pPr lvl="1"/>
            <a:r>
              <a:rPr lang="en-US" dirty="0"/>
              <a:t>initial and final values of the loop control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00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loop to repeat steps in a program</a:t>
            </a:r>
          </a:p>
          <a:p>
            <a:r>
              <a:rPr lang="en-US" dirty="0"/>
              <a:t>Frequently </a:t>
            </a:r>
            <a:r>
              <a:rPr lang="en-US" dirty="0" err="1"/>
              <a:t>occuring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counter-controlled loop</a:t>
            </a:r>
          </a:p>
          <a:p>
            <a:pPr lvl="1"/>
            <a:r>
              <a:rPr lang="en-US" dirty="0"/>
              <a:t>sentinel-controlled loop</a:t>
            </a:r>
          </a:p>
          <a:p>
            <a:r>
              <a:rPr lang="en-US" dirty="0"/>
              <a:t>Other useful loops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-controlled loop</a:t>
            </a:r>
          </a:p>
          <a:p>
            <a:pPr lvl="1"/>
            <a:r>
              <a:rPr lang="en-US" dirty="0"/>
              <a:t>input validation loop</a:t>
            </a:r>
          </a:p>
          <a:p>
            <a:pPr lvl="1"/>
            <a:r>
              <a:rPr lang="en-US" dirty="0"/>
              <a:t>general conditional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871" y="685800"/>
            <a:ext cx="12690774" cy="48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6634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  (</a:t>
            </a:r>
            <a:r>
              <a:rPr lang="en-US" i="1" dirty="0"/>
              <a:t>initialization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loop repetition 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update 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&lt; N;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9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conditions where we know that a loop must execute </a:t>
            </a:r>
            <a:r>
              <a:rPr lang="en-US" u="sng" dirty="0"/>
              <a:t>at least one time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a </a:t>
            </a:r>
            <a:r>
              <a:rPr lang="en-US" i="1" dirty="0">
                <a:solidFill>
                  <a:srgbClr val="7030A0"/>
                </a:solidFill>
              </a:rPr>
              <a:t>data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isn’t in the acceptable range, go back to step 1.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6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0100" y="30185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8038"/>
            <a:ext cx="6934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r>
              <a:rPr lang="en-US" dirty="0"/>
              <a:t>while (loop repetition 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Find first even number input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status = </a:t>
            </a: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(“%d”, &amp;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(status &gt; 0  &amp;&amp;  (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% 2)  !=  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6512A-AA98-3D4E-8658-806D3ABF3422}"/>
              </a:ext>
            </a:extLst>
          </p:cNvPr>
          <p:cNvSpPr txBox="1"/>
          <p:nvPr/>
        </p:nvSpPr>
        <p:spPr>
          <a:xfrm>
            <a:off x="6400800" y="1341664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will talk more about the output of </a:t>
            </a:r>
            <a:r>
              <a:rPr lang="en-US" sz="2800" dirty="0" err="1"/>
              <a:t>scanf</a:t>
            </a:r>
            <a:r>
              <a:rPr lang="en-US" sz="2800" dirty="0"/>
              <a:t> next 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4703B-359C-0444-AED4-D52E3BA1CFA3}"/>
              </a:ext>
            </a:extLst>
          </p:cNvPr>
          <p:cNvCxnSpPr/>
          <p:nvPr/>
        </p:nvCxnSpPr>
        <p:spPr>
          <a:xfrm flipH="1">
            <a:off x="6019800" y="3157546"/>
            <a:ext cx="1143000" cy="179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5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536</TotalTime>
  <Words>2229</Words>
  <Application>Microsoft Macintosh PowerPoint</Application>
  <PresentationFormat>On-screen Show (4:3)</PresentationFormat>
  <Paragraphs>334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Cambria</vt:lpstr>
      <vt:lpstr>Office Theme</vt:lpstr>
      <vt:lpstr>Repetition and Loop Statements Chapter 5</vt:lpstr>
      <vt:lpstr>while Statement Syntax</vt:lpstr>
      <vt:lpstr>Increment and Decrement Operators</vt:lpstr>
      <vt:lpstr>Compound assignment</vt:lpstr>
      <vt:lpstr>Increment and Decrement Operators</vt:lpstr>
      <vt:lpstr>PowerPoint Presentation</vt:lpstr>
      <vt:lpstr>The for Statement Syntax</vt:lpstr>
      <vt:lpstr>do-while Statement</vt:lpstr>
      <vt:lpstr>do-while Syntax</vt:lpstr>
      <vt:lpstr>Nested Loops</vt:lpstr>
      <vt:lpstr>Chapter Objectives</vt:lpstr>
      <vt:lpstr>Chapter Objectives</vt:lpstr>
      <vt:lpstr>Repetition in Programs</vt:lpstr>
      <vt:lpstr>Comparison of Loop Kinds</vt:lpstr>
      <vt:lpstr>Comparison of Loop Kinds</vt:lpstr>
      <vt:lpstr>PowerPoint Presentation</vt:lpstr>
      <vt:lpstr>Counting Loops</vt:lpstr>
      <vt:lpstr>Counting Loops</vt:lpstr>
      <vt:lpstr>while Statement Syntax</vt:lpstr>
      <vt:lpstr>PowerPoint Presentation</vt:lpstr>
      <vt:lpstr>PowerPoint Presentation</vt:lpstr>
      <vt:lpstr>Computing a Sum or Product in a Loop</vt:lpstr>
      <vt:lpstr>PowerPoint Presentation</vt:lpstr>
      <vt:lpstr>PowerPoint Presentation</vt:lpstr>
      <vt:lpstr>PowerPoint Presentation</vt:lpstr>
      <vt:lpstr>General Conditional Loop</vt:lpstr>
      <vt:lpstr>PowerPoint Presentation</vt:lpstr>
      <vt:lpstr>Loop Control Components</vt:lpstr>
      <vt:lpstr>The for Statement Syntax</vt:lpstr>
      <vt:lpstr>PowerPoint Presentation</vt:lpstr>
      <vt:lpstr>Increment and Decrement Operators</vt:lpstr>
      <vt:lpstr>Increment and Decrement Operators</vt:lpstr>
      <vt:lpstr>PowerPoint Presentation</vt:lpstr>
      <vt:lpstr>Computing Factorial</vt:lpstr>
      <vt:lpstr>PowerPoint Presentation</vt:lpstr>
      <vt:lpstr>Conditional Loops</vt:lpstr>
      <vt:lpstr>PowerPoint Presentation</vt:lpstr>
      <vt:lpstr>PowerPoint Presentation</vt:lpstr>
      <vt:lpstr>PowerPoint Presentation</vt:lpstr>
      <vt:lpstr>Loop Design</vt:lpstr>
      <vt:lpstr>PowerPoint Presentation</vt:lpstr>
      <vt:lpstr>Sentinel Loop Design</vt:lpstr>
      <vt:lpstr>Sentinel Loop Design</vt:lpstr>
      <vt:lpstr>PowerPoint Presentation</vt:lpstr>
      <vt:lpstr>Endfile-Controlled Loop Design</vt:lpstr>
      <vt:lpstr>PowerPoint Presentation</vt:lpstr>
      <vt:lpstr>Nested Loops</vt:lpstr>
      <vt:lpstr>PowerPoint Presentation</vt:lpstr>
      <vt:lpstr>PowerPoint Presentation</vt:lpstr>
      <vt:lpstr>PowerPoint Presentation</vt:lpstr>
      <vt:lpstr>do-while Statement</vt:lpstr>
      <vt:lpstr>do-while Syntax</vt:lpstr>
      <vt:lpstr>Flag-Controlled Loops for Input Validation</vt:lpstr>
      <vt:lpstr>PowerPoint Presentation</vt:lpstr>
      <vt:lpstr>Off-by-One Loop Errors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56</cp:revision>
  <dcterms:created xsi:type="dcterms:W3CDTF">2015-09-28T20:03:08Z</dcterms:created>
  <dcterms:modified xsi:type="dcterms:W3CDTF">2023-02-08T18:41:51Z</dcterms:modified>
</cp:coreProperties>
</file>