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31"/>
  </p:notesMasterIdLst>
  <p:sldIdLst>
    <p:sldId id="256" r:id="rId2"/>
    <p:sldId id="267" r:id="rId3"/>
    <p:sldId id="270" r:id="rId4"/>
    <p:sldId id="308" r:id="rId5"/>
    <p:sldId id="271" r:id="rId6"/>
    <p:sldId id="306" r:id="rId7"/>
    <p:sldId id="272" r:id="rId8"/>
    <p:sldId id="307" r:id="rId9"/>
    <p:sldId id="273" r:id="rId10"/>
    <p:sldId id="274" r:id="rId11"/>
    <p:sldId id="314" r:id="rId12"/>
    <p:sldId id="315" r:id="rId13"/>
    <p:sldId id="311" r:id="rId14"/>
    <p:sldId id="313" r:id="rId15"/>
    <p:sldId id="312" r:id="rId16"/>
    <p:sldId id="310" r:id="rId17"/>
    <p:sldId id="309" r:id="rId18"/>
    <p:sldId id="317" r:id="rId19"/>
    <p:sldId id="319" r:id="rId20"/>
    <p:sldId id="320" r:id="rId21"/>
    <p:sldId id="322" r:id="rId22"/>
    <p:sldId id="321" r:id="rId23"/>
    <p:sldId id="323" r:id="rId24"/>
    <p:sldId id="277" r:id="rId25"/>
    <p:sldId id="282" r:id="rId26"/>
    <p:sldId id="283" r:id="rId27"/>
    <p:sldId id="284" r:id="rId28"/>
    <p:sldId id="285" r:id="rId29"/>
    <p:sldId id="289" r:id="rId30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333"/>
    <p:restoredTop sz="94709"/>
  </p:normalViewPr>
  <p:slideViewPr>
    <p:cSldViewPr>
      <p:cViewPr varScale="1">
        <p:scale>
          <a:sx n="143" d="100"/>
          <a:sy n="143" d="100"/>
        </p:scale>
        <p:origin x="1624" y="20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98CB7A6-F9BD-49C3-9ECF-4DAF095CBB1C}" type="datetimeFigureOut">
              <a:rPr lang="en-US" smtClean="0"/>
              <a:t>3/1/23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21B5942-6D54-4526-995F-589302A5E2A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884164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D5AC34-6369-47AD-9227-C94D863A9CC0}" type="datetime1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55564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2AE9C9-84B0-4CCC-8BB5-D31EF955DABF}" type="datetime1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48235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8459C9-6810-46A7-8E27-73A52524CA34}" type="datetime1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03385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BCA306-D31B-4E3C-AD40-EA3294957AA6}" type="datetime1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21472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41660C-86E2-43CF-B22A-29E62815AB7D}" type="datetime1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65505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543629-6BC7-4BF9-A2A1-981038F36C55}" type="datetime1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04961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5B99CF-F104-4BC6-A098-3ABC219C8A7D}" type="datetime1">
              <a:rPr lang="en-US" smtClean="0"/>
              <a:t>3/1/23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19195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07800F5-980D-47D4-9F20-E5F458E76937}" type="datetime1">
              <a:rPr lang="en-US" smtClean="0"/>
              <a:t>3/1/23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95438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3B0C59-39A1-4E7B-8276-56A7060F0A3E}" type="datetime1">
              <a:rPr lang="en-US" smtClean="0"/>
              <a:t>3/1/23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78284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53B8A8-F829-4B10-8A5D-952BBAE5F11B}" type="datetime1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93051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5C8FAD-01C2-4C81-8B26-770D72A95E71}" type="datetime1">
              <a:rPr lang="en-US" smtClean="0"/>
              <a:t>3/1/23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799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E62D69C-6875-48F7-B20D-CB317DFF406B}" type="datetime1">
              <a:rPr lang="en-US" smtClean="0"/>
              <a:t>3/1/23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680915" y="6280375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8DA42-601D-40A8-83CA-2F2CBDE5F9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2932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609600"/>
            <a:ext cx="7772400" cy="1470025"/>
          </a:xfrm>
        </p:spPr>
        <p:txBody>
          <a:bodyPr>
            <a:normAutofit fontScale="90000"/>
          </a:bodyPr>
          <a:lstStyle/>
          <a:p>
            <a:r>
              <a:rPr lang="en-US" dirty="0"/>
              <a:t>Pointers and Modular Programming</a:t>
            </a:r>
            <a:br>
              <a:rPr lang="en-US" dirty="0"/>
            </a:br>
            <a:r>
              <a:rPr lang="en-US" sz="4000" dirty="0"/>
              <a:t>Chapter 6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6800" y="2286000"/>
            <a:ext cx="6934200" cy="3352800"/>
          </a:xfrm>
        </p:spPr>
        <p:txBody>
          <a:bodyPr/>
          <a:lstStyle/>
          <a:p>
            <a:r>
              <a:rPr lang="en-US" i="1" dirty="0">
                <a:solidFill>
                  <a:srgbClr val="0000FF"/>
                </a:solidFill>
              </a:rPr>
              <a:t>Problem Solving &amp; Program Design in C</a:t>
            </a:r>
          </a:p>
          <a:p>
            <a:endParaRPr lang="en-US" i="1" dirty="0">
              <a:solidFill>
                <a:srgbClr val="0000FF"/>
              </a:solidFill>
            </a:endParaRPr>
          </a:p>
          <a:p>
            <a:r>
              <a:rPr lang="en-US" sz="2400" i="1" dirty="0">
                <a:solidFill>
                  <a:srgbClr val="0000FF"/>
                </a:solidFill>
              </a:rPr>
              <a:t>Eighth Edition</a:t>
            </a:r>
          </a:p>
          <a:p>
            <a:r>
              <a:rPr lang="en-US" sz="2400" i="1" dirty="0">
                <a:solidFill>
                  <a:srgbClr val="0000FF"/>
                </a:solidFill>
              </a:rPr>
              <a:t>Jeri R. </a:t>
            </a:r>
            <a:r>
              <a:rPr lang="en-US" sz="2400" i="1" dirty="0" err="1">
                <a:solidFill>
                  <a:srgbClr val="0000FF"/>
                </a:solidFill>
              </a:rPr>
              <a:t>Hanly</a:t>
            </a:r>
            <a:r>
              <a:rPr lang="en-US" sz="2400" i="1" dirty="0">
                <a:solidFill>
                  <a:srgbClr val="0000FF"/>
                </a:solidFill>
              </a:rPr>
              <a:t> &amp; Elliot B. </a:t>
            </a:r>
            <a:r>
              <a:rPr lang="en-US" sz="2400" i="1" dirty="0" err="1">
                <a:solidFill>
                  <a:srgbClr val="0000FF"/>
                </a:solidFill>
              </a:rPr>
              <a:t>Koffman</a:t>
            </a:r>
            <a:endParaRPr lang="en-US" sz="2400" dirty="0">
              <a:solidFill>
                <a:srgbClr val="0000FF"/>
              </a:solidFill>
            </a:endParaRP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683195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/>
              <a:t>fscanf</a:t>
            </a:r>
            <a:endParaRPr lang="en-US" dirty="0"/>
          </a:p>
          <a:p>
            <a:pPr lvl="1"/>
            <a:r>
              <a:rPr lang="en-US" dirty="0"/>
              <a:t>file equivalent of </a:t>
            </a:r>
            <a:r>
              <a:rPr lang="en-US" dirty="0" err="1"/>
              <a:t>scanf</a:t>
            </a:r>
            <a:endParaRPr lang="en-US" dirty="0"/>
          </a:p>
          <a:p>
            <a:pPr lvl="1"/>
            <a:r>
              <a:rPr lang="en-US" dirty="0" err="1"/>
              <a:t>fscanf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, “%</a:t>
            </a:r>
            <a:r>
              <a:rPr lang="en-US" dirty="0" err="1"/>
              <a:t>lf</a:t>
            </a:r>
            <a:r>
              <a:rPr lang="en-US" dirty="0"/>
              <a:t>”, &amp;item);</a:t>
            </a:r>
          </a:p>
          <a:p>
            <a:r>
              <a:rPr lang="en-US" dirty="0" err="1"/>
              <a:t>fprintf</a:t>
            </a:r>
            <a:endParaRPr lang="en-US" dirty="0"/>
          </a:p>
          <a:p>
            <a:pPr lvl="1"/>
            <a:r>
              <a:rPr lang="en-US" dirty="0"/>
              <a:t>file equivalent of </a:t>
            </a:r>
            <a:r>
              <a:rPr lang="en-US" dirty="0" err="1"/>
              <a:t>printf</a:t>
            </a:r>
            <a:endParaRPr lang="en-US" dirty="0"/>
          </a:p>
          <a:p>
            <a:pPr lvl="1"/>
            <a:r>
              <a:rPr lang="en-US" dirty="0" err="1"/>
              <a:t>fprintf</a:t>
            </a:r>
            <a:r>
              <a:rPr lang="en-US" dirty="0"/>
              <a:t>(</a:t>
            </a:r>
            <a:r>
              <a:rPr lang="en-US" dirty="0" err="1"/>
              <a:t>outp</a:t>
            </a:r>
            <a:r>
              <a:rPr lang="en-US" dirty="0"/>
              <a:t>, “%.2f\n”, item);</a:t>
            </a:r>
          </a:p>
          <a:p>
            <a:r>
              <a:rPr lang="en-US" dirty="0"/>
              <a:t>closing a file when done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inp</a:t>
            </a:r>
            <a:r>
              <a:rPr lang="en-US" dirty="0"/>
              <a:t>);</a:t>
            </a:r>
          </a:p>
          <a:p>
            <a:pPr lvl="1"/>
            <a:r>
              <a:rPr lang="en-US" dirty="0" err="1"/>
              <a:t>fclose</a:t>
            </a:r>
            <a:r>
              <a:rPr lang="en-US" dirty="0"/>
              <a:t>(</a:t>
            </a:r>
            <a:r>
              <a:rPr lang="en-US" dirty="0" err="1"/>
              <a:t>outp</a:t>
            </a:r>
            <a:r>
              <a:rPr lang="en-US" dirty="0"/>
              <a:t>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6361062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9D1-2CC6-A240-8D8A-81D6153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0F02-7F11-1B46-9910-9EDC3E0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  <a:p>
            <a:r>
              <a:rPr lang="en-US" dirty="0"/>
              <a:t>Means you tried to access memory that you weren’t allowed to access</a:t>
            </a:r>
          </a:p>
          <a:p>
            <a:r>
              <a:rPr lang="en-US" dirty="0"/>
              <a:t>Examples of causes:</a:t>
            </a:r>
          </a:p>
          <a:p>
            <a:pPr lvl="1"/>
            <a:r>
              <a:rPr lang="en-US" dirty="0"/>
              <a:t>trying to read from a file that wasn’t open</a:t>
            </a:r>
          </a:p>
          <a:p>
            <a:pPr lvl="1"/>
            <a:r>
              <a:rPr lang="en-US" dirty="0"/>
              <a:t>following a dangling pointer</a:t>
            </a:r>
          </a:p>
          <a:p>
            <a:pPr lvl="1"/>
            <a:r>
              <a:rPr lang="en-US" dirty="0"/>
              <a:t>accessing data beyond array bounds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507E-F3B8-F740-AF1C-62CB154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FA91-7AFA-B241-9ED3-EE5291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214656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6389D1-2CC6-A240-8D8A-81D6153E0A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Segmentation fault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C9F0F02-7F11-1B46-9910-9EDC3E0EB4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Runtime error</a:t>
            </a:r>
          </a:p>
          <a:p>
            <a:r>
              <a:rPr lang="en-US" dirty="0"/>
              <a:t>Means you tried to access memory that you weren’t allowed to access</a:t>
            </a:r>
          </a:p>
          <a:p>
            <a:r>
              <a:rPr lang="en-US" dirty="0"/>
              <a:t>Examples of causes:</a:t>
            </a:r>
          </a:p>
          <a:p>
            <a:pPr lvl="1"/>
            <a:r>
              <a:rPr lang="en-US" dirty="0"/>
              <a:t>trying to read from a file that wasn’t open</a:t>
            </a:r>
          </a:p>
          <a:p>
            <a:pPr lvl="1"/>
            <a:r>
              <a:rPr lang="en-US" dirty="0"/>
              <a:t>following a dangling pointer</a:t>
            </a:r>
          </a:p>
          <a:p>
            <a:pPr lvl="1"/>
            <a:r>
              <a:rPr lang="en-US" dirty="0"/>
              <a:t>accessing data beyond array bounds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7D507E-F3B8-F740-AF1C-62CB154D17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D4FFA91-7AFA-B241-9ED3-EE529142F6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12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3FA09C1-95C3-A644-85D0-DD85E18F415D}"/>
              </a:ext>
            </a:extLst>
          </p:cNvPr>
          <p:cNvSpPr txBox="1"/>
          <p:nvPr/>
        </p:nvSpPr>
        <p:spPr>
          <a:xfrm>
            <a:off x="457200" y="5715000"/>
            <a:ext cx="7632539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C00000"/>
                </a:solidFill>
              </a:rPr>
              <a:t>let’s introduce a segmentation fault in </a:t>
            </a:r>
            <a:r>
              <a:rPr lang="en-US" sz="3200" dirty="0" err="1">
                <a:solidFill>
                  <a:srgbClr val="C00000"/>
                </a:solidFill>
              </a:rPr>
              <a:t>read.c</a:t>
            </a:r>
            <a:endParaRPr lang="en-US" sz="3200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6600270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E0610F32-83B8-1842-B48E-128639F82DB3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0E30E7-36F0-344B-A281-4B1EEB67788D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*b;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</p:spTree>
    <p:extLst>
      <p:ext uri="{BB962C8B-B14F-4D97-AF65-F5344CB8AC3E}">
        <p14:creationId xmlns:p14="http://schemas.microsoft.com/office/powerpoint/2010/main" val="30940513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14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4A82183-8CC5-A84F-85E4-EC754E09E902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2AA714EC-0794-F54D-86C5-240D8D24E9FB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480F5C0E-2F00-F841-9E07-5014DB9A4418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33478658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15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6727238-C9AE-794F-B198-48B47FE6FF37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EDBA273D-1B40-E348-A466-B05CA5CF79D7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7FA4531-8F99-6F47-AC1C-3A9BD7611F9F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0BF47C19-08FA-C543-8EE6-8B9CEE65714F}"/>
              </a:ext>
            </a:extLst>
          </p:cNvPr>
          <p:cNvSpPr txBox="1"/>
          <p:nvPr/>
        </p:nvSpPr>
        <p:spPr>
          <a:xfrm>
            <a:off x="6869902" y="4409398"/>
            <a:ext cx="292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409672673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16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</a:rPr>
              <a:t>    b = &amp;n;</a:t>
            </a:r>
            <a:endParaRPr lang="en-US" sz="2800" b="1" dirty="0">
              <a:solidFill>
                <a:schemeClr val="bg1">
                  <a:lumMod val="65000"/>
                </a:schemeClr>
              </a:solidFill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5B35E3F-AE77-4148-AA52-12F6318E0AF2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76386EC0-22B2-3E4B-B6C0-42E409E268E9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2C02DE-C21E-6844-B02C-63659BA5836A}"/>
              </a:ext>
            </a:extLst>
          </p:cNvPr>
          <p:cNvSpPr txBox="1"/>
          <p:nvPr/>
        </p:nvSpPr>
        <p:spPr>
          <a:xfrm>
            <a:off x="6869902" y="2976781"/>
            <a:ext cx="292068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?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F29C628F-347A-3845-9F60-32A63F2AA145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00650757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17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108543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  <a:endParaRPr lang="en-US" sz="2800" b="1" dirty="0">
              <a:cs typeface="Calibri"/>
            </a:endParaRP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170928914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18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+= 1;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= 2 * (*b);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6</a:t>
            </a:r>
          </a:p>
        </p:txBody>
      </p:sp>
    </p:spTree>
    <p:extLst>
      <p:ext uri="{BB962C8B-B14F-4D97-AF65-F5344CB8AC3E}">
        <p14:creationId xmlns:p14="http://schemas.microsoft.com/office/powerpoint/2010/main" val="22376776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19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*b = 2 * (*b);</a:t>
            </a:r>
          </a:p>
          <a:p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7</a:t>
            </a:r>
          </a:p>
        </p:txBody>
      </p:sp>
    </p:spTree>
    <p:extLst>
      <p:ext uri="{BB962C8B-B14F-4D97-AF65-F5344CB8AC3E}">
        <p14:creationId xmlns:p14="http://schemas.microsoft.com/office/powerpoint/2010/main" val="9930633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To learn about pointers and indirect addressing</a:t>
            </a:r>
          </a:p>
          <a:p>
            <a:r>
              <a:rPr lang="en-US" dirty="0"/>
              <a:t>To see how to access external data files in a program and to be able to read from input file and write to output files using file pointers</a:t>
            </a:r>
          </a:p>
          <a:p>
            <a:r>
              <a:rPr lang="en-US" dirty="0"/>
              <a:t>To learn how to return function results through a function’s arguments</a:t>
            </a:r>
          </a:p>
          <a:p>
            <a:r>
              <a:rPr lang="en-US" dirty="0"/>
              <a:t>To understand the differences between call-by-value and call-by-reference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74348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20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3970318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4853762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21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solidFill>
                  <a:schemeClr val="bg1">
                    <a:lumMod val="65000"/>
                  </a:schemeClr>
                </a:solidFill>
                <a:cs typeface="Calibri"/>
              </a:rPr>
              <a:t>    b = 2 * (*b);</a:t>
            </a:r>
            <a:endParaRPr lang="en-US" sz="2800" b="1" dirty="0">
              <a:solidFill>
                <a:schemeClr val="bg1">
                  <a:lumMod val="65000"/>
                </a:schemeClr>
              </a:solidFill>
            </a:endParaRPr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738657" y="2976781"/>
            <a:ext cx="652743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5200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97497493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22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cs typeface="Calibri"/>
              </a:rPr>
              <a:t>    b = 2 * (*b);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866835" y="2979264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</p:spTree>
    <p:extLst>
      <p:ext uri="{BB962C8B-B14F-4D97-AF65-F5344CB8AC3E}">
        <p14:creationId xmlns:p14="http://schemas.microsoft.com/office/powerpoint/2010/main" val="285000667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9F6F2D-3D26-4C48-A38A-3254E82DD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3E3D67A-78E0-1B40-A105-FE5460FEDC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6FB9C2-2726-C64F-B527-C337943C81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23</a:t>
            </a:fld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AB60E3E-166F-A14B-9773-FE53A099C918}"/>
              </a:ext>
            </a:extLst>
          </p:cNvPr>
          <p:cNvSpPr/>
          <p:nvPr/>
        </p:nvSpPr>
        <p:spPr>
          <a:xfrm>
            <a:off x="6553200" y="2814854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43F7F812-B078-404E-91AB-02C945102C90}"/>
              </a:ext>
            </a:extLst>
          </p:cNvPr>
          <p:cNvSpPr txBox="1"/>
          <p:nvPr/>
        </p:nvSpPr>
        <p:spPr>
          <a:xfrm>
            <a:off x="5650921" y="2891055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0x5100</a:t>
            </a:r>
          </a:p>
          <a:p>
            <a:r>
              <a:rPr lang="en-US" sz="2000" dirty="0"/>
              <a:t>0x5108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9C0D55F0-5ABE-7E4A-AF95-FC54E9C3A923}"/>
              </a:ext>
            </a:extLst>
          </p:cNvPr>
          <p:cNvSpPr txBox="1"/>
          <p:nvPr/>
        </p:nvSpPr>
        <p:spPr>
          <a:xfrm>
            <a:off x="7618391" y="2819320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AF363031-1ABC-3845-B9C1-85B329832D1C}"/>
              </a:ext>
            </a:extLst>
          </p:cNvPr>
          <p:cNvSpPr txBox="1"/>
          <p:nvPr/>
        </p:nvSpPr>
        <p:spPr>
          <a:xfrm>
            <a:off x="6777537" y="3218566"/>
            <a:ext cx="184731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endParaRPr lang="en-US" dirty="0">
              <a:ea typeface="Calibri"/>
              <a:cs typeface="Calibri"/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ED84787-06DD-844A-8C5C-715C8DCECC3C}"/>
              </a:ext>
            </a:extLst>
          </p:cNvPr>
          <p:cNvSpPr txBox="1"/>
          <p:nvPr/>
        </p:nvSpPr>
        <p:spPr>
          <a:xfrm>
            <a:off x="6897923" y="37412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62E7ED2-7E8E-FE4A-9464-893CE8E63F30}"/>
              </a:ext>
            </a:extLst>
          </p:cNvPr>
          <p:cNvSpPr/>
          <p:nvPr/>
        </p:nvSpPr>
        <p:spPr>
          <a:xfrm>
            <a:off x="6553200" y="4256031"/>
            <a:ext cx="990600" cy="762001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C856145-698D-6940-B8EE-80DC3A094143}"/>
              </a:ext>
            </a:extLst>
          </p:cNvPr>
          <p:cNvSpPr txBox="1"/>
          <p:nvPr/>
        </p:nvSpPr>
        <p:spPr>
          <a:xfrm>
            <a:off x="5650921" y="4332232"/>
            <a:ext cx="94448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/>
              <a:t>0x5200</a:t>
            </a:r>
          </a:p>
          <a:p>
            <a:r>
              <a:rPr lang="en-US" sz="2000" dirty="0"/>
              <a:t>0x5204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FB9C02E-8302-2349-A343-317EEADAA02F}"/>
              </a:ext>
            </a:extLst>
          </p:cNvPr>
          <p:cNvSpPr txBox="1"/>
          <p:nvPr/>
        </p:nvSpPr>
        <p:spPr>
          <a:xfrm>
            <a:off x="7618391" y="4260497"/>
            <a:ext cx="184731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n-US" sz="2000" dirty="0"/>
          </a:p>
          <a:p>
            <a:endParaRPr lang="en-US" sz="2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058B56C-9ED3-6D4F-9770-20C89FE3D0E8}"/>
              </a:ext>
            </a:extLst>
          </p:cNvPr>
          <p:cNvSpPr txBox="1"/>
          <p:nvPr/>
        </p:nvSpPr>
        <p:spPr>
          <a:xfrm>
            <a:off x="6897923" y="51824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70A68636-2023-8247-84C6-AA1931A1AA7A}"/>
              </a:ext>
            </a:extLst>
          </p:cNvPr>
          <p:cNvSpPr txBox="1"/>
          <p:nvPr/>
        </p:nvSpPr>
        <p:spPr>
          <a:xfrm>
            <a:off x="728824" y="2660438"/>
            <a:ext cx="2487925" cy="4401205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sz="2800" b="1" dirty="0"/>
              <a:t>int main(void) {</a:t>
            </a:r>
          </a:p>
          <a:p>
            <a:r>
              <a:rPr lang="en-US" sz="2800" b="1" dirty="0"/>
              <a:t>    int *b;</a:t>
            </a:r>
          </a:p>
          <a:p>
            <a:r>
              <a:rPr lang="en-US" sz="2800" b="1" dirty="0"/>
              <a:t>    int n;</a:t>
            </a:r>
          </a:p>
          <a:p>
            <a:r>
              <a:rPr lang="en-US" sz="2800" b="1" dirty="0"/>
              <a:t>    n = 5;</a:t>
            </a:r>
          </a:p>
          <a:p>
            <a:r>
              <a:rPr lang="en-US" sz="2800" b="1" dirty="0"/>
              <a:t>    b = &amp;n;</a:t>
            </a:r>
          </a:p>
          <a:p>
            <a:r>
              <a:rPr lang="en-US" sz="2800" b="1" dirty="0">
                <a:cs typeface="Calibri"/>
              </a:rPr>
              <a:t>    n = 6;</a:t>
            </a:r>
          </a:p>
          <a:p>
            <a:r>
              <a:rPr lang="en-US" sz="2800" b="1" dirty="0">
                <a:cs typeface="Calibri"/>
              </a:rPr>
              <a:t>    *b += 1;</a:t>
            </a:r>
          </a:p>
          <a:p>
            <a:r>
              <a:rPr lang="en-US" sz="2800" b="1" dirty="0">
                <a:cs typeface="Calibri"/>
              </a:rPr>
              <a:t>    *b = 2 * (*b);</a:t>
            </a:r>
          </a:p>
          <a:p>
            <a:r>
              <a:rPr lang="en-US" sz="2800" b="1" dirty="0">
                <a:cs typeface="Calibri"/>
              </a:rPr>
              <a:t>    b = 2 * (*b);</a:t>
            </a:r>
            <a:endParaRPr lang="en-US" sz="2800" b="1" dirty="0"/>
          </a:p>
          <a:p>
            <a:endParaRPr lang="en-US" sz="2800" b="1" dirty="0"/>
          </a:p>
        </p:txBody>
      </p:sp>
      <p:sp>
        <p:nvSpPr>
          <p:cNvPr id="27" name="Content Placeholder 2">
            <a:extLst>
              <a:ext uri="{FF2B5EF4-FFF2-40B4-BE49-F238E27FC236}">
                <a16:creationId xmlns:a16="http://schemas.microsoft.com/office/drawing/2014/main" id="{A56E8ABD-81EE-6E45-A9C1-8BCD10B197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1040250"/>
          </a:xfrm>
        </p:spPr>
        <p:txBody>
          <a:bodyPr>
            <a:normAutofit/>
          </a:bodyPr>
          <a:lstStyle/>
          <a:p>
            <a:r>
              <a:rPr lang="en-US" dirty="0"/>
              <a:t>Create an integer pointer variable and set it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D7620ED-8FFF-0243-B415-3EBA6F0C3AC5}"/>
              </a:ext>
            </a:extLst>
          </p:cNvPr>
          <p:cNvSpPr txBox="1"/>
          <p:nvPr/>
        </p:nvSpPr>
        <p:spPr>
          <a:xfrm>
            <a:off x="7724466" y="2778363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37E97FA-23D7-B041-9392-64B7B3B2F324}"/>
              </a:ext>
            </a:extLst>
          </p:cNvPr>
          <p:cNvSpPr txBox="1"/>
          <p:nvPr/>
        </p:nvSpPr>
        <p:spPr>
          <a:xfrm>
            <a:off x="7769374" y="4251567"/>
            <a:ext cx="3064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n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CBC5A7B-4CD8-C344-90E3-8DA91E29660F}"/>
              </a:ext>
            </a:extLst>
          </p:cNvPr>
          <p:cNvSpPr txBox="1"/>
          <p:nvPr/>
        </p:nvSpPr>
        <p:spPr>
          <a:xfrm>
            <a:off x="6866835" y="2979264"/>
            <a:ext cx="418704" cy="369332"/>
          </a:xfrm>
          <a:prstGeom prst="rect">
            <a:avLst/>
          </a:prstGeom>
          <a:noFill/>
        </p:spPr>
        <p:txBody>
          <a:bodyPr wrap="none" lIns="91440" tIns="45720" rIns="91440" bIns="45720" rtlCol="0" anchor="t">
            <a:spAutoFit/>
          </a:bodyPr>
          <a:lstStyle/>
          <a:p>
            <a:r>
              <a:rPr lang="en-US" dirty="0"/>
              <a:t>28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3EFBBE60-7C5A-0F45-8F06-575A953CCCE2}"/>
              </a:ext>
            </a:extLst>
          </p:cNvPr>
          <p:cNvSpPr txBox="1"/>
          <p:nvPr/>
        </p:nvSpPr>
        <p:spPr>
          <a:xfrm>
            <a:off x="6869902" y="440939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14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35C9B4C-8E36-9E4D-AF7C-5E0419CC4393}"/>
              </a:ext>
            </a:extLst>
          </p:cNvPr>
          <p:cNvSpPr txBox="1"/>
          <p:nvPr/>
        </p:nvSpPr>
        <p:spPr>
          <a:xfrm>
            <a:off x="4220753" y="5617798"/>
            <a:ext cx="458073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ptr0.c shows seg fault accessing *b</a:t>
            </a:r>
          </a:p>
        </p:txBody>
      </p:sp>
    </p:spTree>
    <p:extLst>
      <p:ext uri="{BB962C8B-B14F-4D97-AF65-F5344CB8AC3E}">
        <p14:creationId xmlns:p14="http://schemas.microsoft.com/office/powerpoint/2010/main" val="31293667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Functions with Output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We’ve used the return statement to send back one result value from a function.</a:t>
            </a:r>
          </a:p>
          <a:p>
            <a:r>
              <a:rPr lang="en-US" dirty="0"/>
              <a:t>We can also use output parameters to return multiple results from a function.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24</a:t>
            </a:fld>
            <a:endParaRPr lang="en-US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634" y="4038600"/>
            <a:ext cx="9083365" cy="168766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5528158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25</a:t>
            </a:fld>
            <a:endParaRPr lang="en-US"/>
          </a:p>
        </p:txBody>
      </p:sp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19200" y="914400"/>
            <a:ext cx="63246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74145996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26</a:t>
            </a:fld>
            <a:endParaRPr lang="en-US"/>
          </a:p>
        </p:txBody>
      </p:sp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172" y="762000"/>
            <a:ext cx="9043828" cy="24008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5536051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Meaning of Symbol *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binary operator for multiplication</a:t>
            </a:r>
          </a:p>
          <a:p>
            <a:r>
              <a:rPr lang="en-US" dirty="0"/>
              <a:t>“pointer to” when used when declaring a variable or a function parameters</a:t>
            </a:r>
          </a:p>
          <a:p>
            <a:r>
              <a:rPr lang="en-US" dirty="0"/>
              <a:t>unary indirection operator in a function body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98446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Multiple Calls to a Function with </a:t>
            </a:r>
            <a:r>
              <a:rPr lang="en-US" dirty="0" err="1"/>
              <a:t>Input/Output</a:t>
            </a:r>
            <a:r>
              <a:rPr lang="en-US" dirty="0"/>
              <a:t> Parameters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An example of sorting data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06322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29</a:t>
            </a:fld>
            <a:endParaRPr lang="en-US"/>
          </a:p>
        </p:txBody>
      </p:sp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" y="163419"/>
            <a:ext cx="9104595" cy="2540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3315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405" y="2810172"/>
            <a:ext cx="7680606" cy="3439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436244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Chapter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To understand the distinction between input, inout, and output parameters and when to use each kind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977062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(pointer variable)</a:t>
            </a:r>
          </a:p>
          <a:p>
            <a:pPr lvl="1"/>
            <a:r>
              <a:rPr lang="en-US" dirty="0"/>
              <a:t>a memory cell that stores the address of a data item</a:t>
            </a:r>
          </a:p>
          <a:p>
            <a:pPr lvl="1"/>
            <a:r>
              <a:rPr lang="en-US" dirty="0"/>
              <a:t>8 bytes on on server but depends on machine</a:t>
            </a:r>
          </a:p>
          <a:p>
            <a:pPr lvl="1"/>
            <a:r>
              <a:rPr lang="en-US" dirty="0"/>
              <a:t>syntax: 	</a:t>
            </a:r>
            <a:r>
              <a:rPr lang="en-US" i="1" dirty="0">
                <a:solidFill>
                  <a:srgbClr val="7030A0"/>
                </a:solidFill>
              </a:rPr>
              <a:t>type  *variable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 m  =  25;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int  *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;   	/* a pointer to an integer */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2457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Pointers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pointer (pointer variable)</a:t>
            </a:r>
          </a:p>
          <a:p>
            <a:pPr lvl="1"/>
            <a:r>
              <a:rPr lang="en-US" dirty="0"/>
              <a:t>a memory cell that stores the address of a data item</a:t>
            </a:r>
          </a:p>
          <a:p>
            <a:pPr lvl="1"/>
            <a:r>
              <a:rPr lang="en-US" dirty="0"/>
              <a:t>8 bytes on on server but depends on machine</a:t>
            </a:r>
          </a:p>
          <a:p>
            <a:pPr lvl="1"/>
            <a:r>
              <a:rPr lang="en-US" dirty="0"/>
              <a:t>syntax: 	</a:t>
            </a:r>
            <a:r>
              <a:rPr lang="en-US" i="1" dirty="0">
                <a:solidFill>
                  <a:srgbClr val="7030A0"/>
                </a:solidFill>
              </a:rPr>
              <a:t>type  *variable</a:t>
            </a:r>
          </a:p>
          <a:p>
            <a:pPr marL="457200" lvl="1" indent="0">
              <a:buNone/>
            </a:pPr>
            <a:endParaRPr lang="en-US" dirty="0"/>
          </a:p>
          <a:p>
            <a:pPr marL="914400" lvl="2" indent="0">
              <a:buNone/>
            </a:pPr>
            <a:r>
              <a:rPr lang="en-US" dirty="0"/>
              <a:t> </a:t>
            </a: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int</a:t>
            </a:r>
            <a:r>
              <a:rPr lang="en-US" dirty="0">
                <a:solidFill>
                  <a:srgbClr val="7030A0"/>
                </a:solidFill>
              </a:rPr>
              <a:t>  m  =  25;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int  *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;   	/* a pointer to an integer */</a:t>
            </a:r>
          </a:p>
          <a:p>
            <a:pPr marL="914400" lvl="2" indent="0">
              <a:buNone/>
            </a:pPr>
            <a:r>
              <a:rPr lang="en-US" dirty="0">
                <a:solidFill>
                  <a:srgbClr val="7030A0"/>
                </a:solidFill>
              </a:rPr>
              <a:t>	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 = &amp;m;   	/* </a:t>
            </a:r>
            <a:r>
              <a:rPr lang="en-US" dirty="0" err="1">
                <a:solidFill>
                  <a:srgbClr val="7030A0"/>
                </a:solidFill>
              </a:rPr>
              <a:t>itemp</a:t>
            </a:r>
            <a:r>
              <a:rPr lang="en-US" dirty="0">
                <a:solidFill>
                  <a:srgbClr val="7030A0"/>
                </a:solidFill>
              </a:rPr>
              <a:t> points to m */</a:t>
            </a: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80153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&amp; operator (address of)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Returns the address of a variable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82892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Indirection/indirect reference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35954"/>
            <a:ext cx="8229600" cy="4525963"/>
          </a:xfrm>
        </p:spPr>
        <p:txBody>
          <a:bodyPr/>
          <a:lstStyle/>
          <a:p>
            <a:pPr marL="457200" lvl="1" indent="0">
              <a:buNone/>
            </a:pPr>
            <a:r>
              <a:rPr lang="en-US" dirty="0"/>
              <a:t>accessing the contents of a memory cell through a pointer variable that stores it address</a:t>
            </a:r>
          </a:p>
          <a:p>
            <a:pPr lvl="1"/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7</a:t>
            </a:fld>
            <a:endParaRPr lang="en-US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493211"/>
            <a:ext cx="9148160" cy="149904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200" y="4372672"/>
            <a:ext cx="7093071" cy="19077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42657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* operator (indirection)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Follows a pointer to 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what it points to</a:t>
            </a:r>
          </a:p>
          <a:p>
            <a:pPr algn="l" rtl="0" fontAlgn="base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(the thing at the address it sto</a:t>
            </a:r>
            <a:r>
              <a:rPr lang="en-US" dirty="0">
                <a:solidFill>
                  <a:srgbClr val="000000"/>
                </a:solidFill>
                <a:latin typeface="Calibri" panose="020F0502020204030204" pitchFamily="34" charset="0"/>
              </a:rPr>
              <a:t>res)</a:t>
            </a:r>
            <a:endParaRPr lang="en-US" b="0" i="0" dirty="0">
              <a:solidFill>
                <a:srgbClr val="000000"/>
              </a:solidFill>
              <a:effectLst/>
              <a:latin typeface="Arial" panose="020B0604020202020204" pitchFamily="34" charset="0"/>
            </a:endParaRPr>
          </a:p>
          <a:p>
            <a:pPr marL="914400" lvl="2" indent="0">
              <a:buNone/>
            </a:pPr>
            <a:endParaRPr lang="en-US" dirty="0">
              <a:solidFill>
                <a:srgbClr val="7030A0"/>
              </a:solidFill>
            </a:endParaRPr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  <a:p>
            <a:pPr marL="914400" lvl="2" indent="0">
              <a:buNone/>
            </a:pP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48086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Pointers to Files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C allows a program to explicitly name a file for input or output.</a:t>
            </a:r>
          </a:p>
          <a:p>
            <a:r>
              <a:rPr lang="en-US" dirty="0"/>
              <a:t>Declare file pointers:</a:t>
            </a:r>
          </a:p>
          <a:p>
            <a:pPr lvl="1"/>
            <a:r>
              <a:rPr lang="en-US" dirty="0"/>
              <a:t>FILE  *</a:t>
            </a:r>
            <a:r>
              <a:rPr lang="en-US" dirty="0" err="1"/>
              <a:t>inp</a:t>
            </a:r>
            <a:r>
              <a:rPr lang="en-US" dirty="0"/>
              <a:t>;	/* pointer to input file */</a:t>
            </a:r>
          </a:p>
          <a:p>
            <a:pPr lvl="1"/>
            <a:r>
              <a:rPr lang="en-US" dirty="0"/>
              <a:t>FILE  *</a:t>
            </a:r>
            <a:r>
              <a:rPr lang="en-US" dirty="0" err="1"/>
              <a:t>outp</a:t>
            </a:r>
            <a:r>
              <a:rPr lang="en-US" dirty="0"/>
              <a:t>;	/* pointer to output file */</a:t>
            </a:r>
          </a:p>
          <a:p>
            <a:r>
              <a:rPr lang="en-US" dirty="0"/>
              <a:t>Prepare for input or output before permitting access:</a:t>
            </a:r>
          </a:p>
          <a:p>
            <a:pPr lvl="1"/>
            <a:r>
              <a:rPr lang="en-US" dirty="0" err="1"/>
              <a:t>inp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(“infile.txt”, “r”);</a:t>
            </a:r>
          </a:p>
          <a:p>
            <a:pPr lvl="1"/>
            <a:r>
              <a:rPr lang="en-US" dirty="0" err="1"/>
              <a:t>outp</a:t>
            </a:r>
            <a:r>
              <a:rPr lang="en-US" dirty="0"/>
              <a:t> = </a:t>
            </a:r>
            <a:r>
              <a:rPr lang="en-US" dirty="0" err="1"/>
              <a:t>fopen</a:t>
            </a:r>
            <a:r>
              <a:rPr lang="en-US" dirty="0"/>
              <a:t>(“outfile.txt”, “w”);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© 2016 Pearson Education, Inc., Hoboken, NJ.  All rights reserved.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A8DA42-601D-40A8-83CA-2F2CBDE5F9F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47797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Adjacency</Template>
  <TotalTime>12099</TotalTime>
  <Words>1696</Words>
  <Application>Microsoft Macintosh PowerPoint</Application>
  <PresentationFormat>On-screen Show (4:3)</PresentationFormat>
  <Paragraphs>349</Paragraphs>
  <Slides>29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29</vt:i4>
      </vt:variant>
    </vt:vector>
  </HeadingPairs>
  <TitlesOfParts>
    <vt:vector size="32" baseType="lpstr">
      <vt:lpstr>Arial</vt:lpstr>
      <vt:lpstr>Calibri</vt:lpstr>
      <vt:lpstr>Office Theme</vt:lpstr>
      <vt:lpstr>Pointers and Modular Programming Chapter 6</vt:lpstr>
      <vt:lpstr>Chapter Objectives</vt:lpstr>
      <vt:lpstr>Chapter Objectives</vt:lpstr>
      <vt:lpstr>Pointers</vt:lpstr>
      <vt:lpstr>Pointers</vt:lpstr>
      <vt:lpstr>&amp; operator (address of) </vt:lpstr>
      <vt:lpstr>Indirection/indirect reference</vt:lpstr>
      <vt:lpstr>* operator (indirection) </vt:lpstr>
      <vt:lpstr>Pointers to Files</vt:lpstr>
      <vt:lpstr>Pointers to Files</vt:lpstr>
      <vt:lpstr>Segmentation fault</vt:lpstr>
      <vt:lpstr>Segmentation fault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Pointers</vt:lpstr>
      <vt:lpstr>Functions with Output Parameters</vt:lpstr>
      <vt:lpstr>PowerPoint Presentation</vt:lpstr>
      <vt:lpstr>PowerPoint Presentation</vt:lpstr>
      <vt:lpstr>Meaning of Symbol *</vt:lpstr>
      <vt:lpstr>Multiple Calls to a Function with Input/Output Parameters</vt:lpstr>
      <vt:lpstr>PowerPoint Presentation</vt:lpstr>
    </vt:vector>
  </TitlesOfParts>
  <Company>Hewlett-Packard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Kathy</dc:creator>
  <cp:lastModifiedBy>Williams, Lucia</cp:lastModifiedBy>
  <cp:revision>45</cp:revision>
  <dcterms:created xsi:type="dcterms:W3CDTF">2015-09-28T20:03:08Z</dcterms:created>
  <dcterms:modified xsi:type="dcterms:W3CDTF">2023-03-06T04:08:07Z</dcterms:modified>
</cp:coreProperties>
</file>