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sldIdLst>
    <p:sldId id="256" r:id="rId2"/>
    <p:sldId id="267" r:id="rId3"/>
    <p:sldId id="270" r:id="rId4"/>
    <p:sldId id="273" r:id="rId5"/>
    <p:sldId id="271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0" r:id="rId25"/>
    <p:sldId id="292" r:id="rId26"/>
    <p:sldId id="293" r:id="rId27"/>
    <p:sldId id="297" r:id="rId28"/>
    <p:sldId id="294" r:id="rId29"/>
    <p:sldId id="295" r:id="rId30"/>
    <p:sldId id="298" r:id="rId31"/>
    <p:sldId id="296" r:id="rId32"/>
    <p:sldId id="300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269" r:id="rId64"/>
    <p:sldId id="33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Chapter </a:t>
            </a:r>
            <a:r>
              <a:rPr lang="en-US" sz="4000" dirty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 smtClean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Jeri R. </a:t>
            </a:r>
            <a:r>
              <a:rPr lang="en-US" sz="2400" i="1" dirty="0" err="1" smtClean="0">
                <a:solidFill>
                  <a:srgbClr val="0000FF"/>
                </a:solidFill>
              </a:rPr>
              <a:t>Hanly</a:t>
            </a:r>
            <a:r>
              <a:rPr lang="en-US" sz="2400" i="1" dirty="0" smtClean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 smtClean="0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65" y="1289392"/>
            <a:ext cx="72088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1516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6" y="457200"/>
            <a:ext cx="6916288" cy="547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activation frame</a:t>
            </a:r>
          </a:p>
          <a:p>
            <a:pPr lvl="1"/>
            <a:r>
              <a:rPr lang="en-US" dirty="0" smtClean="0"/>
              <a:t>representation of one call to a function</a:t>
            </a:r>
          </a:p>
          <a:p>
            <a:pPr lvl="1"/>
            <a:endParaRPr lang="en-US" dirty="0"/>
          </a:p>
          <a:p>
            <a:r>
              <a:rPr lang="en-US" dirty="0" smtClean="0"/>
              <a:t>terminating condition</a:t>
            </a:r>
          </a:p>
          <a:p>
            <a:pPr lvl="1"/>
            <a:r>
              <a:rPr lang="en-US" dirty="0" smtClean="0"/>
              <a:t>a condition that is true when a recursive algorithm is processing a simple case</a:t>
            </a:r>
          </a:p>
          <a:p>
            <a:pPr lvl="1"/>
            <a:endParaRPr lang="en-US" dirty="0"/>
          </a:p>
          <a:p>
            <a:r>
              <a:rPr lang="en-US" dirty="0" smtClean="0"/>
              <a:t>system stack</a:t>
            </a:r>
          </a:p>
          <a:p>
            <a:pPr lvl="1"/>
            <a:r>
              <a:rPr lang="en-US" dirty="0" smtClean="0"/>
              <a:t>area of memory where parameters and local variables are allocated when a function is called and deallocated when the function returns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347788"/>
            <a:ext cx="669448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0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19931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63" y="1066800"/>
            <a:ext cx="7332663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9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7" y="1219200"/>
            <a:ext cx="867580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 and Local Variable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a data structure in which the last data item added is the first data item processed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 keeps track of the values of variables from different recursive function calls by using a stack data structure.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14" y="1066800"/>
            <a:ext cx="36576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14" y="3581400"/>
            <a:ext cx="3076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42714" y="2505075"/>
            <a:ext cx="1752600" cy="1076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understand how recursion is used as a problem solving tool</a:t>
            </a:r>
          </a:p>
          <a:p>
            <a:r>
              <a:rPr lang="en-US" dirty="0" smtClean="0"/>
              <a:t>To learn how to write and trace recursive functions</a:t>
            </a:r>
          </a:p>
          <a:p>
            <a:r>
              <a:rPr lang="en-US" dirty="0" smtClean="0"/>
              <a:t>To see how to implement mathematical functions with recursive definitions as C functions</a:t>
            </a:r>
          </a:p>
          <a:p>
            <a:r>
              <a:rPr lang="en-US" dirty="0" smtClean="0"/>
              <a:t>To learn how to use recursion to solve problems involving arrays and string</a:t>
            </a:r>
          </a:p>
          <a:p>
            <a:r>
              <a:rPr lang="en-US" dirty="0" smtClean="0"/>
              <a:t>To learn how to write a recursive sort function</a:t>
            </a:r>
          </a:p>
          <a:p>
            <a:r>
              <a:rPr lang="en-US" dirty="0" smtClean="0"/>
              <a:t>To understand a recursive solution to the Towers of Hanoi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838200"/>
            <a:ext cx="4029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06018"/>
            <a:ext cx="2838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42714" y="2505075"/>
            <a:ext cx="1752600" cy="1076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3743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5" y="3971925"/>
            <a:ext cx="2771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351114" y="2895600"/>
            <a:ext cx="1752600" cy="1076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2714" y="2505075"/>
            <a:ext cx="1752600" cy="1076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09625"/>
            <a:ext cx="31813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6018"/>
            <a:ext cx="32670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0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</a:t>
            </a:r>
            <a:br>
              <a:rPr lang="en-US" dirty="0" smtClean="0"/>
            </a:br>
            <a:r>
              <a:rPr lang="en-US" dirty="0" smtClean="0"/>
              <a:t>Parameter Stacks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actually maintains a single system stack for the tasks we’ve just shown.</a:t>
            </a:r>
          </a:p>
          <a:p>
            <a:endParaRPr lang="en-US" dirty="0"/>
          </a:p>
          <a:p>
            <a:r>
              <a:rPr lang="en-US" dirty="0" smtClean="0"/>
              <a:t>system stack</a:t>
            </a:r>
          </a:p>
          <a:p>
            <a:pPr lvl="1"/>
            <a:r>
              <a:rPr lang="en-US" dirty="0" smtClean="0"/>
              <a:t>area or memory where parameters and local variables are allocated when a function is called and deallocated when the function returns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5558"/>
            <a:ext cx="6705599" cy="552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factorial</a:t>
            </a:r>
          </a:p>
          <a:p>
            <a:r>
              <a:rPr lang="en-US" dirty="0" smtClean="0"/>
              <a:t>iterative factorial</a:t>
            </a:r>
          </a:p>
          <a:p>
            <a:r>
              <a:rPr lang="en-US" dirty="0" smtClean="0"/>
              <a:t>recursive </a:t>
            </a:r>
            <a:r>
              <a:rPr lang="en-US" dirty="0" err="1" smtClean="0"/>
              <a:t>fibonacci</a:t>
            </a:r>
            <a:endParaRPr lang="en-US" dirty="0" smtClean="0"/>
          </a:p>
          <a:p>
            <a:r>
              <a:rPr lang="en-US" dirty="0" smtClean="0"/>
              <a:t>recursive </a:t>
            </a:r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43000"/>
            <a:ext cx="72278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3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0!  is  1</a:t>
            </a:r>
          </a:p>
          <a:p>
            <a:r>
              <a:rPr lang="en-US" dirty="0" smtClean="0"/>
              <a:t>n!  is n  x  (n – 1)!</a:t>
            </a:r>
          </a:p>
          <a:p>
            <a:pPr lvl="1"/>
            <a:r>
              <a:rPr lang="en-US" dirty="0" smtClean="0"/>
              <a:t>for n  &gt; 0</a:t>
            </a:r>
          </a:p>
          <a:p>
            <a:pPr lvl="1"/>
            <a:endParaRPr lang="en-US" dirty="0"/>
          </a:p>
          <a:p>
            <a:r>
              <a:rPr lang="en-US" dirty="0" smtClean="0"/>
              <a:t>ex.,  4 !  is  4  x  3!</a:t>
            </a:r>
          </a:p>
          <a:p>
            <a:pPr lvl="1"/>
            <a:r>
              <a:rPr lang="en-US" dirty="0" smtClean="0"/>
              <a:t>4  x  3  x  2  x  1  is  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36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24" y="914400"/>
            <a:ext cx="72469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9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recursive function is one that calls itself or that is part of a cycle in the sequence of function calls.</a:t>
            </a:r>
          </a:p>
          <a:p>
            <a:endParaRPr lang="en-US" dirty="0" smtClean="0"/>
          </a:p>
          <a:p>
            <a:r>
              <a:rPr lang="en-US" dirty="0" smtClean="0"/>
              <a:t>The ability to invoke itself enables a recursive function to be repeated with different parameter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Sequence is 1, 1, 2, 3, 5, 8, 13, 21, 34, ...</a:t>
            </a:r>
          </a:p>
          <a:p>
            <a:endParaRPr lang="en-US" dirty="0" smtClean="0"/>
          </a:p>
          <a:p>
            <a:r>
              <a:rPr lang="en-US" dirty="0" smtClean="0"/>
              <a:t>Fibonacci</a:t>
            </a:r>
            <a:r>
              <a:rPr lang="en-US" baseline="-25000" dirty="0" smtClean="0"/>
              <a:t>1</a:t>
            </a:r>
            <a:r>
              <a:rPr lang="en-US" dirty="0" smtClean="0"/>
              <a:t>  is  1</a:t>
            </a:r>
          </a:p>
          <a:p>
            <a:r>
              <a:rPr lang="en-US" dirty="0" smtClean="0"/>
              <a:t>Fibonacci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is  1</a:t>
            </a:r>
          </a:p>
          <a:p>
            <a:r>
              <a:rPr lang="en-US" dirty="0" smtClean="0"/>
              <a:t>Fibonacci</a:t>
            </a:r>
            <a:r>
              <a:rPr lang="en-US" baseline="-25000" dirty="0" smtClean="0"/>
              <a:t>n</a:t>
            </a:r>
            <a:r>
              <a:rPr lang="en-US" dirty="0" smtClean="0"/>
              <a:t> is Fibonacci</a:t>
            </a:r>
            <a:r>
              <a:rPr lang="en-US" baseline="-25000" dirty="0" smtClean="0"/>
              <a:t>n-2</a:t>
            </a:r>
            <a:r>
              <a:rPr lang="en-US" dirty="0" smtClean="0"/>
              <a:t> + Fibonacci</a:t>
            </a:r>
            <a:r>
              <a:rPr lang="en-US" baseline="-25000" dirty="0" smtClean="0"/>
              <a:t>n-1</a:t>
            </a:r>
            <a:r>
              <a:rPr lang="en-US" dirty="0" smtClean="0"/>
              <a:t> for n &gt;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1" y="1295400"/>
            <a:ext cx="7304087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7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greatest common divisor of two integers is the largest integer that divides them both evenly</a:t>
            </a:r>
          </a:p>
          <a:p>
            <a:endParaRPr lang="en-US" dirty="0"/>
          </a:p>
          <a:p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 is </a:t>
            </a:r>
            <a:r>
              <a:rPr lang="en-US" i="1" dirty="0" smtClean="0"/>
              <a:t>n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divides m evenly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 is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remainder of </a:t>
            </a:r>
            <a:r>
              <a:rPr lang="en-US" i="1" dirty="0" smtClean="0"/>
              <a:t>m</a:t>
            </a:r>
            <a:r>
              <a:rPr lang="en-US" dirty="0" smtClean="0"/>
              <a:t> divided by </a:t>
            </a:r>
            <a:r>
              <a:rPr lang="en-US" i="1" dirty="0" smtClean="0"/>
              <a:t>n</a:t>
            </a:r>
            <a:r>
              <a:rPr lang="en-US" dirty="0" smtClean="0"/>
              <a:t>) otherwise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562599" cy="57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Capital Letters in a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78106" cy="290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33475"/>
            <a:ext cx="7332663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8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73"/>
            <a:ext cx="7096125" cy="59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345"/>
            <a:ext cx="7870146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Selection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 be used an an alternative to looping.</a:t>
            </a:r>
          </a:p>
          <a:p>
            <a:endParaRPr lang="en-US" dirty="0" smtClean="0"/>
          </a:p>
          <a:p>
            <a:r>
              <a:rPr lang="en-US" dirty="0" smtClean="0"/>
              <a:t>Recursion is typically used to specify a natural, simple solution that would otherwise be very difficult to solve.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4" y="457199"/>
            <a:ext cx="6960319" cy="243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8999"/>
            <a:ext cx="8408987" cy="246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94" y="417251"/>
            <a:ext cx="6448425" cy="554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53" y="914400"/>
            <a:ext cx="733266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6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 a group of functions to perform the</a:t>
            </a:r>
          </a:p>
          <a:p>
            <a:pPr lvl="1"/>
            <a:r>
              <a:rPr lang="en-US" dirty="0" smtClean="0">
                <a:sym typeface="Symbol"/>
              </a:rPr>
              <a:t> </a:t>
            </a:r>
            <a:r>
              <a:rPr lang="el-GR" dirty="0" smtClean="0">
                <a:sym typeface="Symbol"/>
              </a:rPr>
              <a:t> </a:t>
            </a:r>
            <a:r>
              <a:rPr lang="en-US" dirty="0" smtClean="0"/>
              <a:t>(is an element of),</a:t>
            </a:r>
          </a:p>
          <a:p>
            <a:pPr lvl="1"/>
            <a:r>
              <a:rPr lang="en-US" dirty="0" smtClean="0">
                <a:sym typeface="Symbol"/>
              </a:rPr>
              <a:t> </a:t>
            </a:r>
            <a:r>
              <a:rPr lang="el-GR" dirty="0" smtClean="0">
                <a:sym typeface="Symbol"/>
              </a:rPr>
              <a:t></a:t>
            </a:r>
            <a:r>
              <a:rPr lang="en-US" dirty="0" smtClean="0"/>
              <a:t>  (is a subset of), and</a:t>
            </a:r>
          </a:p>
          <a:p>
            <a:pPr lvl="1"/>
            <a:r>
              <a:rPr lang="en-US" dirty="0" smtClean="0"/>
              <a:t> </a:t>
            </a:r>
            <a:r>
              <a:rPr lang="el-GR" dirty="0">
                <a:sym typeface="Symbol"/>
              </a:rPr>
              <a:t></a:t>
            </a:r>
            <a:r>
              <a:rPr lang="en-US" dirty="0" smtClean="0"/>
              <a:t> (union) operations </a:t>
            </a:r>
          </a:p>
          <a:p>
            <a:pPr marL="0" indent="0">
              <a:buNone/>
            </a:pPr>
            <a:r>
              <a:rPr lang="en-US" dirty="0" smtClean="0"/>
              <a:t>    on sets of characters.</a:t>
            </a:r>
          </a:p>
          <a:p>
            <a:r>
              <a:rPr lang="en-US" dirty="0" smtClean="0"/>
              <a:t>Also develop functions to </a:t>
            </a:r>
          </a:p>
          <a:p>
            <a:pPr lvl="1"/>
            <a:r>
              <a:rPr lang="en-US" dirty="0" smtClean="0"/>
              <a:t>check that a certain set is valid (no duplicate characters)</a:t>
            </a:r>
          </a:p>
          <a:p>
            <a:pPr lvl="1"/>
            <a:r>
              <a:rPr lang="en-US" dirty="0" smtClean="0"/>
              <a:t>check for the empty set</a:t>
            </a:r>
          </a:p>
          <a:p>
            <a:pPr lvl="1"/>
            <a:r>
              <a:rPr lang="en-US" dirty="0" smtClean="0"/>
              <a:t>print a set in standard set 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371600"/>
            <a:ext cx="6884987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600200"/>
            <a:ext cx="6942137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1600200"/>
            <a:ext cx="7018337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8" y="1371600"/>
            <a:ext cx="7037387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295400"/>
            <a:ext cx="531495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or more </a:t>
            </a:r>
            <a:r>
              <a:rPr lang="en-US" dirty="0" smtClean="0">
                <a:solidFill>
                  <a:srgbClr val="0000FF"/>
                </a:solidFill>
              </a:rPr>
              <a:t>simple cases </a:t>
            </a:r>
            <a:r>
              <a:rPr lang="en-US" dirty="0" smtClean="0"/>
              <a:t>of the problem have a straightforward, </a:t>
            </a:r>
            <a:r>
              <a:rPr lang="en-US" dirty="0" err="1" smtClean="0"/>
              <a:t>nonrecursive</a:t>
            </a:r>
            <a:r>
              <a:rPr lang="en-US" dirty="0" smtClean="0"/>
              <a:t> solution.</a:t>
            </a:r>
          </a:p>
          <a:p>
            <a:endParaRPr lang="en-US" dirty="0" smtClean="0"/>
          </a:p>
          <a:p>
            <a:r>
              <a:rPr lang="en-US" dirty="0" smtClean="0"/>
              <a:t>The other cases can be redefined in terms of problems that are closer to the simple cases.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09650"/>
            <a:ext cx="73898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8" y="152400"/>
            <a:ext cx="5333999" cy="606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74" y="228600"/>
            <a:ext cx="5105399" cy="582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5105400" cy="569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5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5105400" cy="57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285875"/>
            <a:ext cx="59150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Classic Case Study in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n disks from Peg A to peg C using peg B as needed.</a:t>
            </a:r>
          </a:p>
          <a:p>
            <a:r>
              <a:rPr lang="en-US" dirty="0" smtClean="0"/>
              <a:t>The following conditions apply: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Only one disk at a time may be moved, and this disk must be the top disk on a peg.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larger disk can never be placed on top of a smaller disk.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381000"/>
            <a:ext cx="7408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7437"/>
            <a:ext cx="738028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6" y="4257675"/>
            <a:ext cx="73517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2105025"/>
            <a:ext cx="8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4231299"/>
            <a:ext cx="8001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838200"/>
            <a:ext cx="7951787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883"/>
            <a:ext cx="8229600" cy="219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838200"/>
            <a:ext cx="72469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7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4" y="381000"/>
            <a:ext cx="6934200" cy="55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4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1447800"/>
            <a:ext cx="75041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recursive function either calls itself or initiates a sequence of function calls in which it may be called again.</a:t>
            </a:r>
          </a:p>
          <a:p>
            <a:r>
              <a:rPr lang="en-US" dirty="0" smtClean="0"/>
              <a:t>Designing a recursive solution involves identifying simple cases with straightforward solutions, then redefining more complex cases in terms of problems that are closer to simple cases.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functions depend on the fact that or each call to a function, space is allocated on the stack for the unction’s parameters and local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applying this redefinition process every time the recursive function is called, eventually the problem is reduced entirely to simple cases, which are relatively easy to solve.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038600"/>
            <a:ext cx="4162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3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67" y="762000"/>
            <a:ext cx="718978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6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function to count the number of times a particular character appears in a string.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count(‘s’, “Mississippi </a:t>
            </a:r>
            <a:r>
              <a:rPr lang="en-US" dirty="0" err="1" smtClean="0">
                <a:solidFill>
                  <a:srgbClr val="0000FF"/>
                </a:solidFill>
              </a:rPr>
              <a:t>sassafrs</a:t>
            </a:r>
            <a:r>
              <a:rPr lang="en-US" dirty="0" smtClean="0">
                <a:solidFill>
                  <a:srgbClr val="0000FF"/>
                </a:solidFill>
              </a:rPr>
              <a:t>”);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257</TotalTime>
  <Words>1736</Words>
  <Application>Microsoft Office PowerPoint</Application>
  <PresentationFormat>On-screen Show (4:3)</PresentationFormat>
  <Paragraphs>227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Recursion Chapter 9</vt:lpstr>
      <vt:lpstr>Chapter Objectives</vt:lpstr>
      <vt:lpstr>Recursion</vt:lpstr>
      <vt:lpstr>Recursion</vt:lpstr>
      <vt:lpstr>The Nature of Recursion</vt:lpstr>
      <vt:lpstr>PowerPoint Presentation</vt:lpstr>
      <vt:lpstr>The Nature of Recursion</vt:lpstr>
      <vt:lpstr>PowerPoint Presentation</vt:lpstr>
      <vt:lpstr>Example</vt:lpstr>
      <vt:lpstr>PowerPoint Presentation</vt:lpstr>
      <vt:lpstr>PowerPoint Presentation</vt:lpstr>
      <vt:lpstr>PowerPoint Presentation</vt:lpstr>
      <vt:lpstr>Tracing Recursive Functions</vt:lpstr>
      <vt:lpstr>PowerPoint Presentation</vt:lpstr>
      <vt:lpstr>PowerPoint Presentation</vt:lpstr>
      <vt:lpstr>PowerPoint Presentation</vt:lpstr>
      <vt:lpstr>PowerPoint Presentation</vt:lpstr>
      <vt:lpstr>Parameter and Local Variable Stacks</vt:lpstr>
      <vt:lpstr>PowerPoint Presentation</vt:lpstr>
      <vt:lpstr>PowerPoint Presentation</vt:lpstr>
      <vt:lpstr>PowerPoint Presentation</vt:lpstr>
      <vt:lpstr>PowerPoint Presentation</vt:lpstr>
      <vt:lpstr>Implementation of Parameter Stacks in C</vt:lpstr>
      <vt:lpstr>PowerPoint Presentation</vt:lpstr>
      <vt:lpstr>Mathematical Functions</vt:lpstr>
      <vt:lpstr>PowerPoint Presentation</vt:lpstr>
      <vt:lpstr>Factorial</vt:lpstr>
      <vt:lpstr>PowerPoint Presentation</vt:lpstr>
      <vt:lpstr>PowerPoint Presentation</vt:lpstr>
      <vt:lpstr>Fibonacci</vt:lpstr>
      <vt:lpstr>PowerPoint Presentation</vt:lpstr>
      <vt:lpstr>GCD</vt:lpstr>
      <vt:lpstr>PowerPoint Presentation</vt:lpstr>
      <vt:lpstr>Finding Capital Letters in a String</vt:lpstr>
      <vt:lpstr>PowerPoint Presentation</vt:lpstr>
      <vt:lpstr>PowerPoint Presentation</vt:lpstr>
      <vt:lpstr>PowerPoint Presentation</vt:lpstr>
      <vt:lpstr>PowerPoint Presentation</vt:lpstr>
      <vt:lpstr>Recursive Selection Sort</vt:lpstr>
      <vt:lpstr>PowerPoint Presentation</vt:lpstr>
      <vt:lpstr>PowerPoint Presentation</vt:lpstr>
      <vt:lpstr>PowerPoint Presentation</vt:lpstr>
      <vt:lpstr>Operations on Sets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Towers of Hanoi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 Up</vt:lpstr>
      <vt:lpstr>Wrap Up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50</cp:revision>
  <dcterms:created xsi:type="dcterms:W3CDTF">2015-09-28T20:03:08Z</dcterms:created>
  <dcterms:modified xsi:type="dcterms:W3CDTF">2015-10-10T15:38:20Z</dcterms:modified>
</cp:coreProperties>
</file>