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67" r:id="rId3"/>
    <p:sldId id="270" r:id="rId4"/>
    <p:sldId id="308" r:id="rId5"/>
    <p:sldId id="271" r:id="rId6"/>
    <p:sldId id="306" r:id="rId7"/>
    <p:sldId id="307" r:id="rId8"/>
    <p:sldId id="272" r:id="rId9"/>
    <p:sldId id="324" r:id="rId10"/>
    <p:sldId id="273" r:id="rId11"/>
    <p:sldId id="274" r:id="rId12"/>
    <p:sldId id="314" r:id="rId13"/>
    <p:sldId id="315" r:id="rId14"/>
    <p:sldId id="311" r:id="rId15"/>
    <p:sldId id="313" r:id="rId16"/>
    <p:sldId id="312" r:id="rId17"/>
    <p:sldId id="310" r:id="rId18"/>
    <p:sldId id="309" r:id="rId19"/>
    <p:sldId id="317" r:id="rId20"/>
    <p:sldId id="319" r:id="rId21"/>
    <p:sldId id="320" r:id="rId22"/>
    <p:sldId id="322" r:id="rId23"/>
    <p:sldId id="321" r:id="rId24"/>
    <p:sldId id="323" r:id="rId25"/>
    <p:sldId id="277" r:id="rId26"/>
    <p:sldId id="282" r:id="rId27"/>
    <p:sldId id="283" r:id="rId28"/>
    <p:sldId id="284" r:id="rId29"/>
    <p:sldId id="285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9"/>
    <p:restoredTop sz="94694"/>
  </p:normalViewPr>
  <p:slideViewPr>
    <p:cSldViewPr>
      <p:cViewPr varScale="1">
        <p:scale>
          <a:sx n="121" d="100"/>
          <a:sy n="121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Modular Programming</a:t>
            </a:r>
            <a:br>
              <a:rPr lang="en-US" dirty="0"/>
            </a:br>
            <a:r>
              <a:rPr lang="en-US" sz="4000" dirty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allows a program to explicitly name a file for input or output.</a:t>
            </a:r>
          </a:p>
          <a:p>
            <a:r>
              <a:rPr lang="en-US" dirty="0"/>
              <a:t>Declare file pointers:</a:t>
            </a:r>
          </a:p>
          <a:p>
            <a:pPr lvl="1"/>
            <a:r>
              <a:rPr lang="en-US" dirty="0"/>
              <a:t>FILE  *</a:t>
            </a:r>
            <a:r>
              <a:rPr lang="en-US" dirty="0" err="1"/>
              <a:t>inp</a:t>
            </a:r>
            <a:r>
              <a:rPr lang="en-US" dirty="0"/>
              <a:t>;	/* pointer to input file */</a:t>
            </a:r>
          </a:p>
          <a:p>
            <a:pPr lvl="1"/>
            <a:r>
              <a:rPr lang="en-US" dirty="0"/>
              <a:t>FILE  *</a:t>
            </a:r>
            <a:r>
              <a:rPr lang="en-US" dirty="0" err="1"/>
              <a:t>outp</a:t>
            </a:r>
            <a:r>
              <a:rPr lang="en-US" dirty="0"/>
              <a:t>;	/* pointer to output file */</a:t>
            </a:r>
          </a:p>
          <a:p>
            <a:r>
              <a:rPr lang="en-US" dirty="0"/>
              <a:t>Prepare for input or output before permitting access:</a:t>
            </a:r>
          </a:p>
          <a:p>
            <a:pPr lvl="1"/>
            <a:r>
              <a:rPr lang="en-US" dirty="0" err="1"/>
              <a:t>inp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(“infile.txt”, “r”);</a:t>
            </a:r>
          </a:p>
          <a:p>
            <a:pPr lvl="1"/>
            <a:r>
              <a:rPr lang="en-US" dirty="0" err="1"/>
              <a:t>outp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(“outfile.txt”, “w”);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fscanf</a:t>
            </a:r>
            <a:endParaRPr lang="en-US" dirty="0"/>
          </a:p>
          <a:p>
            <a:pPr lvl="1"/>
            <a:r>
              <a:rPr lang="en-US" dirty="0"/>
              <a:t>file equivalent of </a:t>
            </a:r>
            <a:r>
              <a:rPr lang="en-US" dirty="0" err="1"/>
              <a:t>scanf</a:t>
            </a:r>
            <a:endParaRPr lang="en-US" dirty="0"/>
          </a:p>
          <a:p>
            <a:pPr lvl="1"/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inp</a:t>
            </a:r>
            <a:r>
              <a:rPr lang="en-US" dirty="0"/>
              <a:t>, “%</a:t>
            </a:r>
            <a:r>
              <a:rPr lang="en-US" dirty="0" err="1"/>
              <a:t>lf</a:t>
            </a:r>
            <a:r>
              <a:rPr lang="en-US" dirty="0"/>
              <a:t>”, &amp;item);</a:t>
            </a:r>
          </a:p>
          <a:p>
            <a:r>
              <a:rPr lang="en-US" dirty="0" err="1"/>
              <a:t>fprintf</a:t>
            </a:r>
            <a:endParaRPr lang="en-US" dirty="0"/>
          </a:p>
          <a:p>
            <a:pPr lvl="1"/>
            <a:r>
              <a:rPr lang="en-US" dirty="0"/>
              <a:t>file equivalent of </a:t>
            </a:r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outp</a:t>
            </a:r>
            <a:r>
              <a:rPr lang="en-US" dirty="0"/>
              <a:t>, “%.2f\n”, item);</a:t>
            </a:r>
          </a:p>
          <a:p>
            <a:r>
              <a:rPr lang="en-US" dirty="0"/>
              <a:t>closing a file when done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inp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outp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9D1-2CC6-A240-8D8A-81D6153E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0F02-7F11-1B46-9910-9EDC3E0E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error</a:t>
            </a:r>
          </a:p>
          <a:p>
            <a:r>
              <a:rPr lang="en-US" dirty="0"/>
              <a:t>Means you tried to access memory that you weren’t allowed to access</a:t>
            </a:r>
          </a:p>
          <a:p>
            <a:r>
              <a:rPr lang="en-US" dirty="0"/>
              <a:t>Examples of causes:</a:t>
            </a:r>
          </a:p>
          <a:p>
            <a:pPr lvl="1"/>
            <a:r>
              <a:rPr lang="en-US" dirty="0"/>
              <a:t>trying to read from a file that wasn’t open</a:t>
            </a:r>
          </a:p>
          <a:p>
            <a:pPr lvl="1"/>
            <a:r>
              <a:rPr lang="en-US" dirty="0"/>
              <a:t>following a dangling pointer</a:t>
            </a:r>
          </a:p>
          <a:p>
            <a:pPr lvl="1"/>
            <a:r>
              <a:rPr lang="en-US" dirty="0"/>
              <a:t>accessing data beyond array bounds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507E-F3B8-F740-AF1C-62CB154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FA91-7AFA-B241-9ED3-EE52914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4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9D1-2CC6-A240-8D8A-81D6153E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0F02-7F11-1B46-9910-9EDC3E0E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error</a:t>
            </a:r>
          </a:p>
          <a:p>
            <a:r>
              <a:rPr lang="en-US" dirty="0"/>
              <a:t>Means you tried to access memory that you weren’t allowed to access</a:t>
            </a:r>
          </a:p>
          <a:p>
            <a:r>
              <a:rPr lang="en-US" dirty="0"/>
              <a:t>Examples of causes:</a:t>
            </a:r>
          </a:p>
          <a:p>
            <a:pPr lvl="1"/>
            <a:r>
              <a:rPr lang="en-US" dirty="0"/>
              <a:t>trying to read from a file that wasn’t open</a:t>
            </a:r>
          </a:p>
          <a:p>
            <a:pPr lvl="1"/>
            <a:r>
              <a:rPr lang="en-US" dirty="0"/>
              <a:t>following a dangling pointer</a:t>
            </a:r>
          </a:p>
          <a:p>
            <a:pPr lvl="1"/>
            <a:r>
              <a:rPr lang="en-US" dirty="0"/>
              <a:t>accessing data beyond array bounds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507E-F3B8-F740-AF1C-62CB154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FA91-7AFA-B241-9ED3-EE52914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A09C1-95C3-A644-85D0-DD85E18F415D}"/>
              </a:ext>
            </a:extLst>
          </p:cNvPr>
          <p:cNvSpPr txBox="1"/>
          <p:nvPr/>
        </p:nvSpPr>
        <p:spPr>
          <a:xfrm>
            <a:off x="457200" y="5715000"/>
            <a:ext cx="7632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let’s introduce a segmentation fault in </a:t>
            </a:r>
            <a:r>
              <a:rPr lang="en-US" sz="3200" dirty="0" err="1">
                <a:solidFill>
                  <a:srgbClr val="C00000"/>
                </a:solidFill>
              </a:rPr>
              <a:t>read.c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0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10F32-83B8-1842-B48E-128639F82DB3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E30E7-36F0-344B-A281-4B1EEB67788D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*b;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</p:spTree>
    <p:extLst>
      <p:ext uri="{BB962C8B-B14F-4D97-AF65-F5344CB8AC3E}">
        <p14:creationId xmlns:p14="http://schemas.microsoft.com/office/powerpoint/2010/main" val="309405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82183-8CC5-A84F-85E4-EC754E09E902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714EC-0794-F54D-86C5-240D8D24E9FB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F5C0E-2F00-F841-9E07-5014DB9A4418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786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27238-C9AE-794F-B198-48B47FE6FF37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BA273D-1B40-E348-A466-B05CA5CF79D7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A4531-8F99-6F47-AC1C-3A9BD7611F9F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47C19-08FA-C543-8EE6-8B9CEE65714F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672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35E3F-AE77-4148-AA52-12F6318E0AF2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386EC0-22B2-3E4B-B6C0-42E409E268E9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C02DE-C21E-6844-B02C-63659BA5836A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9C628F-347A-3845-9F60-32A63F2AA145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650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  <a:endParaRPr lang="en-US" sz="2800" b="1" dirty="0"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928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+= 1;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= 2 * (*b);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767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learn about pointers and indirect addressing</a:t>
            </a:r>
          </a:p>
          <a:p>
            <a:r>
              <a:rPr lang="en-US" dirty="0"/>
              <a:t>To see how to access external data files in a program and to be able to read from input file and write to output files using file pointers</a:t>
            </a:r>
          </a:p>
          <a:p>
            <a:r>
              <a:rPr lang="en-US" dirty="0"/>
              <a:t>To learn how to return function results through a function’s arguments</a:t>
            </a:r>
          </a:p>
          <a:p>
            <a:r>
              <a:rPr lang="en-US" dirty="0"/>
              <a:t>To understand the differences between call-by-value and call-by-reference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= 2 * (*b);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306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853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b = 2 * (*b);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7497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cs typeface="Calibri"/>
              </a:rPr>
              <a:t>    b = 2 * (*b);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866835" y="2979264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5000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cs typeface="Calibri"/>
              </a:rPr>
              <a:t>    b = 2 * (*b);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866835" y="2979264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C9B4C-8E36-9E4D-AF7C-5E0419CC4393}"/>
              </a:ext>
            </a:extLst>
          </p:cNvPr>
          <p:cNvSpPr txBox="1"/>
          <p:nvPr/>
        </p:nvSpPr>
        <p:spPr>
          <a:xfrm>
            <a:off x="4220753" y="5617798"/>
            <a:ext cx="458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ptr0.c shows seg fault accessing *b</a:t>
            </a:r>
          </a:p>
        </p:txBody>
      </p:sp>
    </p:spTree>
    <p:extLst>
      <p:ext uri="{BB962C8B-B14F-4D97-AF65-F5344CB8AC3E}">
        <p14:creationId xmlns:p14="http://schemas.microsoft.com/office/powerpoint/2010/main" val="312936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the return statement to send back one result value from a function.</a:t>
            </a:r>
          </a:p>
          <a:p>
            <a:r>
              <a:rPr lang="en-US" dirty="0"/>
              <a:t>We can also use output parameters to return multiple results from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" y="4038600"/>
            <a:ext cx="9083365" cy="16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8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324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59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2" y="762000"/>
            <a:ext cx="9043828" cy="240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36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Symbol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operator for multiplication</a:t>
            </a:r>
          </a:p>
          <a:p>
            <a:r>
              <a:rPr lang="en-US" dirty="0"/>
              <a:t>“pointer to” when used when declaring a variable or a function parameters</a:t>
            </a:r>
          </a:p>
          <a:p>
            <a:r>
              <a:rPr lang="en-US" dirty="0"/>
              <a:t>unary indirection operator in a function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Calls to a Function with </a:t>
            </a:r>
            <a:r>
              <a:rPr lang="en-US" dirty="0" err="1"/>
              <a:t>Input/Output</a:t>
            </a:r>
            <a:r>
              <a:rPr lang="en-US" dirty="0"/>
              <a:t>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example of sorting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the distinction between input, inout, and output parameters and when to use each kind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" y="163419"/>
            <a:ext cx="910459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" y="2810172"/>
            <a:ext cx="7680606" cy="343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2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(pointer variable)</a:t>
            </a:r>
          </a:p>
          <a:p>
            <a:pPr lvl="1"/>
            <a:r>
              <a:rPr lang="en-US" dirty="0"/>
              <a:t>a memory cell that stores the address of a data item</a:t>
            </a:r>
          </a:p>
          <a:p>
            <a:pPr lvl="1"/>
            <a:r>
              <a:rPr lang="en-US" dirty="0"/>
              <a:t>8 bytes on on server but depends on machine</a:t>
            </a:r>
          </a:p>
          <a:p>
            <a:pPr lvl="1"/>
            <a:r>
              <a:rPr lang="en-US" dirty="0"/>
              <a:t>syntax: 	</a:t>
            </a:r>
            <a:r>
              <a:rPr lang="en-US" i="1" dirty="0">
                <a:solidFill>
                  <a:srgbClr val="7030A0"/>
                </a:solidFill>
              </a:rPr>
              <a:t>type  *variable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 m  =  25;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int  *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;   	/* a pointer to an integer */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(pointer variable)</a:t>
            </a:r>
          </a:p>
          <a:p>
            <a:pPr lvl="1"/>
            <a:r>
              <a:rPr lang="en-US" dirty="0"/>
              <a:t>a memory cell that stores the address of a data item</a:t>
            </a:r>
          </a:p>
          <a:p>
            <a:pPr lvl="1"/>
            <a:r>
              <a:rPr lang="en-US" dirty="0"/>
              <a:t>8 bytes on on server but depends on machine</a:t>
            </a:r>
          </a:p>
          <a:p>
            <a:pPr lvl="1"/>
            <a:r>
              <a:rPr lang="en-US" dirty="0"/>
              <a:t>syntax: 	</a:t>
            </a:r>
            <a:r>
              <a:rPr lang="en-US" i="1" dirty="0">
                <a:solidFill>
                  <a:srgbClr val="7030A0"/>
                </a:solidFill>
              </a:rPr>
              <a:t>type  *variable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 m  =  25;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int  *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;   	/* a pointer to an integer */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 = &amp;m;   	/* 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 points to m */</a:t>
            </a: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&amp; operator (address of)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 the address of a variable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 * </a:t>
            </a:r>
            <a:r>
              <a:rPr lang="en-US" b="0" i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never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returns the address of a variable</a:t>
            </a:r>
            <a:endParaRPr lang="en-US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 operator (indirection)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Follows a pointer 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 it points to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(the thing at the address it sto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Indirection/indirect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95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accessing the contents of a memory cell through a pointer variable that stores it address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3211"/>
            <a:ext cx="9148160" cy="149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72672"/>
            <a:ext cx="7093071" cy="19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26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Gives the number of bytes that a variable or value takes up</a:t>
            </a:r>
          </a:p>
          <a:p>
            <a:pPr marL="0" indent="0" algn="l" rtl="0" fontAlgn="base">
              <a:buNone/>
            </a:pPr>
            <a:r>
              <a:rPr lang="en-US" dirty="0" err="1">
                <a:solidFill>
                  <a:schemeClr val="accent4"/>
                </a:solidFill>
                <a:latin typeface="Calibri" panose="020F0502020204030204" pitchFamily="34" charset="0"/>
              </a:rPr>
              <a:t>sizeof</a:t>
            </a: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(m)</a:t>
            </a:r>
            <a:endParaRPr lang="en-US" b="0" i="0" u="none" strike="noStrike" dirty="0">
              <a:solidFill>
                <a:schemeClr val="accent4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On our server: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Char: 1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Int: 4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Float: 4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Double: 8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12134</TotalTime>
  <Words>1760</Words>
  <Application>Microsoft Macintosh PowerPoint</Application>
  <PresentationFormat>On-screen Show (4:3)</PresentationFormat>
  <Paragraphs>364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Pointers and Modular Programming Chapter 6</vt:lpstr>
      <vt:lpstr>Chapter Objectives</vt:lpstr>
      <vt:lpstr>Chapter Objectives</vt:lpstr>
      <vt:lpstr>Pointers</vt:lpstr>
      <vt:lpstr>Pointers</vt:lpstr>
      <vt:lpstr>&amp; operator (address of) </vt:lpstr>
      <vt:lpstr>* operator (indirection) </vt:lpstr>
      <vt:lpstr>Indirection/indirect reference</vt:lpstr>
      <vt:lpstr>sizeof() function</vt:lpstr>
      <vt:lpstr>Pointers to Files</vt:lpstr>
      <vt:lpstr>Pointers to Files</vt:lpstr>
      <vt:lpstr>Segmentation fault</vt:lpstr>
      <vt:lpstr>Segmentation fault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Functions with Output Parameters</vt:lpstr>
      <vt:lpstr>PowerPoint Presentation</vt:lpstr>
      <vt:lpstr>PowerPoint Presentation</vt:lpstr>
      <vt:lpstr>Meaning of Symbol *</vt:lpstr>
      <vt:lpstr>Multiple Calls to a Function with Input/Output Parameters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46</cp:revision>
  <dcterms:created xsi:type="dcterms:W3CDTF">2015-09-28T20:03:08Z</dcterms:created>
  <dcterms:modified xsi:type="dcterms:W3CDTF">2023-10-02T13:30:20Z</dcterms:modified>
</cp:coreProperties>
</file>