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8"/>
  </p:notesMasterIdLst>
  <p:sldIdLst>
    <p:sldId id="256" r:id="rId2"/>
    <p:sldId id="267" r:id="rId3"/>
    <p:sldId id="271" r:id="rId4"/>
    <p:sldId id="272" r:id="rId5"/>
    <p:sldId id="332" r:id="rId6"/>
    <p:sldId id="331" r:id="rId7"/>
    <p:sldId id="333" r:id="rId8"/>
    <p:sldId id="283" r:id="rId9"/>
    <p:sldId id="286" r:id="rId10"/>
    <p:sldId id="345" r:id="rId11"/>
    <p:sldId id="346" r:id="rId12"/>
    <p:sldId id="347" r:id="rId13"/>
    <p:sldId id="348" r:id="rId14"/>
    <p:sldId id="277" r:id="rId15"/>
    <p:sldId id="291" r:id="rId16"/>
    <p:sldId id="337" r:id="rId17"/>
    <p:sldId id="334" r:id="rId18"/>
    <p:sldId id="278" r:id="rId19"/>
    <p:sldId id="279" r:id="rId20"/>
    <p:sldId id="281" r:id="rId21"/>
    <p:sldId id="335" r:id="rId22"/>
    <p:sldId id="275" r:id="rId23"/>
    <p:sldId id="284" r:id="rId24"/>
    <p:sldId id="285" r:id="rId25"/>
    <p:sldId id="340" r:id="rId26"/>
    <p:sldId id="341" r:id="rId27"/>
    <p:sldId id="343" r:id="rId28"/>
    <p:sldId id="344" r:id="rId29"/>
    <p:sldId id="294" r:id="rId30"/>
    <p:sldId id="349" r:id="rId31"/>
    <p:sldId id="350" r:id="rId32"/>
    <p:sldId id="297" r:id="rId33"/>
    <p:sldId id="312" r:id="rId34"/>
    <p:sldId id="313" r:id="rId35"/>
    <p:sldId id="338" r:id="rId36"/>
    <p:sldId id="33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/>
    <p:restoredTop sz="94694"/>
  </p:normalViewPr>
  <p:slideViewPr>
    <p:cSldViewPr>
      <p:cViewPr varScale="1">
        <p:scale>
          <a:sx n="121" d="100"/>
          <a:sy n="121" d="100"/>
        </p:scale>
        <p:origin x="171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B5942-6D54-4526-995F-589302A5E2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9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Strings</a:t>
            </a:r>
            <a:br>
              <a:rPr lang="en-US" dirty="0"/>
            </a:br>
            <a:r>
              <a:rPr lang="en-US" sz="4000" dirty="0"/>
              <a:t>Chapter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4AD0-9E54-9341-AB26-DBF83DE4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Review 10/11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5E90-B0CE-D749-804C-43068A69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C, strings are…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F6C7-AAD5-084A-9C67-B0583AA8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0FEA9-7896-AA47-B521-F7F53F3C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5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4AD0-9E54-9341-AB26-DBF83DE4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Review 10/11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5E90-B0CE-D749-804C-43068A69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C, strings are…</a:t>
            </a:r>
          </a:p>
          <a:p>
            <a:r>
              <a:rPr lang="en-US" sz="3600" dirty="0"/>
              <a:t>To store an array of strings, we need a…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F6C7-AAD5-084A-9C67-B0583AA8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0FEA9-7896-AA47-B521-F7F53F3C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3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4AD0-9E54-9341-AB26-DBF83DE4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Review 10/11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5E90-B0CE-D749-804C-43068A69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C, strings are…</a:t>
            </a:r>
          </a:p>
          <a:p>
            <a:r>
              <a:rPr lang="en-US" sz="3600" dirty="0"/>
              <a:t>To store an array of strings, we need a…</a:t>
            </a:r>
          </a:p>
          <a:p>
            <a:r>
              <a:rPr lang="en-US" sz="3600" dirty="0"/>
              <a:t>All strings must end with the…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F6C7-AAD5-084A-9C67-B0583AA8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0FEA9-7896-AA47-B521-F7F53F3C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6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4AD0-9E54-9341-AB26-DBF83DE4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Review 10/11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5E90-B0CE-D749-804C-43068A69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C, strings are…</a:t>
            </a:r>
          </a:p>
          <a:p>
            <a:r>
              <a:rPr lang="en-US" sz="3600" dirty="0"/>
              <a:t>To store an array of strings, we need a…</a:t>
            </a:r>
          </a:p>
          <a:p>
            <a:r>
              <a:rPr lang="en-US" sz="3600" dirty="0"/>
              <a:t>All strings must end with the…</a:t>
            </a:r>
          </a:p>
          <a:p>
            <a:r>
              <a:rPr lang="en-US" sz="3600" dirty="0"/>
              <a:t>We can read in a full line (including spaces) as a string using the function…</a:t>
            </a:r>
          </a:p>
          <a:p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F6C7-AAD5-084A-9C67-B0583AA8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0FEA9-7896-AA47-B521-F7F53F3C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1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483" y="1219200"/>
            <a:ext cx="8357318" cy="5364162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err="1">
                <a:solidFill>
                  <a:srgbClr val="0000FF"/>
                </a:solidFill>
              </a:rPr>
              <a:t>strcpy</a:t>
            </a:r>
            <a:endParaRPr lang="en-US" sz="3300" dirty="0">
              <a:solidFill>
                <a:srgbClr val="0000FF"/>
              </a:solidFill>
            </a:endParaRPr>
          </a:p>
          <a:p>
            <a:pPr lvl="1"/>
            <a:r>
              <a:rPr lang="en-US" sz="3300" dirty="0"/>
              <a:t>copies string in second argument into its first argument</a:t>
            </a:r>
          </a:p>
          <a:p>
            <a:pPr lvl="2"/>
            <a:r>
              <a:rPr lang="en-US" sz="2800" dirty="0" err="1">
                <a:solidFill>
                  <a:srgbClr val="7030A0"/>
                </a:solidFill>
              </a:rPr>
              <a:t>strcpy</a:t>
            </a:r>
            <a:r>
              <a:rPr lang="en-US" sz="2800" dirty="0">
                <a:solidFill>
                  <a:srgbClr val="7030A0"/>
                </a:solidFill>
              </a:rPr>
              <a:t>(s1, “hello”);</a:t>
            </a:r>
          </a:p>
          <a:p>
            <a:pPr lvl="1"/>
            <a:r>
              <a:rPr lang="en-US" sz="3300" dirty="0"/>
              <a:t>subject to buffer overflow</a:t>
            </a:r>
          </a:p>
          <a:p>
            <a:r>
              <a:rPr lang="en-US" sz="3300" dirty="0" err="1">
                <a:solidFill>
                  <a:srgbClr val="0000FF"/>
                </a:solidFill>
              </a:rPr>
              <a:t>strncpy</a:t>
            </a:r>
            <a:endParaRPr lang="en-US" sz="3300" dirty="0">
              <a:solidFill>
                <a:srgbClr val="0000FF"/>
              </a:solidFill>
            </a:endParaRPr>
          </a:p>
          <a:p>
            <a:pPr lvl="1"/>
            <a:r>
              <a:rPr lang="en-US" sz="3300" dirty="0"/>
              <a:t>takes an argument specifying the number of chars to copy</a:t>
            </a:r>
          </a:p>
          <a:p>
            <a:pPr lvl="1"/>
            <a:r>
              <a:rPr lang="en-US" sz="3300" dirty="0"/>
              <a:t>if the string to be copies is shorter, the remaining characters stored are null</a:t>
            </a:r>
          </a:p>
          <a:p>
            <a:pPr lvl="2"/>
            <a:r>
              <a:rPr lang="en-US" sz="2800" dirty="0" err="1">
                <a:solidFill>
                  <a:srgbClr val="7030A0"/>
                </a:solidFill>
              </a:rPr>
              <a:t>strncpy</a:t>
            </a:r>
            <a:r>
              <a:rPr lang="en-US" sz="2800" dirty="0">
                <a:solidFill>
                  <a:srgbClr val="7030A0"/>
                </a:solidFill>
              </a:rPr>
              <a:t>(s2, “inevitable”, 5);</a:t>
            </a:r>
            <a:endParaRPr lang="en-US" sz="4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4600" dirty="0">
                <a:solidFill>
                  <a:srgbClr val="0000FF"/>
                </a:solidFill>
              </a:rPr>
              <a:t>= does not work!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3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7F87185-AD79-DB4C-A84B-1E167A866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36495"/>
              </p:ext>
            </p:extLst>
          </p:nvPr>
        </p:nvGraphicFramePr>
        <p:xfrm>
          <a:off x="137162" y="4524656"/>
          <a:ext cx="884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67746460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2613442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72978633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04602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8292BB-1783-AB4F-8B11-240FFB1B0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54716"/>
              </p:ext>
            </p:extLst>
          </p:nvPr>
        </p:nvGraphicFramePr>
        <p:xfrm>
          <a:off x="1066800" y="2006021"/>
          <a:ext cx="2344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3A9C27-785C-5547-A638-2A83AB10F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083293"/>
              </p:ext>
            </p:extLst>
          </p:nvPr>
        </p:nvGraphicFramePr>
        <p:xfrm>
          <a:off x="1066800" y="2615414"/>
          <a:ext cx="34946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447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191485346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</a:tblGrid>
              <a:tr h="26162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832381A7-4BB7-8F49-994E-64119ED41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58300"/>
              </p:ext>
            </p:extLst>
          </p:nvPr>
        </p:nvGraphicFramePr>
        <p:xfrm>
          <a:off x="1066800" y="3410641"/>
          <a:ext cx="4424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0C9F22-AB5F-E447-8A2E-32E2121AE965}"/>
              </a:ext>
            </a:extLst>
          </p:cNvPr>
          <p:cNvSpPr txBox="1"/>
          <p:nvPr/>
        </p:nvSpPr>
        <p:spPr>
          <a:xfrm>
            <a:off x="457200" y="19298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41B45-9E6A-0645-8FD4-35500E93D55D}"/>
              </a:ext>
            </a:extLst>
          </p:cNvPr>
          <p:cNvSpPr txBox="1"/>
          <p:nvPr/>
        </p:nvSpPr>
        <p:spPr>
          <a:xfrm>
            <a:off x="457200" y="256291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A3E35-54A4-414F-AD3D-5E719F7BCE5F}"/>
              </a:ext>
            </a:extLst>
          </p:cNvPr>
          <p:cNvSpPr txBox="1"/>
          <p:nvPr/>
        </p:nvSpPr>
        <p:spPr>
          <a:xfrm>
            <a:off x="457200" y="3319816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DDD180-1B82-934C-BC70-87C1C682186C}"/>
              </a:ext>
            </a:extLst>
          </p:cNvPr>
          <p:cNvSpPr txBox="1"/>
          <p:nvPr/>
        </p:nvSpPr>
        <p:spPr>
          <a:xfrm>
            <a:off x="143255" y="400481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58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9" y="1943100"/>
            <a:ext cx="906918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051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tokenization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7696200" cy="490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05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43" y="1397318"/>
            <a:ext cx="9200799" cy="393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60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9029"/>
            <a:ext cx="9144000" cy="384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94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how a string constant is stored in an array of characters</a:t>
            </a:r>
          </a:p>
          <a:p>
            <a:r>
              <a:rPr lang="en-US" dirty="0"/>
              <a:t>To learn about the placeholder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%s</a:t>
            </a:r>
            <a:r>
              <a:rPr lang="en-US" dirty="0"/>
              <a:t> and how it is used in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operations</a:t>
            </a:r>
          </a:p>
          <a:p>
            <a:r>
              <a:rPr lang="en-US" dirty="0"/>
              <a:t>To learn some of the operations that can be performed on strings such as copying strings extracting substrings, and joining strings using functions from the library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82" y="1676400"/>
            <a:ext cx="917591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796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82" y="1676400"/>
            <a:ext cx="917591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2467B7D-8CB7-3740-BA66-01DBD0E85EC7}"/>
              </a:ext>
            </a:extLst>
          </p:cNvPr>
          <p:cNvGraphicFramePr>
            <a:graphicFrameLocks noGrp="1"/>
          </p:cNvGraphicFramePr>
          <p:nvPr/>
        </p:nvGraphicFramePr>
        <p:xfrm>
          <a:off x="147680" y="5791200"/>
          <a:ext cx="884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67746460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2613442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72978633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04602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084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 is stored in an array than its declared size allows</a:t>
            </a:r>
          </a:p>
          <a:p>
            <a:r>
              <a:rPr lang="en-US" dirty="0"/>
              <a:t>a very dangerous condition</a:t>
            </a:r>
          </a:p>
          <a:p>
            <a:r>
              <a:rPr lang="en-US" dirty="0"/>
              <a:t>unlikely to be flagged as an error by either the compiler or the run-time system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char string[8] = “hello world”;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B56D11-7B44-4741-99CA-F8772D5A97BE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5562600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284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err="1"/>
              <a:t>strcat</a:t>
            </a:r>
            <a:endParaRPr lang="en-US" dirty="0"/>
          </a:p>
          <a:p>
            <a:pPr lvl="1"/>
            <a:r>
              <a:rPr lang="en-US" dirty="0"/>
              <a:t>appends source to the end of </a:t>
            </a:r>
            <a:r>
              <a:rPr lang="en-US" dirty="0" err="1"/>
              <a:t>dest</a:t>
            </a:r>
            <a:endParaRPr lang="en-US" dirty="0"/>
          </a:p>
          <a:p>
            <a:pPr lvl="1"/>
            <a:r>
              <a:rPr lang="en-US" dirty="0"/>
              <a:t>assumes that sufficient space is allocated for the first argument to allow addition of the extra characters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s1 = “hello”;</a:t>
            </a: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strcat</a:t>
            </a:r>
            <a:r>
              <a:rPr lang="en-US" dirty="0">
                <a:solidFill>
                  <a:srgbClr val="7030A0"/>
                </a:solidFill>
              </a:rPr>
              <a:t>(s1, “and more”);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87476" y="3033938"/>
            <a:ext cx="561974" cy="470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167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err="1"/>
              <a:t>strncat</a:t>
            </a:r>
            <a:endParaRPr lang="en-US" dirty="0"/>
          </a:p>
          <a:p>
            <a:pPr lvl="1"/>
            <a:r>
              <a:rPr lang="en-US" dirty="0"/>
              <a:t>appends up to n characters of source to the end of </a:t>
            </a:r>
            <a:r>
              <a:rPr lang="en-US" dirty="0" err="1"/>
              <a:t>dest</a:t>
            </a:r>
            <a:r>
              <a:rPr lang="en-US" dirty="0"/>
              <a:t>, adding the null character if necessary</a:t>
            </a:r>
          </a:p>
          <a:p>
            <a:pPr lvl="1"/>
            <a:r>
              <a:rPr lang="en-US" dirty="0"/>
              <a:t>assumes that sufficient space is allocated for the first argument to allow addition of the extra characters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s1 = “hello”;</a:t>
            </a: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strncat</a:t>
            </a:r>
            <a:r>
              <a:rPr lang="en-US" dirty="0">
                <a:solidFill>
                  <a:srgbClr val="7030A0"/>
                </a:solidFill>
              </a:rPr>
              <a:t>(s1, “and more”, 5);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43974" y="3742513"/>
            <a:ext cx="51304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076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char k1[15] = “John “,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k2[15] = “Jacqueline “,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(k1,last);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272A00-98DD-A742-A8F0-5A75C2034664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885AF15-C821-0C47-A4E0-CBBE3C517CF0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679B11-C855-3548-89BB-302DF0AA6407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BBFE45-5F94-6543-95D3-BBCA154BEAEB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0B0AED-71F3-7046-A71F-A9A0E014E3A5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E534AC-3E68-E14B-937F-E24994B8B133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4AE7ED7-A077-AE42-9AA3-CBE6E21A3974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EF3399-97FF-6345-A059-DDFF75220957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9C6EB4-DBE0-C44D-BE6C-E78B4B8EB934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552902C-EE72-694A-BD7B-3D78DBEB0AD2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D38FFC-58CC-D841-9C8B-A4F4FB206B4B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9000E0-02D6-8E47-A339-C4E5C087FDBC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A72FE0-1FBC-4C4E-8C42-71FF4D8503B0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0AC9B2-A70B-E54B-97D1-029BE91D40E0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1B4E03-7FFC-A447-BDD2-B4777AFF9E7E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CCA624F-A222-CD47-B5EF-463415467C39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A8541F3-3E84-F649-A4CE-552DD79331F6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AFE123-A951-E848-A71C-688E256AB9F4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A3AF04-7496-B644-934A-554A70E24881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7F1023-A233-3444-B5C9-74C91B71C64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04CEC65-E682-4245-8634-AA2859DF5D47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B2B15A-54C0-354A-B128-6D15B6E1752D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E6F3474-8CC4-424E-A31D-CE4F65256AAC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47EF03-2A57-E447-BAF4-792C59988246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121C7C-7D06-4E4B-B6FB-F7AE60A46796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EEB778F-C686-494E-B139-6DEB6E3C30A7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C65FF5D-ECE7-5340-8188-3C39AE348368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5E33514-30C7-7D40-AE37-E618D73ED76E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5F581AD-7B6E-FF48-8FC7-6A877128479F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AEF94FF-C7D8-0541-8AA5-F2C668F83E27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6D3732A-D5D0-1A43-9750-E8F138DAD37A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17EBB1A-3D20-9848-98E9-41DE3B1B130F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01A376A-9E18-654D-A1D2-1D6E2D42469F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C01ED89-978E-B040-9AF8-072AEE03A140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F4FAB5E-B158-774D-8732-E327234B229C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E513BEE-B275-1F4B-82E1-F4DC1D4B2101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0C38B65-9932-0440-A750-D56294F180CC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F4910AD-F527-7941-BA16-7C0F3F0A67EA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8D30AB-3F93-C848-87AE-11A752E75EB7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F6B9C3A-5986-3549-95B9-78C4F77F2DEE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8922E6-C35B-6244-9633-0814288B88E8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2AE4411-E097-DA4F-9C9A-CE35D005D847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4A793DD-B60D-FA4C-A899-1A813EC50878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BE21DB4-8B4E-0B48-AD84-4E942949E190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4C5ECAD-ED76-9340-84AE-2515B21867AC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78A752-9E9B-DF49-B812-A96FDF4211EA}"/>
              </a:ext>
            </a:extLst>
          </p:cNvPr>
          <p:cNvSpPr txBox="1"/>
          <p:nvPr/>
        </p:nvSpPr>
        <p:spPr>
          <a:xfrm>
            <a:off x="762000" y="4419600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31DB7EE-AB55-6343-8B78-45FEEAA0A0E1}"/>
              </a:ext>
            </a:extLst>
          </p:cNvPr>
          <p:cNvSpPr txBox="1"/>
          <p:nvPr/>
        </p:nvSpPr>
        <p:spPr>
          <a:xfrm>
            <a:off x="762000" y="4887181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4B896A-9A31-7C46-9AA4-95BBB105628B}"/>
              </a:ext>
            </a:extLst>
          </p:cNvPr>
          <p:cNvSpPr txBox="1"/>
          <p:nvPr/>
        </p:nvSpPr>
        <p:spPr>
          <a:xfrm>
            <a:off x="762000" y="5417005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238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char k1[15] = “John “,</a:t>
            </a:r>
          </a:p>
          <a:p>
            <a:pPr marL="457200" lvl="1" indent="0">
              <a:buNone/>
            </a:pPr>
            <a:r>
              <a:rPr lang="en-US" dirty="0"/>
              <a:t>         k2[15] = “Jacqueline “,</a:t>
            </a:r>
          </a:p>
          <a:p>
            <a:pPr marL="457200" lvl="1" indent="0">
              <a:buNone/>
            </a:pPr>
            <a:r>
              <a:rPr lang="en-US" dirty="0"/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(k1,last);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AD803B-9A00-C04A-87DE-6DB317D3ADA7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A302B-2590-7C49-A0BF-1085A9701A12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5EF112-7B3A-8A4D-B034-CF508770B34A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1561A-0630-8D4F-8326-59142DCE5B89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B78E3D-0CE1-4B47-AEDA-CEBF8B5E5DEC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8FBA800-CCCB-FF46-AA7B-2EF8647C949B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0CB0D1-BEF5-B74C-85F5-C3AE715A0BB6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1EB2F92-D707-8E4E-935D-7137A2EC736E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F9C1E9-5C80-AC4D-A0B4-3FE496868120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191CF8-40B8-1348-8FA4-77EB336A215D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CE48BFD-E9B7-4749-9E37-DF38A0239DF9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D542C9-C852-1643-B3CA-C3752914D390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C4A7A4-D343-194F-B125-6224108672E8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896EC0-F740-FA4B-B43E-65B9E5032AC8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72AF1C-6F2A-4848-9D03-59D788BBD195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1D7A116-6B0E-734E-ADE2-F8313EA950A2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D1CFD27-34CD-524B-BF53-FB6D40331309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A1EA5BE-5DB0-5C40-81C0-B39E7B730A7D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7EE83DE-11B0-0A41-B776-1F6056D9F0D7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571C97D-6ED2-9042-A49A-15C0C98A265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0F6840-5F14-7C4D-B1D5-037680FEB41F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1F7D69-79C9-AF4F-9447-6AED91259881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7D39174-B48D-E948-AEDA-1700BFE590F7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9364B8-884E-AF49-834C-E2496A2DB1CD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0D4F87-D54B-5F4E-BF77-8821DD33E557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DB833C5-1CE5-FF42-873A-9255A22EB6FD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8557E8-B7A9-AD43-B4EE-893AAEBE9CA2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5925A45-E3C9-874B-807B-199D7DC297A2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53F372-2374-1642-8A12-8055B31D3504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822844-97DF-B44D-AFC3-6FD999E7A816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8A97EA-7C80-B944-8D8D-16302704B664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3716BE-CDFE-EB44-976D-E409ECFC5F04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0F1C16D-C0F9-F449-AB38-A473D9DF3489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8DE4F8-29E8-F048-8EAA-6FB2403963CF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ED2A75D-5001-7E4B-A0DC-178CE2DB9AAB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4976150-0562-6D4F-98F5-824812E54F2D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6FB14D3-5B53-4B40-BE90-137D8D1806D0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83562F-8D8C-3544-A1C3-8D0526368F70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E036108-61E3-3145-8B46-00BDFF446BBF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FC9F942-863B-8C4E-B4FF-57264BB8F52D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C00F6F-FAFE-624E-A47D-05EC532D3BBD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3F7BA7-76BA-D44C-BAA9-C021D98ECB3E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BC01E4D-EB92-094A-83EB-AE451E1C3DC9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F8D9D7B-C32C-274B-9DC5-548ACA91B17B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885DFDD-72DB-974F-BABF-3043268ABB2B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04D966-5DB8-5849-9157-6A55321DFAA1}"/>
              </a:ext>
            </a:extLst>
          </p:cNvPr>
          <p:cNvSpPr txBox="1"/>
          <p:nvPr/>
        </p:nvSpPr>
        <p:spPr>
          <a:xfrm>
            <a:off x="762000" y="4419600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DE7CA0-30F9-D04B-B899-6D3B3027CAF0}"/>
              </a:ext>
            </a:extLst>
          </p:cNvPr>
          <p:cNvSpPr txBox="1"/>
          <p:nvPr/>
        </p:nvSpPr>
        <p:spPr>
          <a:xfrm>
            <a:off x="762000" y="4887181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5DEAF8-5D2D-0643-A4E6-A41D32C50AC1}"/>
              </a:ext>
            </a:extLst>
          </p:cNvPr>
          <p:cNvSpPr txBox="1"/>
          <p:nvPr/>
        </p:nvSpPr>
        <p:spPr>
          <a:xfrm>
            <a:off x="762000" y="5417005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5769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char k1[15] = “John “,</a:t>
            </a:r>
          </a:p>
          <a:p>
            <a:pPr marL="457200" lvl="1" indent="0">
              <a:buNone/>
            </a:pPr>
            <a:r>
              <a:rPr lang="en-US" dirty="0"/>
              <a:t>         k2[15] = “Jacqueline “,</a:t>
            </a:r>
          </a:p>
          <a:p>
            <a:pPr marL="457200" lvl="1" indent="0">
              <a:buNone/>
            </a:pPr>
            <a:r>
              <a:rPr lang="en-US" dirty="0"/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/>
              <a:t>strcat</a:t>
            </a:r>
            <a:r>
              <a:rPr lang="en-US" dirty="0"/>
              <a:t>(k1,last);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AD803B-9A00-C04A-87DE-6DB317D3ADA7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A302B-2590-7C49-A0BF-1085A9701A12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5EF112-7B3A-8A4D-B034-CF508770B34A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1561A-0630-8D4F-8326-59142DCE5B89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B78E3D-0CE1-4B47-AEDA-CEBF8B5E5DEC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8FBA800-CCCB-FF46-AA7B-2EF8647C949B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0CB0D1-BEF5-B74C-85F5-C3AE715A0BB6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1EB2F92-D707-8E4E-935D-7137A2EC736E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F9C1E9-5C80-AC4D-A0B4-3FE496868120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191CF8-40B8-1348-8FA4-77EB336A215D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CE48BFD-E9B7-4749-9E37-DF38A0239DF9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D542C9-C852-1643-B3CA-C3752914D390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C4A7A4-D343-194F-B125-6224108672E8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896EC0-F740-FA4B-B43E-65B9E5032AC8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72AF1C-6F2A-4848-9D03-59D788BBD195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1D7A116-6B0E-734E-ADE2-F8313EA950A2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D1CFD27-34CD-524B-BF53-FB6D40331309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A1EA5BE-5DB0-5C40-81C0-B39E7B730A7D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7EE83DE-11B0-0A41-B776-1F6056D9F0D7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571C97D-6ED2-9042-A49A-15C0C98A265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0F6840-5F14-7C4D-B1D5-037680FEB41F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1F7D69-79C9-AF4F-9447-6AED91259881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7D39174-B48D-E948-AEDA-1700BFE590F7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9364B8-884E-AF49-834C-E2496A2DB1CD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0D4F87-D54B-5F4E-BF77-8821DD33E557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DB833C5-1CE5-FF42-873A-9255A22EB6FD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8557E8-B7A9-AD43-B4EE-893AAEBE9CA2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5925A45-E3C9-874B-807B-199D7DC297A2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53F372-2374-1642-8A12-8055B31D3504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822844-97DF-B44D-AFC3-6FD999E7A816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8A97EA-7C80-B944-8D8D-16302704B664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3716BE-CDFE-EB44-976D-E409ECFC5F04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0F1C16D-C0F9-F449-AB38-A473D9DF3489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8DE4F8-29E8-F048-8EAA-6FB2403963CF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ED2A75D-5001-7E4B-A0DC-178CE2DB9AAB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4976150-0562-6D4F-98F5-824812E54F2D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6FB14D3-5B53-4B40-BE90-137D8D1806D0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83562F-8D8C-3544-A1C3-8D0526368F70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E036108-61E3-3145-8B46-00BDFF446BBF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FC9F942-863B-8C4E-B4FF-57264BB8F52D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C00F6F-FAFE-624E-A47D-05EC532D3BBD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3F7BA7-76BA-D44C-BAA9-C021D98ECB3E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BC01E4D-EB92-094A-83EB-AE451E1C3DC9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F8D9D7B-C32C-274B-9DC5-548ACA91B17B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885DFDD-72DB-974F-BABF-3043268ABB2B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C713F55-2967-CB4E-B6BD-89A2FCC79B03}"/>
              </a:ext>
            </a:extLst>
          </p:cNvPr>
          <p:cNvSpPr txBox="1"/>
          <p:nvPr/>
        </p:nvSpPr>
        <p:spPr>
          <a:xfrm>
            <a:off x="762000" y="4419600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D122FF-B778-7148-A181-0CAD1B3D9D89}"/>
              </a:ext>
            </a:extLst>
          </p:cNvPr>
          <p:cNvSpPr txBox="1"/>
          <p:nvPr/>
        </p:nvSpPr>
        <p:spPr>
          <a:xfrm>
            <a:off x="762000" y="4887181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B9A7613-9F63-1C43-8B47-2677AC1CE78B}"/>
              </a:ext>
            </a:extLst>
          </p:cNvPr>
          <p:cNvSpPr txBox="1"/>
          <p:nvPr/>
        </p:nvSpPr>
        <p:spPr>
          <a:xfrm>
            <a:off x="762000" y="5417005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4548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char k1[15] = “John “,</a:t>
            </a:r>
          </a:p>
          <a:p>
            <a:pPr marL="457200" lvl="1" indent="0">
              <a:buNone/>
            </a:pPr>
            <a:r>
              <a:rPr lang="en-US" dirty="0"/>
              <a:t>         k2[15] = “Jacqueline “,</a:t>
            </a:r>
          </a:p>
          <a:p>
            <a:pPr marL="457200" lvl="1" indent="0">
              <a:buNone/>
            </a:pPr>
            <a:r>
              <a:rPr lang="en-US" dirty="0"/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/>
              <a:t>strcat</a:t>
            </a:r>
            <a:r>
              <a:rPr lang="en-US" dirty="0"/>
              <a:t>(k1,last);</a:t>
            </a:r>
          </a:p>
          <a:p>
            <a:pPr marL="457200" lvl="1" indent="0">
              <a:buNone/>
            </a:pPr>
            <a:r>
              <a:rPr lang="en-US" dirty="0" err="1"/>
              <a:t>strcat</a:t>
            </a:r>
            <a:r>
              <a:rPr lang="en-US" dirty="0"/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AD803B-9A00-C04A-87DE-6DB317D3ADA7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A302B-2590-7C49-A0BF-1085A9701A12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5EF112-7B3A-8A4D-B034-CF508770B34A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1561A-0630-8D4F-8326-59142DCE5B89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B78E3D-0CE1-4B47-AEDA-CEBF8B5E5DEC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8FBA800-CCCB-FF46-AA7B-2EF8647C949B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0CB0D1-BEF5-B74C-85F5-C3AE715A0BB6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1EB2F92-D707-8E4E-935D-7137A2EC736E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F9C1E9-5C80-AC4D-A0B4-3FE496868120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191CF8-40B8-1348-8FA4-77EB336A215D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CE48BFD-E9B7-4749-9E37-DF38A0239DF9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D542C9-C852-1643-B3CA-C3752914D390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C4A7A4-D343-194F-B125-6224108672E8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896EC0-F740-FA4B-B43E-65B9E5032AC8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72AF1C-6F2A-4848-9D03-59D788BBD195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1D7A116-6B0E-734E-ADE2-F8313EA950A2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D1CFD27-34CD-524B-BF53-FB6D40331309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A1EA5BE-5DB0-5C40-81C0-B39E7B730A7D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7EE83DE-11B0-0A41-B776-1F6056D9F0D7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571C97D-6ED2-9042-A49A-15C0C98A265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0F6840-5F14-7C4D-B1D5-037680FEB41F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1F7D69-79C9-AF4F-9447-6AED91259881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7D39174-B48D-E948-AEDA-1700BFE590F7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9364B8-884E-AF49-834C-E2496A2DB1CD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0D4F87-D54B-5F4E-BF77-8821DD33E557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DB833C5-1CE5-FF42-873A-9255A22EB6FD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8557E8-B7A9-AD43-B4EE-893AAEBE9CA2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5925A45-E3C9-874B-807B-199D7DC297A2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53F372-2374-1642-8A12-8055B31D3504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822844-97DF-B44D-AFC3-6FD999E7A816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8A97EA-7C80-B944-8D8D-16302704B664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3716BE-CDFE-EB44-976D-E409ECFC5F04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0F1C16D-C0F9-F449-AB38-A473D9DF3489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8DE4F8-29E8-F048-8EAA-6FB2403963CF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ED2A75D-5001-7E4B-A0DC-178CE2DB9AAB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4976150-0562-6D4F-98F5-824812E54F2D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6FB14D3-5B53-4B40-BE90-137D8D1806D0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83562F-8D8C-3544-A1C3-8D0526368F70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E036108-61E3-3145-8B46-00BDFF446BBF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FC9F942-863B-8C4E-B4FF-57264BB8F52D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C00F6F-FAFE-624E-A47D-05EC532D3BBD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3F7BA7-76BA-D44C-BAA9-C021D98ECB3E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BC01E4D-EB92-094A-83EB-AE451E1C3DC9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F8D9D7B-C32C-274B-9DC5-548ACA91B17B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885DFDD-72DB-974F-BABF-3043268ABB2B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A70D9-BB0B-9B40-83C3-913A8A246A75}"/>
              </a:ext>
            </a:extLst>
          </p:cNvPr>
          <p:cNvSpPr txBox="1"/>
          <p:nvPr/>
        </p:nvSpPr>
        <p:spPr>
          <a:xfrm>
            <a:off x="6541257" y="436892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overflow!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47A4D1-8567-9649-8752-E3FF26882105}"/>
              </a:ext>
            </a:extLst>
          </p:cNvPr>
          <p:cNvSpPr txBox="1"/>
          <p:nvPr/>
        </p:nvSpPr>
        <p:spPr>
          <a:xfrm>
            <a:off x="762000" y="4419600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DDDA2C-7E69-514C-AC2B-3E6A0DACA49B}"/>
              </a:ext>
            </a:extLst>
          </p:cNvPr>
          <p:cNvSpPr txBox="1"/>
          <p:nvPr/>
        </p:nvSpPr>
        <p:spPr>
          <a:xfrm>
            <a:off x="762000" y="4887181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1A2BFF-A2EA-7241-82ED-410BB35EF867}"/>
              </a:ext>
            </a:extLst>
          </p:cNvPr>
          <p:cNvSpPr txBox="1"/>
          <p:nvPr/>
        </p:nvSpPr>
        <p:spPr>
          <a:xfrm>
            <a:off x="762000" y="5417005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268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When sorting a list of strings, there is a lot of copying of characters from one memory cell to another.</a:t>
            </a:r>
          </a:p>
          <a:p>
            <a:pPr lvl="1"/>
            <a:r>
              <a:rPr lang="en-US" dirty="0"/>
              <a:t>3 operations for every exchange</a:t>
            </a:r>
          </a:p>
          <a:p>
            <a:r>
              <a:rPr lang="en-US" dirty="0"/>
              <a:t>C represents every array by its starting address.</a:t>
            </a:r>
          </a:p>
          <a:p>
            <a:r>
              <a:rPr lang="en-US" dirty="0"/>
              <a:t>Consider an array of pointers, each element the address of a character string.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character</a:t>
            </a:r>
          </a:p>
          <a:p>
            <a:pPr lvl="1"/>
            <a:r>
              <a:rPr lang="en-US" dirty="0"/>
              <a:t>character </a:t>
            </a:r>
            <a:r>
              <a:rPr lang="en-US" dirty="0">
                <a:solidFill>
                  <a:srgbClr val="7030A0"/>
                </a:solidFill>
              </a:rPr>
              <a:t>‘\0’</a:t>
            </a:r>
            <a:r>
              <a:rPr lang="en-US" dirty="0"/>
              <a:t> that marks the end of a string in C</a:t>
            </a:r>
          </a:p>
          <a:p>
            <a:r>
              <a:rPr lang="en-US" dirty="0"/>
              <a:t>A string in C is implemented as an array.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char </a:t>
            </a:r>
            <a:r>
              <a:rPr lang="en-US" dirty="0" err="1">
                <a:solidFill>
                  <a:srgbClr val="7030A0"/>
                </a:solidFill>
              </a:rPr>
              <a:t>string_var</a:t>
            </a:r>
            <a:r>
              <a:rPr lang="en-US" dirty="0">
                <a:solidFill>
                  <a:srgbClr val="7030A0"/>
                </a:solidFill>
              </a:rPr>
              <a:t>[30];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char </a:t>
            </a:r>
            <a:r>
              <a:rPr lang="en-US" dirty="0" err="1">
                <a:solidFill>
                  <a:srgbClr val="7030A0"/>
                </a:solidFill>
              </a:rPr>
              <a:t>str</a:t>
            </a:r>
            <a:r>
              <a:rPr lang="en-US" dirty="0">
                <a:solidFill>
                  <a:srgbClr val="7030A0"/>
                </a:solidFill>
              </a:rPr>
              <a:t>[20] = “Initial value”;</a:t>
            </a:r>
          </a:p>
          <a:p>
            <a:r>
              <a:rPr lang="en-US" dirty="0"/>
              <a:t>An array of strings is a 2-dimensional array of characters in which each row is a string.</a:t>
            </a:r>
          </a:p>
          <a:p>
            <a:r>
              <a:rPr lang="en-US" dirty="0"/>
              <a:t>String library </a:t>
            </a:r>
            <a:r>
              <a:rPr lang="en-US" dirty="0" err="1"/>
              <a:t>string.h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84D2D-4141-9B4C-874A-AEB461DB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94FA95-1FCB-464A-848D-26D5A06A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41410"/>
              </p:ext>
            </p:extLst>
          </p:nvPr>
        </p:nvGraphicFramePr>
        <p:xfrm>
          <a:off x="3945600" y="2473959"/>
          <a:ext cx="4876798" cy="36982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1253512"/>
                    </a:ext>
                  </a:extLst>
                </a:gridCol>
                <a:gridCol w="397800">
                  <a:extLst>
                    <a:ext uri="{9D8B030D-6E8A-4147-A177-3AD203B41FA5}">
                      <a16:colId xmlns:a16="http://schemas.microsoft.com/office/drawing/2014/main" val="3620084238"/>
                    </a:ext>
                  </a:extLst>
                </a:gridCol>
                <a:gridCol w="440400">
                  <a:extLst>
                    <a:ext uri="{9D8B030D-6E8A-4147-A177-3AD203B41FA5}">
                      <a16:colId xmlns:a16="http://schemas.microsoft.com/office/drawing/2014/main" val="22537680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72009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90253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86305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38728508"/>
                    </a:ext>
                  </a:extLst>
                </a:gridCol>
                <a:gridCol w="624838">
                  <a:extLst>
                    <a:ext uri="{9D8B030D-6E8A-4147-A177-3AD203B41FA5}">
                      <a16:colId xmlns:a16="http://schemas.microsoft.com/office/drawing/2014/main" val="191170418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8303874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494537249"/>
                    </a:ext>
                  </a:extLst>
                </a:gridCol>
              </a:tblGrid>
              <a:tr h="858331"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45209"/>
                  </a:ext>
                </a:extLst>
              </a:tr>
              <a:tr h="561624"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65473"/>
                  </a:ext>
                </a:extLst>
              </a:tr>
              <a:tr h="561624">
                <a:tc>
                  <a:txBody>
                    <a:bodyPr/>
                    <a:lstStyle/>
                    <a:p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854959"/>
                  </a:ext>
                </a:extLst>
              </a:tr>
              <a:tr h="858331">
                <a:tc>
                  <a:txBody>
                    <a:bodyPr/>
                    <a:lstStyle/>
                    <a:p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67556"/>
                  </a:ext>
                </a:extLst>
              </a:tr>
              <a:tr h="858331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809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6FF0781-E54A-7944-8372-F2F853891FFD}"/>
              </a:ext>
            </a:extLst>
          </p:cNvPr>
          <p:cNvSpPr txBox="1"/>
          <p:nvPr/>
        </p:nvSpPr>
        <p:spPr>
          <a:xfrm>
            <a:off x="5638800" y="1788159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flowers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2B1FC990-70F1-7843-AB0D-8E836407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11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84D2D-4141-9B4C-874A-AEB461DB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94FA95-1FCB-464A-848D-26D5A06ADDCA}"/>
              </a:ext>
            </a:extLst>
          </p:cNvPr>
          <p:cNvGraphicFramePr>
            <a:graphicFrameLocks noGrp="1"/>
          </p:cNvGraphicFramePr>
          <p:nvPr/>
        </p:nvGraphicFramePr>
        <p:xfrm>
          <a:off x="3945600" y="2473959"/>
          <a:ext cx="4876798" cy="36982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1253512"/>
                    </a:ext>
                  </a:extLst>
                </a:gridCol>
                <a:gridCol w="397800">
                  <a:extLst>
                    <a:ext uri="{9D8B030D-6E8A-4147-A177-3AD203B41FA5}">
                      <a16:colId xmlns:a16="http://schemas.microsoft.com/office/drawing/2014/main" val="3620084238"/>
                    </a:ext>
                  </a:extLst>
                </a:gridCol>
                <a:gridCol w="440400">
                  <a:extLst>
                    <a:ext uri="{9D8B030D-6E8A-4147-A177-3AD203B41FA5}">
                      <a16:colId xmlns:a16="http://schemas.microsoft.com/office/drawing/2014/main" val="22537680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172009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90253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863055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38728508"/>
                    </a:ext>
                  </a:extLst>
                </a:gridCol>
                <a:gridCol w="624838">
                  <a:extLst>
                    <a:ext uri="{9D8B030D-6E8A-4147-A177-3AD203B41FA5}">
                      <a16:colId xmlns:a16="http://schemas.microsoft.com/office/drawing/2014/main" val="191170418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8303874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494537249"/>
                    </a:ext>
                  </a:extLst>
                </a:gridCol>
              </a:tblGrid>
              <a:tr h="858331"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45209"/>
                  </a:ext>
                </a:extLst>
              </a:tr>
              <a:tr h="561624"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65473"/>
                  </a:ext>
                </a:extLst>
              </a:tr>
              <a:tr h="561624">
                <a:tc>
                  <a:txBody>
                    <a:bodyPr/>
                    <a:lstStyle/>
                    <a:p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854959"/>
                  </a:ext>
                </a:extLst>
              </a:tr>
              <a:tr h="858331">
                <a:tc>
                  <a:txBody>
                    <a:bodyPr/>
                    <a:lstStyle/>
                    <a:p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67556"/>
                  </a:ext>
                </a:extLst>
              </a:tr>
              <a:tr h="858331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0809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6FF0781-E54A-7944-8372-F2F853891FFD}"/>
              </a:ext>
            </a:extLst>
          </p:cNvPr>
          <p:cNvSpPr txBox="1"/>
          <p:nvPr/>
        </p:nvSpPr>
        <p:spPr>
          <a:xfrm>
            <a:off x="5638800" y="1788159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flowers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E870EEE-543B-4441-8A46-E49E87C3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093629"/>
              </p:ext>
            </p:extLst>
          </p:nvPr>
        </p:nvGraphicFramePr>
        <p:xfrm>
          <a:off x="609600" y="3235959"/>
          <a:ext cx="1447800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563400488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19538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23603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874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3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9723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7EDFDC-94C9-6945-8AAB-E93975E01D74}"/>
              </a:ext>
            </a:extLst>
          </p:cNvPr>
          <p:cNvCxnSpPr/>
          <p:nvPr/>
        </p:nvCxnSpPr>
        <p:spPr>
          <a:xfrm>
            <a:off x="1905000" y="3464559"/>
            <a:ext cx="1981200" cy="25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338F0-FDAB-AD46-A1DF-D018C95F7929}"/>
              </a:ext>
            </a:extLst>
          </p:cNvPr>
          <p:cNvCxnSpPr/>
          <p:nvPr/>
        </p:nvCxnSpPr>
        <p:spPr>
          <a:xfrm>
            <a:off x="1845600" y="3845559"/>
            <a:ext cx="1964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974204-9281-A746-9E1F-672BBA3D5EBD}"/>
              </a:ext>
            </a:extLst>
          </p:cNvPr>
          <p:cNvCxnSpPr>
            <a:cxnSpLocks/>
          </p:cNvCxnSpPr>
          <p:nvPr/>
        </p:nvCxnSpPr>
        <p:spPr>
          <a:xfrm flipV="1">
            <a:off x="1845600" y="4157283"/>
            <a:ext cx="2040600" cy="1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E45626-0568-254E-8EAF-AE266C47B4F1}"/>
              </a:ext>
            </a:extLst>
          </p:cNvPr>
          <p:cNvCxnSpPr>
            <a:cxnSpLocks/>
          </p:cNvCxnSpPr>
          <p:nvPr/>
        </p:nvCxnSpPr>
        <p:spPr>
          <a:xfrm flipV="1">
            <a:off x="1905000" y="3566159"/>
            <a:ext cx="19050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A23A14-8B66-CC4C-8837-5D84D9BE7EF8}"/>
              </a:ext>
            </a:extLst>
          </p:cNvPr>
          <p:cNvCxnSpPr>
            <a:cxnSpLocks/>
          </p:cNvCxnSpPr>
          <p:nvPr/>
        </p:nvCxnSpPr>
        <p:spPr>
          <a:xfrm flipV="1">
            <a:off x="1828800" y="2796222"/>
            <a:ext cx="2057400" cy="2157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4ACAFAF4-8BCF-3D42-9EDA-1451D5D5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36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4" y="1946809"/>
            <a:ext cx="9129266" cy="296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435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String-to-Number and</a:t>
            </a:r>
            <a:br>
              <a:rPr lang="en-US" sz="3600" dirty="0"/>
            </a:br>
            <a:r>
              <a:rPr lang="en-US" sz="3600" dirty="0"/>
              <a:t>Number-to-String Conversions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546574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011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611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String-to-Number and</a:t>
            </a:r>
            <a:br>
              <a:rPr lang="en-US" sz="3600" dirty="0"/>
            </a:br>
            <a:r>
              <a:rPr lang="en-US" sz="3600" dirty="0"/>
              <a:t>Number-to-String Conversions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34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01181"/>
            <a:ext cx="6191250" cy="467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058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611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String-to-Number and</a:t>
            </a:r>
            <a:br>
              <a:rPr lang="en-US" sz="3600" dirty="0"/>
            </a:br>
            <a:r>
              <a:rPr lang="en-US" sz="3600" dirty="0"/>
              <a:t>Number-to-String Conversions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6B26B0-E427-4C42-B511-6A86DA610B25}"/>
              </a:ext>
            </a:extLst>
          </p:cNvPr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number to string: </a:t>
            </a:r>
            <a:r>
              <a:rPr lang="en-US" dirty="0" err="1"/>
              <a:t>sprintf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string to number: </a:t>
            </a:r>
            <a:r>
              <a:rPr lang="en-US" dirty="0" err="1"/>
              <a:t>sscanf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93BD6-02A4-CC40-AEC2-FDC670E2E627}"/>
              </a:ext>
            </a:extLst>
          </p:cNvPr>
          <p:cNvSpPr txBox="1"/>
          <p:nvPr/>
        </p:nvSpPr>
        <p:spPr>
          <a:xfrm>
            <a:off x="228600" y="1905000"/>
            <a:ext cx="7391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dirty="0">
                <a:solidFill>
                  <a:srgbClr val="7030A0"/>
                </a:solidFill>
              </a:rPr>
              <a:t>char s[20];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int mon = 8, day = 23, year = 1914;</a:t>
            </a:r>
          </a:p>
          <a:p>
            <a:pPr lvl="2"/>
            <a:r>
              <a:rPr lang="en-US" sz="2400" dirty="0" err="1">
                <a:solidFill>
                  <a:srgbClr val="7030A0"/>
                </a:solidFill>
              </a:rPr>
              <a:t>sprintf</a:t>
            </a:r>
            <a:r>
              <a:rPr lang="en-US" sz="2400" dirty="0">
                <a:solidFill>
                  <a:srgbClr val="7030A0"/>
                </a:solidFill>
              </a:rPr>
              <a:t>(s, “%d/%d/%d”, mon, day, year);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409E7-C010-BD44-97A8-AC3EC36AE92A}"/>
              </a:ext>
            </a:extLst>
          </p:cNvPr>
          <p:cNvSpPr txBox="1"/>
          <p:nvPr/>
        </p:nvSpPr>
        <p:spPr>
          <a:xfrm>
            <a:off x="224118" y="3752672"/>
            <a:ext cx="78530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dirty="0">
                <a:solidFill>
                  <a:srgbClr val="7030A0"/>
                </a:solidFill>
              </a:rPr>
              <a:t>int num;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double </a:t>
            </a: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;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char word[10];</a:t>
            </a:r>
          </a:p>
          <a:p>
            <a:pPr lvl="2"/>
            <a:r>
              <a:rPr lang="en-US" sz="2400" dirty="0" err="1">
                <a:solidFill>
                  <a:srgbClr val="7030A0"/>
                </a:solidFill>
              </a:rPr>
              <a:t>sscanf</a:t>
            </a:r>
            <a:r>
              <a:rPr lang="en-US" sz="2400" dirty="0">
                <a:solidFill>
                  <a:srgbClr val="7030A0"/>
                </a:solidFill>
              </a:rPr>
              <a:t>(“85 96.2 hello”, “%</a:t>
            </a:r>
            <a:r>
              <a:rPr lang="en-US" sz="2400" dirty="0" err="1">
                <a:solidFill>
                  <a:srgbClr val="7030A0"/>
                </a:solidFill>
              </a:rPr>
              <a:t>d%lf%s</a:t>
            </a:r>
            <a:r>
              <a:rPr lang="en-US" sz="2400" dirty="0">
                <a:solidFill>
                  <a:srgbClr val="7030A0"/>
                </a:solidFill>
              </a:rPr>
              <a:t>”, &amp;num, &amp;</a:t>
            </a: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, word);</a:t>
            </a:r>
          </a:p>
        </p:txBody>
      </p:sp>
    </p:spTree>
    <p:extLst>
      <p:ext uri="{BB962C8B-B14F-4D97-AF65-F5344CB8AC3E}">
        <p14:creationId xmlns:p14="http://schemas.microsoft.com/office/powerpoint/2010/main" val="3714542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E70B-D6C1-A14C-822E-43E9F1D4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9859B-E570-8E4D-8523-D1E934DA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22924-E55F-624A-924E-4930D047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6F6498-9D7F-6C47-8E5F-BB569232B16F}"/>
              </a:ext>
            </a:extLst>
          </p:cNvPr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Strings are just arrays of characters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7030A0"/>
                </a:solidFill>
              </a:rPr>
              <a:t>string.h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library provides functions for working with strings</a:t>
            </a:r>
          </a:p>
          <a:p>
            <a:r>
              <a:rPr lang="en-US" dirty="0"/>
              <a:t>String variables are character pointers</a:t>
            </a:r>
          </a:p>
        </p:txBody>
      </p:sp>
    </p:spTree>
    <p:extLst>
      <p:ext uri="{BB962C8B-B14F-4D97-AF65-F5344CB8AC3E}">
        <p14:creationId xmlns:p14="http://schemas.microsoft.com/office/powerpoint/2010/main" val="138248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and </a:t>
            </a:r>
            <a:r>
              <a:rPr lang="en-US" dirty="0" err="1"/>
              <a:t>scanf</a:t>
            </a:r>
            <a:r>
              <a:rPr lang="en-US" dirty="0"/>
              <a:t> can handle string arguments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7030A0"/>
                </a:solidFill>
              </a:rPr>
              <a:t>%s</a:t>
            </a:r>
            <a:r>
              <a:rPr lang="en-US" dirty="0"/>
              <a:t> as the placeholder in the format string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char president[20];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(“%s\n”, president);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(“%s\n”, president);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3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sizeof</a:t>
            </a:r>
            <a:r>
              <a:rPr lang="en-US" dirty="0"/>
              <a:t>() gives size in bytes</a:t>
            </a:r>
          </a:p>
          <a:p>
            <a:r>
              <a:rPr lang="en-US" dirty="0" err="1"/>
              <a:t>strlen</a:t>
            </a:r>
            <a:r>
              <a:rPr lang="en-US" dirty="0"/>
              <a:t>() gives length of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string[16]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*str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“hello world”;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sizeof</a:t>
            </a:r>
            <a:r>
              <a:rPr lang="en-US" dirty="0"/>
              <a:t>() gives size in bytes</a:t>
            </a:r>
          </a:p>
          <a:p>
            <a:r>
              <a:rPr lang="en-US" dirty="0" err="1"/>
              <a:t>strlen</a:t>
            </a:r>
            <a:r>
              <a:rPr lang="en-US" dirty="0"/>
              <a:t>() gives length of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string[16]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*str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“hello world”;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9BDEE0E-D180-D842-A615-6FB703819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82969"/>
              </p:ext>
            </p:extLst>
          </p:nvPr>
        </p:nvGraphicFramePr>
        <p:xfrm>
          <a:off x="685800" y="3663587"/>
          <a:ext cx="746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F71D9B-CC7B-4548-8C8F-5AF23C35A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42061"/>
              </p:ext>
            </p:extLst>
          </p:nvPr>
        </p:nvGraphicFramePr>
        <p:xfrm>
          <a:off x="685800" y="5756229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8478CE-202C-5744-9CBF-C4C68EB81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11336"/>
              </p:ext>
            </p:extLst>
          </p:nvPr>
        </p:nvGraphicFramePr>
        <p:xfrm>
          <a:off x="3059724" y="4814343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C10C716-9307-6A45-98F8-A073EC0AF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20685"/>
              </p:ext>
            </p:extLst>
          </p:nvPr>
        </p:nvGraphicFramePr>
        <p:xfrm>
          <a:off x="675640" y="4814343"/>
          <a:ext cx="16764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700839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0x7ffc48aef660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8756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5644B1-B19C-1D48-9E16-1C04B6C27A3C}"/>
              </a:ext>
            </a:extLst>
          </p:cNvPr>
          <p:cNvCxnSpPr>
            <a:endCxn id="8" idx="1"/>
          </p:cNvCxnSpPr>
          <p:nvPr/>
        </p:nvCxnSpPr>
        <p:spPr>
          <a:xfrm>
            <a:off x="2286000" y="4999763"/>
            <a:ext cx="7737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5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sizeof</a:t>
            </a:r>
            <a:r>
              <a:rPr lang="en-US" dirty="0"/>
              <a:t>() gives size in bytes</a:t>
            </a:r>
          </a:p>
          <a:p>
            <a:r>
              <a:rPr lang="en-US" dirty="0" err="1"/>
              <a:t>strlen</a:t>
            </a:r>
            <a:r>
              <a:rPr lang="en-US" dirty="0"/>
              <a:t>() gives length of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string[16]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*str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“hello world”;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9BDEE0E-D180-D842-A615-6FB703819B98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663587"/>
          <a:ext cx="746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F71D9B-CC7B-4548-8C8F-5AF23C35ABF0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5756229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8478CE-202C-5744-9CBF-C4C68EB81445}"/>
              </a:ext>
            </a:extLst>
          </p:cNvPr>
          <p:cNvGraphicFramePr>
            <a:graphicFrameLocks noGrp="1"/>
          </p:cNvGraphicFramePr>
          <p:nvPr/>
        </p:nvGraphicFramePr>
        <p:xfrm>
          <a:off x="3059724" y="4814343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C10C716-9307-6A45-98F8-A073EC0AF22E}"/>
              </a:ext>
            </a:extLst>
          </p:cNvPr>
          <p:cNvGraphicFramePr>
            <a:graphicFrameLocks noGrp="1"/>
          </p:cNvGraphicFramePr>
          <p:nvPr/>
        </p:nvGraphicFramePr>
        <p:xfrm>
          <a:off x="675640" y="4814343"/>
          <a:ext cx="16764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700839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0x7ffc48aef660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8756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5644B1-B19C-1D48-9E16-1C04B6C27A3C}"/>
              </a:ext>
            </a:extLst>
          </p:cNvPr>
          <p:cNvCxnSpPr>
            <a:endCxn id="8" idx="1"/>
          </p:cNvCxnSpPr>
          <p:nvPr/>
        </p:nvCxnSpPr>
        <p:spPr>
          <a:xfrm>
            <a:off x="2286000" y="4999763"/>
            <a:ext cx="7737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651698-38DC-634E-9CFF-6698B3C319E5}"/>
              </a:ext>
            </a:extLst>
          </p:cNvPr>
          <p:cNvSpPr txBox="1"/>
          <p:nvPr/>
        </p:nvSpPr>
        <p:spPr>
          <a:xfrm>
            <a:off x="6781800" y="301725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() is 16</a:t>
            </a:r>
          </a:p>
          <a:p>
            <a:r>
              <a:rPr lang="en-US" dirty="0" err="1"/>
              <a:t>strlen</a:t>
            </a:r>
            <a:r>
              <a:rPr lang="en-US" dirty="0"/>
              <a:t>() is 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38A28-8006-8F4F-A612-C68BEC4716F0}"/>
              </a:ext>
            </a:extLst>
          </p:cNvPr>
          <p:cNvSpPr txBox="1"/>
          <p:nvPr/>
        </p:nvSpPr>
        <p:spPr>
          <a:xfrm>
            <a:off x="7315200" y="416801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() is 8</a:t>
            </a:r>
          </a:p>
          <a:p>
            <a:r>
              <a:rPr lang="en-US" dirty="0" err="1"/>
              <a:t>strlen</a:t>
            </a:r>
            <a:r>
              <a:rPr lang="en-US" dirty="0"/>
              <a:t>() is 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FBD841-99B8-C04B-AB3A-6EA2722C7C03}"/>
              </a:ext>
            </a:extLst>
          </p:cNvPr>
          <p:cNvSpPr txBox="1"/>
          <p:nvPr/>
        </p:nvSpPr>
        <p:spPr>
          <a:xfrm>
            <a:off x="6477000" y="555620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() is 12</a:t>
            </a:r>
          </a:p>
          <a:p>
            <a:r>
              <a:rPr lang="en-US" dirty="0" err="1"/>
              <a:t>strlen</a:t>
            </a:r>
            <a:r>
              <a:rPr lang="en-US" dirty="0"/>
              <a:t>() is 11</a:t>
            </a:r>
          </a:p>
        </p:txBody>
      </p:sp>
    </p:spTree>
    <p:extLst>
      <p:ext uri="{BB962C8B-B14F-4D97-AF65-F5344CB8AC3E}">
        <p14:creationId xmlns:p14="http://schemas.microsoft.com/office/powerpoint/2010/main" val="237164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length</a:t>
            </a:r>
          </a:p>
          <a:p>
            <a:pPr lvl="1"/>
            <a:r>
              <a:rPr lang="en-US" dirty="0"/>
              <a:t>in a character array, the number of characters before the first null character</a:t>
            </a:r>
          </a:p>
          <a:p>
            <a:pPr lvl="1"/>
            <a:endParaRPr lang="en-US" dirty="0"/>
          </a:p>
          <a:p>
            <a:r>
              <a:rPr lang="en-US" dirty="0"/>
              <a:t>empty string</a:t>
            </a:r>
          </a:p>
          <a:p>
            <a:pPr lvl="1"/>
            <a:r>
              <a:rPr lang="en-US" dirty="0"/>
              <a:t>a string of length zero</a:t>
            </a:r>
          </a:p>
          <a:p>
            <a:pPr lvl="1"/>
            <a:r>
              <a:rPr lang="en-US" dirty="0"/>
              <a:t>the first character of the string is the null character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5849CF-5234-C345-B4F3-E3086240A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13056"/>
              </p:ext>
            </p:extLst>
          </p:nvPr>
        </p:nvGraphicFramePr>
        <p:xfrm>
          <a:off x="147680" y="3243580"/>
          <a:ext cx="884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67746460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2613442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72978633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04602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98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Full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interactive input of one complete line of data, use the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fgets</a:t>
            </a:r>
            <a:r>
              <a:rPr lang="en-US" dirty="0"/>
              <a:t> function from </a:t>
            </a:r>
            <a:r>
              <a:rPr lang="en-US" dirty="0" err="1"/>
              <a:t>stdio</a:t>
            </a:r>
            <a:r>
              <a:rPr lang="en-US" dirty="0"/>
              <a:t>.</a:t>
            </a:r>
          </a:p>
          <a:p>
            <a:r>
              <a:rPr lang="en-US" dirty="0"/>
              <a:t>Arguments: destination string, max characters to read, input</a:t>
            </a:r>
          </a:p>
          <a:p>
            <a:r>
              <a:rPr lang="en-US" dirty="0"/>
              <a:t>Output: destination string or NULL if nothing read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\n</a:t>
            </a:r>
            <a:r>
              <a:rPr lang="en-US" dirty="0"/>
              <a:t> character is stored if space.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fgets</a:t>
            </a:r>
            <a:r>
              <a:rPr lang="en-US" dirty="0">
                <a:solidFill>
                  <a:srgbClr val="7030A0"/>
                </a:solidFill>
              </a:rPr>
              <a:t>(&lt;</a:t>
            </a:r>
            <a:r>
              <a:rPr lang="en-US" dirty="0" err="1">
                <a:solidFill>
                  <a:srgbClr val="7030A0"/>
                </a:solidFill>
              </a:rPr>
              <a:t>dest_string</a:t>
            </a:r>
            <a:r>
              <a:rPr lang="en-US" dirty="0">
                <a:solidFill>
                  <a:srgbClr val="7030A0"/>
                </a:solidFill>
              </a:rPr>
              <a:t>&gt;, &lt;</a:t>
            </a:r>
            <a:r>
              <a:rPr lang="en-US" dirty="0" err="1">
                <a:solidFill>
                  <a:srgbClr val="7030A0"/>
                </a:solidFill>
              </a:rPr>
              <a:t>num_chars</a:t>
            </a:r>
            <a:r>
              <a:rPr lang="en-US" dirty="0">
                <a:solidFill>
                  <a:srgbClr val="7030A0"/>
                </a:solidFill>
              </a:rPr>
              <a:t>&gt;, &lt;input&gt;)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5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18096</TotalTime>
  <Words>1995</Words>
  <Application>Microsoft Macintosh PowerPoint</Application>
  <PresentationFormat>On-screen Show (4:3)</PresentationFormat>
  <Paragraphs>604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Cambria</vt:lpstr>
      <vt:lpstr>Office Theme</vt:lpstr>
      <vt:lpstr>Strings Chapter 8</vt:lpstr>
      <vt:lpstr>Chapter Objectives</vt:lpstr>
      <vt:lpstr>String Basics</vt:lpstr>
      <vt:lpstr>Input/Output</vt:lpstr>
      <vt:lpstr>Initializing Strings</vt:lpstr>
      <vt:lpstr>Initializing Strings</vt:lpstr>
      <vt:lpstr>Initializing Strings</vt:lpstr>
      <vt:lpstr>String Terminology</vt:lpstr>
      <vt:lpstr>Scanning a Full Line</vt:lpstr>
      <vt:lpstr>Strings Review 10/11</vt:lpstr>
      <vt:lpstr>Strings Review 10/11</vt:lpstr>
      <vt:lpstr>Strings Review 10/11</vt:lpstr>
      <vt:lpstr>Strings Review 10/11</vt:lpstr>
      <vt:lpstr>String Assignment</vt:lpstr>
      <vt:lpstr>String Comparison</vt:lpstr>
      <vt:lpstr>String Comparison</vt:lpstr>
      <vt:lpstr>String tokenization</vt:lpstr>
      <vt:lpstr>Substrings</vt:lpstr>
      <vt:lpstr>Substrings</vt:lpstr>
      <vt:lpstr>Substrings</vt:lpstr>
      <vt:lpstr>Substrings</vt:lpstr>
      <vt:lpstr>Buffer Overflow</vt:lpstr>
      <vt:lpstr>Concatenation</vt:lpstr>
      <vt:lpstr>Concatenation</vt:lpstr>
      <vt:lpstr>Concatenation</vt:lpstr>
      <vt:lpstr>Concatenation</vt:lpstr>
      <vt:lpstr>Concatenation</vt:lpstr>
      <vt:lpstr>Concatenation</vt:lpstr>
      <vt:lpstr>Arrays of Pointers</vt:lpstr>
      <vt:lpstr>PowerPoint Presentation</vt:lpstr>
      <vt:lpstr>PowerPoint Presentation</vt:lpstr>
      <vt:lpstr>PowerPoint Presentation</vt:lpstr>
      <vt:lpstr>String-to-Number and Number-to-String Conversions</vt:lpstr>
      <vt:lpstr>String-to-Number and Number-to-String Conversions</vt:lpstr>
      <vt:lpstr>String-to-Number and Number-to-String Conversions</vt:lpstr>
      <vt:lpstr>Things to remember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67</cp:revision>
  <dcterms:created xsi:type="dcterms:W3CDTF">2015-09-28T20:03:08Z</dcterms:created>
  <dcterms:modified xsi:type="dcterms:W3CDTF">2023-11-01T13:04:38Z</dcterms:modified>
</cp:coreProperties>
</file>