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67" r:id="rId3"/>
    <p:sldId id="272" r:id="rId4"/>
    <p:sldId id="305" r:id="rId5"/>
    <p:sldId id="273" r:id="rId6"/>
    <p:sldId id="274" r:id="rId7"/>
    <p:sldId id="304" r:id="rId8"/>
    <p:sldId id="276" r:id="rId9"/>
    <p:sldId id="277" r:id="rId10"/>
    <p:sldId id="278" r:id="rId11"/>
    <p:sldId id="279" r:id="rId12"/>
    <p:sldId id="281" r:id="rId13"/>
    <p:sldId id="282" r:id="rId14"/>
    <p:sldId id="283" r:id="rId15"/>
    <p:sldId id="284" r:id="rId16"/>
    <p:sldId id="280" r:id="rId17"/>
    <p:sldId id="285" r:id="rId18"/>
    <p:sldId id="275" r:id="rId19"/>
    <p:sldId id="286" r:id="rId20"/>
    <p:sldId id="287" r:id="rId21"/>
    <p:sldId id="288" r:id="rId22"/>
    <p:sldId id="307" r:id="rId23"/>
    <p:sldId id="306" r:id="rId24"/>
    <p:sldId id="30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10/15/23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10/15/23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10/15/23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Structure and Union Types</a:t>
            </a:r>
            <a:br>
              <a:rPr lang="en-US" dirty="0"/>
            </a:br>
            <a:r>
              <a:rPr lang="en-US" sz="4000" dirty="0"/>
              <a:t>Chapter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990600"/>
            <a:ext cx="8180387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68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" y="457200"/>
            <a:ext cx="8932863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" y="3619500"/>
            <a:ext cx="9075737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788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Data Type as Input and Output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/>
              <a:t>indirect component selection operator</a:t>
            </a:r>
          </a:p>
          <a:p>
            <a:pPr lvl="1"/>
            <a:r>
              <a:rPr lang="en-US" dirty="0"/>
              <a:t>the character sequence  -&gt;  placed between a pointer variable and a component name creates a reference that follows the pointer to a structure and selects the component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2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3" y="136525"/>
            <a:ext cx="8153400" cy="643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92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6" y="631923"/>
            <a:ext cx="9041524" cy="494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03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87448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100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Whose Result Values are Structured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computes a structured result can be modeled on a function computing a simple result.</a:t>
            </a:r>
          </a:p>
          <a:p>
            <a:endParaRPr lang="en-US" dirty="0"/>
          </a:p>
          <a:p>
            <a:r>
              <a:rPr lang="en-US" dirty="0"/>
              <a:t>A local variable of the structure type can be allocated, fill with the desired data, and returned as the function result.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1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Whose Result Values are Structured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does not return the </a:t>
            </a:r>
            <a:r>
              <a:rPr lang="en-US" i="1" dirty="0"/>
              <a:t>address</a:t>
            </a:r>
            <a:r>
              <a:rPr lang="en-US" dirty="0"/>
              <a:t> of the structure as it would with an array result.</a:t>
            </a:r>
          </a:p>
          <a:p>
            <a:endParaRPr lang="en-US" dirty="0"/>
          </a:p>
          <a:p>
            <a:r>
              <a:rPr lang="en-US" dirty="0"/>
              <a:t>Rather, it returns the </a:t>
            </a:r>
            <a:r>
              <a:rPr lang="en-US" i="1" dirty="0"/>
              <a:t>values</a:t>
            </a:r>
            <a:r>
              <a:rPr lang="en-US" dirty="0"/>
              <a:t> of all components.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5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685800"/>
            <a:ext cx="826611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321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54" y="533400"/>
            <a:ext cx="792016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50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learn how to declare a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struct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data type which consists of several data fields, each with its own name and data type</a:t>
            </a:r>
          </a:p>
          <a:p>
            <a:r>
              <a:rPr lang="en-US" dirty="0"/>
              <a:t>To understand how to use a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struct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to store data for a structured object or record</a:t>
            </a:r>
          </a:p>
          <a:p>
            <a:r>
              <a:rPr lang="en-US" dirty="0"/>
              <a:t>To learn how to use dot notation to process individual fields of a structured object</a:t>
            </a:r>
          </a:p>
          <a:p>
            <a:r>
              <a:rPr lang="en-US" dirty="0"/>
              <a:t>To learn how to use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structs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as function parameters and to return function results</a:t>
            </a:r>
          </a:p>
          <a:p>
            <a:r>
              <a:rPr lang="en-US" dirty="0"/>
              <a:t>To understand the relationship between parallel arrays and arrays of structured objects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738188"/>
            <a:ext cx="8742363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765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Solving with Structure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524000"/>
          </a:xfrm>
        </p:spPr>
        <p:txBody>
          <a:bodyPr/>
          <a:lstStyle/>
          <a:p>
            <a:r>
              <a:rPr lang="en-US" dirty="0"/>
              <a:t>abstract data type (ADT</a:t>
            </a:r>
          </a:p>
          <a:p>
            <a:pPr lvl="1"/>
            <a:r>
              <a:rPr lang="en-US" dirty="0"/>
              <a:t>a data type combined with a set of basic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714625"/>
            <a:ext cx="31527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191000"/>
            <a:ext cx="18097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400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619-ACDB-9847-9414-8D33151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 files: defining 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50E-8174-9546-9088-E584C0B9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#include&lt;</a:t>
            </a:r>
            <a:r>
              <a:rPr lang="en-US" dirty="0" err="1">
                <a:ea typeface="+mn-lt"/>
                <a:cs typeface="+mn-lt"/>
              </a:rPr>
              <a:t>stdio.h</a:t>
            </a:r>
            <a:r>
              <a:rPr lang="en-US" dirty="0">
                <a:ea typeface="+mn-lt"/>
                <a:cs typeface="+mn-lt"/>
              </a:rPr>
              <a:t>&gt;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versus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#</a:t>
            </a:r>
            <a:r>
              <a:rPr lang="en-US" dirty="0" err="1">
                <a:cs typeface="Calibri"/>
              </a:rPr>
              <a:t>include"class.h</a:t>
            </a:r>
            <a:r>
              <a:rPr lang="en-US" dirty="0">
                <a:cs typeface="Calibri"/>
              </a:rPr>
              <a:t>"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Angle brackets versus quotes tells compiler where to look for the file</a:t>
            </a:r>
          </a:p>
          <a:p>
            <a:r>
              <a:rPr lang="en-US" dirty="0">
                <a:cs typeface="Calibri"/>
              </a:rPr>
              <a:t>Gets copied in by preprocessor and then compiled in the .c file</a:t>
            </a:r>
          </a:p>
          <a:p>
            <a:r>
              <a:rPr lang="en-US" dirty="0">
                <a:cs typeface="Calibri"/>
              </a:rPr>
              <a:t>A .h file is never in the compile command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gcc</a:t>
            </a:r>
            <a:r>
              <a:rPr lang="en-US" dirty="0">
                <a:cs typeface="Calibri"/>
              </a:rPr>
              <a:t> –o exe –Wall </a:t>
            </a:r>
            <a:r>
              <a:rPr lang="en-US" dirty="0" err="1">
                <a:cs typeface="Calibri"/>
              </a:rPr>
              <a:t>program.c</a:t>
            </a: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652D8-2345-244F-9508-4A4FC30C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6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619-ACDB-9847-9414-8D33151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 files: the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50E-8174-9546-9088-E584C0B9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Contain C code</a:t>
            </a:r>
          </a:p>
          <a:p>
            <a:r>
              <a:rPr lang="en-US" dirty="0">
                <a:cs typeface="Calibri"/>
              </a:rPr>
              <a:t>Do get compiled separately</a:t>
            </a:r>
          </a:p>
          <a:p>
            <a:r>
              <a:rPr lang="en-US" dirty="0">
                <a:cs typeface="Calibri"/>
              </a:rPr>
              <a:t>Are </a:t>
            </a:r>
            <a:r>
              <a:rPr lang="en-US" i="1" dirty="0">
                <a:cs typeface="Calibri"/>
              </a:rPr>
              <a:t>linked</a:t>
            </a:r>
            <a:r>
              <a:rPr lang="en-US" dirty="0">
                <a:cs typeface="Calibri"/>
              </a:rPr>
              <a:t> after compilation to form the executable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gcc</a:t>
            </a:r>
            <a:r>
              <a:rPr lang="en-US" dirty="0">
                <a:cs typeface="Calibri"/>
              </a:rPr>
              <a:t> –o exe –Wall </a:t>
            </a:r>
            <a:r>
              <a:rPr lang="en-US" dirty="0" err="1">
                <a:cs typeface="Calibri"/>
              </a:rPr>
              <a:t>program.c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funcs.c</a:t>
            </a: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652D8-2345-244F-9508-4A4FC30C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7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619-ACDB-9847-9414-8D33151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50E-8174-9546-9088-E584C0B9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alibri"/>
              </a:rPr>
              <a:t>We don’t want to include headers multiple times, but they may reference one another</a:t>
            </a:r>
          </a:p>
          <a:p>
            <a:r>
              <a:rPr lang="en-US" dirty="0">
                <a:cs typeface="Calibri"/>
              </a:rPr>
              <a:t>Solution: header guards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#</a:t>
            </a:r>
            <a:r>
              <a:rPr lang="en-US" dirty="0" err="1">
                <a:effectLst/>
                <a:latin typeface="inherit"/>
              </a:rPr>
              <a:t>ifndef</a:t>
            </a:r>
            <a:r>
              <a:rPr lang="en-US" dirty="0">
                <a:effectLst/>
                <a:latin typeface="inherit"/>
              </a:rPr>
              <a:t> FILENAME_H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#define FILENAME_H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/* ... Declarations here ... */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#endif</a:t>
            </a: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652D8-2345-244F-9508-4A4FC30C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8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Structure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06" y="1257300"/>
            <a:ext cx="8229600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Name: Jupiter</a:t>
            </a:r>
          </a:p>
          <a:p>
            <a:pPr marL="0" indent="0">
              <a:buNone/>
            </a:pPr>
            <a:r>
              <a:rPr lang="en-US" sz="2400" dirty="0"/>
              <a:t>Diameter: 142,800 km</a:t>
            </a:r>
          </a:p>
          <a:p>
            <a:pPr marL="0" indent="0">
              <a:buNone/>
            </a:pPr>
            <a:r>
              <a:rPr lang="en-US" sz="2400" dirty="0"/>
              <a:t>Moons: 16</a:t>
            </a:r>
          </a:p>
          <a:p>
            <a:pPr marL="0" indent="0">
              <a:buNone/>
            </a:pPr>
            <a:r>
              <a:rPr lang="en-US" sz="2400" dirty="0"/>
              <a:t>Orbit time: 11.9 years</a:t>
            </a:r>
          </a:p>
          <a:p>
            <a:pPr marL="0" indent="0">
              <a:buNone/>
            </a:pPr>
            <a:r>
              <a:rPr lang="en-US" sz="2400" dirty="0"/>
              <a:t>Rotation time: 9.925 hours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581400"/>
            <a:ext cx="7332663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30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Structure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06" y="1257300"/>
            <a:ext cx="8229600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Name: Jupiter</a:t>
            </a:r>
          </a:p>
          <a:p>
            <a:pPr marL="0" indent="0">
              <a:buNone/>
            </a:pPr>
            <a:r>
              <a:rPr lang="en-US" sz="2400" dirty="0"/>
              <a:t>Diameter: 142,800 km</a:t>
            </a:r>
          </a:p>
          <a:p>
            <a:pPr marL="0" indent="0">
              <a:buNone/>
            </a:pPr>
            <a:r>
              <a:rPr lang="en-US" sz="2400" dirty="0"/>
              <a:t>Moons: 16</a:t>
            </a:r>
          </a:p>
          <a:p>
            <a:pPr marL="0" indent="0">
              <a:buNone/>
            </a:pPr>
            <a:r>
              <a:rPr lang="en-US" sz="2400" dirty="0"/>
              <a:t>Orbit time: 11.9 years</a:t>
            </a:r>
          </a:p>
          <a:p>
            <a:pPr marL="0" indent="0">
              <a:buNone/>
            </a:pPr>
            <a:r>
              <a:rPr lang="en-US" sz="2400" dirty="0"/>
              <a:t>Rotation time: 9.925 hours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581400"/>
            <a:ext cx="7332663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07DEDA-A96E-D747-8EF4-15F4020583FA}"/>
              </a:ext>
            </a:extLst>
          </p:cNvPr>
          <p:cNvSpPr txBox="1"/>
          <p:nvPr/>
        </p:nvSpPr>
        <p:spPr>
          <a:xfrm>
            <a:off x="4471512" y="2181665"/>
            <a:ext cx="4418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I will always use this syntax</a:t>
            </a:r>
          </a:p>
        </p:txBody>
      </p:sp>
    </p:spTree>
    <p:extLst>
      <p:ext uri="{BB962C8B-B14F-4D97-AF65-F5344CB8AC3E}">
        <p14:creationId xmlns:p14="http://schemas.microsoft.com/office/powerpoint/2010/main" val="227587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Individual Components of a</a:t>
            </a:r>
            <a:br>
              <a:rPr lang="en-US" dirty="0"/>
            </a:br>
            <a:r>
              <a:rPr lang="en-US" dirty="0"/>
              <a:t>Structured Data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1981200"/>
          </a:xfrm>
        </p:spPr>
        <p:txBody>
          <a:bodyPr/>
          <a:lstStyle/>
          <a:p>
            <a:r>
              <a:rPr lang="en-US" dirty="0"/>
              <a:t>direct component selection operator</a:t>
            </a:r>
          </a:p>
          <a:p>
            <a:pPr lvl="1"/>
            <a:r>
              <a:rPr lang="en-US" dirty="0"/>
              <a:t>a period placed between a structure type variable and a component name to create a reference to the component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170B0-DFE6-7F4B-B9CF-0ED2E2D5DCF9}"/>
              </a:ext>
            </a:extLst>
          </p:cNvPr>
          <p:cNvSpPr txBox="1"/>
          <p:nvPr/>
        </p:nvSpPr>
        <p:spPr>
          <a:xfrm>
            <a:off x="457200" y="4114801"/>
            <a:ext cx="670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planet_t</a:t>
            </a:r>
            <a:r>
              <a:rPr lang="en-US" sz="2800" dirty="0">
                <a:solidFill>
                  <a:srgbClr val="7030A0"/>
                </a:solidFill>
              </a:rPr>
              <a:t> p1;</a:t>
            </a:r>
          </a:p>
          <a:p>
            <a:r>
              <a:rPr lang="en-US" sz="2800" dirty="0">
                <a:solidFill>
                  <a:srgbClr val="7030A0"/>
                </a:solidFill>
              </a:rPr>
              <a:t>p1.moons = 10;</a:t>
            </a:r>
          </a:p>
          <a:p>
            <a:r>
              <a:rPr lang="en-US" sz="2800" dirty="0" err="1">
                <a:solidFill>
                  <a:srgbClr val="7030A0"/>
                </a:solidFill>
              </a:rPr>
              <a:t>printf</a:t>
            </a:r>
            <a:r>
              <a:rPr lang="en-US" sz="2800" dirty="0">
                <a:solidFill>
                  <a:srgbClr val="7030A0"/>
                </a:solidFill>
              </a:rPr>
              <a:t>(“p1 has %d moons\n”, p1.moons);</a:t>
            </a:r>
          </a:p>
        </p:txBody>
      </p:sp>
    </p:spTree>
    <p:extLst>
      <p:ext uri="{BB962C8B-B14F-4D97-AF65-F5344CB8AC3E}">
        <p14:creationId xmlns:p14="http://schemas.microsoft.com/office/powerpoint/2010/main" val="4880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F902B-8E9F-094A-A197-FF1F6CEDB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08050"/>
            <a:ext cx="68834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7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Structure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F7D5C5-3349-BA43-98CB-155B911E9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417638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Another 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 Planet {</a:t>
            </a:r>
          </a:p>
          <a:p>
            <a:pPr marL="0" indent="0">
              <a:buNone/>
            </a:pPr>
            <a:r>
              <a:rPr lang="en-US" dirty="0"/>
              <a:t>	char name[70];</a:t>
            </a:r>
          </a:p>
          <a:p>
            <a:pPr marL="0" indent="0">
              <a:buNone/>
            </a:pPr>
            <a:r>
              <a:rPr lang="en-US" dirty="0"/>
              <a:t>	double diameter;</a:t>
            </a:r>
          </a:p>
          <a:p>
            <a:pPr marL="0" indent="0">
              <a:buNone/>
            </a:pPr>
            <a:r>
              <a:rPr lang="en-US" dirty="0"/>
              <a:t>	int moons;</a:t>
            </a:r>
          </a:p>
          <a:p>
            <a:pPr marL="0" indent="0">
              <a:buNone/>
            </a:pPr>
            <a:r>
              <a:rPr lang="en-US" dirty="0"/>
              <a:t>	double </a:t>
            </a:r>
            <a:r>
              <a:rPr lang="en-US" dirty="0" err="1"/>
              <a:t>orbit_time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	    </a:t>
            </a:r>
            <a:r>
              <a:rPr lang="en-US" dirty="0" err="1"/>
              <a:t>rotation_time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// in a function</a:t>
            </a:r>
          </a:p>
          <a:p>
            <a:pPr marL="0" indent="0">
              <a:buNone/>
            </a:pPr>
            <a:r>
              <a:rPr lang="en-US" dirty="0"/>
              <a:t>struct Planet p1, p2;</a:t>
            </a:r>
          </a:p>
        </p:txBody>
      </p:sp>
    </p:spTree>
    <p:extLst>
      <p:ext uri="{BB962C8B-B14F-4D97-AF65-F5344CB8AC3E}">
        <p14:creationId xmlns:p14="http://schemas.microsoft.com/office/powerpoint/2010/main" val="155696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Data Type as Input and Output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/>
              <a:t>When a structured variable is passed as an input argument to a function, </a:t>
            </a:r>
            <a:r>
              <a:rPr lang="en-US" b="1" dirty="0">
                <a:solidFill>
                  <a:srgbClr val="7030A0"/>
                </a:solidFill>
              </a:rPr>
              <a:t>all of its component </a:t>
            </a:r>
            <a:r>
              <a:rPr lang="en-US" b="1" u="sng" dirty="0">
                <a:solidFill>
                  <a:srgbClr val="7030A0"/>
                </a:solidFill>
              </a:rPr>
              <a:t>values</a:t>
            </a:r>
            <a:r>
              <a:rPr lang="en-US" b="1" dirty="0">
                <a:solidFill>
                  <a:srgbClr val="7030A0"/>
                </a:solidFill>
              </a:rPr>
              <a:t> are copied </a:t>
            </a:r>
            <a:r>
              <a:rPr lang="en-US" dirty="0"/>
              <a:t>into the components of the function’s corresponding formal parameter.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0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Data Type as Input and Output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/>
              <a:t>When such a variable is used as an output argument, the address-of operator must be applied in the same way that we would pass output arguments of the standard types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int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double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1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6932</TotalTime>
  <Words>1010</Words>
  <Application>Microsoft Macintosh PowerPoint</Application>
  <PresentationFormat>On-screen Show (4:3)</PresentationFormat>
  <Paragraphs>132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</vt:lpstr>
      <vt:lpstr>inherit</vt:lpstr>
      <vt:lpstr>Office Theme</vt:lpstr>
      <vt:lpstr>Structure and Union Types Chapter 10</vt:lpstr>
      <vt:lpstr>Chapter Objectives</vt:lpstr>
      <vt:lpstr>User-Defined Structure Types</vt:lpstr>
      <vt:lpstr>User-Defined Structure Types</vt:lpstr>
      <vt:lpstr>Individual Components of a Structured Data Object</vt:lpstr>
      <vt:lpstr>PowerPoint Presentation</vt:lpstr>
      <vt:lpstr>User-Defined Structure Types</vt:lpstr>
      <vt:lpstr>Structure Data Type as Input and Output Parameters</vt:lpstr>
      <vt:lpstr>Structure Data Type as Input and Output Parameters</vt:lpstr>
      <vt:lpstr>PowerPoint Presentation</vt:lpstr>
      <vt:lpstr>PowerPoint Presentation</vt:lpstr>
      <vt:lpstr>Structure Data Type as Input and Output Parameters</vt:lpstr>
      <vt:lpstr>PowerPoint Presentation</vt:lpstr>
      <vt:lpstr>PowerPoint Presentation</vt:lpstr>
      <vt:lpstr>PowerPoint Presentation</vt:lpstr>
      <vt:lpstr>Functions Whose Result Values are Structured</vt:lpstr>
      <vt:lpstr>Functions Whose Result Values are Structured</vt:lpstr>
      <vt:lpstr>PowerPoint Presentation</vt:lpstr>
      <vt:lpstr>PowerPoint Presentation</vt:lpstr>
      <vt:lpstr>PowerPoint Presentation</vt:lpstr>
      <vt:lpstr>Problem Solving with Structure Types</vt:lpstr>
      <vt:lpstr>Header files: defining the interface</vt:lpstr>
      <vt:lpstr>.c files: the implementation</vt:lpstr>
      <vt:lpstr>Header guards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55</cp:revision>
  <dcterms:created xsi:type="dcterms:W3CDTF">2015-09-28T20:03:08Z</dcterms:created>
  <dcterms:modified xsi:type="dcterms:W3CDTF">2023-10-16T13:02:40Z</dcterms:modified>
</cp:coreProperties>
</file>