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4"/>
  </p:notesMasterIdLst>
  <p:sldIdLst>
    <p:sldId id="256" r:id="rId2"/>
    <p:sldId id="267" r:id="rId3"/>
    <p:sldId id="300" r:id="rId4"/>
    <p:sldId id="301" r:id="rId5"/>
    <p:sldId id="302" r:id="rId6"/>
    <p:sldId id="304" r:id="rId7"/>
    <p:sldId id="306" r:id="rId8"/>
    <p:sldId id="307" r:id="rId9"/>
    <p:sldId id="308" r:id="rId10"/>
    <p:sldId id="309" r:id="rId11"/>
    <p:sldId id="315" r:id="rId12"/>
    <p:sldId id="310" r:id="rId13"/>
    <p:sldId id="311" r:id="rId14"/>
    <p:sldId id="312" r:id="rId15"/>
    <p:sldId id="313" r:id="rId16"/>
    <p:sldId id="314" r:id="rId17"/>
    <p:sldId id="316" r:id="rId18"/>
    <p:sldId id="371" r:id="rId19"/>
    <p:sldId id="372" r:id="rId20"/>
    <p:sldId id="274" r:id="rId21"/>
    <p:sldId id="270" r:id="rId22"/>
    <p:sldId id="318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73" r:id="rId31"/>
    <p:sldId id="328" r:id="rId32"/>
    <p:sldId id="329" r:id="rId33"/>
    <p:sldId id="330" r:id="rId34"/>
    <p:sldId id="319" r:id="rId35"/>
    <p:sldId id="281" r:id="rId36"/>
    <p:sldId id="283" r:id="rId37"/>
    <p:sldId id="282" r:id="rId38"/>
    <p:sldId id="284" r:id="rId39"/>
    <p:sldId id="285" r:id="rId40"/>
    <p:sldId id="286" r:id="rId41"/>
    <p:sldId id="287" r:id="rId42"/>
    <p:sldId id="288" r:id="rId43"/>
    <p:sldId id="349" r:id="rId44"/>
    <p:sldId id="350" r:id="rId45"/>
    <p:sldId id="348" r:id="rId46"/>
    <p:sldId id="335" r:id="rId47"/>
    <p:sldId id="337" r:id="rId48"/>
    <p:sldId id="338" r:id="rId49"/>
    <p:sldId id="351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52" r:id="rId59"/>
    <p:sldId id="353" r:id="rId60"/>
    <p:sldId id="358" r:id="rId61"/>
    <p:sldId id="354" r:id="rId62"/>
    <p:sldId id="359" r:id="rId63"/>
    <p:sldId id="355" r:id="rId64"/>
    <p:sldId id="356" r:id="rId65"/>
    <p:sldId id="357" r:id="rId66"/>
    <p:sldId id="374" r:id="rId67"/>
    <p:sldId id="360" r:id="rId68"/>
    <p:sldId id="363" r:id="rId69"/>
    <p:sldId id="365" r:id="rId70"/>
    <p:sldId id="375" r:id="rId71"/>
    <p:sldId id="376" r:id="rId72"/>
    <p:sldId id="377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2FC"/>
    <a:srgbClr val="3687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6"/>
    <p:restoredTop sz="91565"/>
  </p:normalViewPr>
  <p:slideViewPr>
    <p:cSldViewPr>
      <p:cViewPr varScale="1">
        <p:scale>
          <a:sx n="117" d="100"/>
          <a:sy n="117" d="100"/>
        </p:scale>
        <p:origin x="24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23:58:1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24575,'29'-1'0,"18"-2"0,25-1 0,22 0 0,3 0 0,-4 2 0,-8 0 0,-20 1 0,-17 0 0,-17 0 0,-11 0 0,0 1 0,9-1 0,10-1 0,5-1 0,4 0 0,0 0 0,6 0 0,10 1 0,9 1 0,6 0 0,-4 0 0,-4 0 0,3 1 0,22 0 0,-35 1 0,3 1 0,5-1 0,1 1 0,-2 0 0,-2-1 0,-9 0 0,-3 0 0,35 0 0,-6-1 0,2 1 0,12 2 0,-44-1 0,0 0 0,-2 0 0,-1 0 0,34 2 0,-23-2 0,-14-1 0,2-1 0,12 0 0,10 1 0,0 1 0,-14-1 0,-11-1 0,-9 1 0,7-2 0,14 0 0,7 1 0,-3-1 0,-16 1 0,-18-1 0,-12 0 0,-3 0 0,2 0 0,2 0 0,4 1 0,4-1 0,4 1 0,4 0 0,1 0 0,5 0 0,8 0 0,5 0 0,-1 0 0,-15 0 0,-17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23:34:5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24575,'64'-2'0,"-7"0"0,8-1 0,1 1 0,8 0 0,1-1-711,12 1 0,3-1 1,2 1 710,5-1 0,1 1 0,-3 0 0,-9 1 0,-2-1 0,-6 1 342,12 0 1,-9 0-343,-23 1 0,-8-1 352,-4 1-352,-29-1 0,-8 1 0,5-1 1095,13-1-1095,8-1 0,1 0 0,-1-1 0,1-1 0,13-1 0,25-2 0,10 0 0,-7 2 0,-20 2 0,-22 3 0,-8 3 0,3 0 0,8 1 0,7 0 0,9-1 0,11-1 0,4-1 0,2 0 0,-7 0 0,-11 0 0,-11-1 0,-6 0 0,-5 0 0,-5 0 0,-6 0 0,-5 1 0,6-1 0,6 1 0,3 0 0,-2 0 0,-7 1 0,-5-1 0,0 1 0,0 0 0,-1 0 0,-1 0 0,-5 0 0,-2-1 0,0 0 0,0 0 0,1-1 0,-1 1 0,-3-1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23:35:0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3120 1 24575,'-19'0'0,"-19"1"0,-35 0 0,21 0 0,-4 1 0,-7 1 0,-1-1 0,2 1 0,1 0 0,-35 3 0,31-2 0,25-2 0,12 0 0,2 0 0,-4 0 0,-7 1 0,-7-1 0,-2-1 0,0 0 0,-5-1 0,-3 1 0,-10-1 0,-7 1 0,2-1 0,-2 0 0,-2 0 0,-4 0 0,-2 0 0,8 1 0,9-1 0,5 1 0,0-1 0,5 1 0,7 0 0,13 2 0,9-1 0,6 0 0,5-1 0,0 0 0,-7-1 0,-19 1 0,-28 1 0,-27-2 0,38 1 0,1-1 0,1-1 0,2 1 0,-35-1 0,21-1 0,18 1 0,6 0 0,6 1 0,5-1 0,5 2 0,4-1 0,3 1 0,-2-1 0,-3 0 0,0 1 0,4-1 0,5 1 0,-1-1 0,-1 0 0,-2 0 0,1 0 0,3 0 0,-1 0 0,-2 0 0,-1 0 0,2 0 0,5 0 0,5 0 0,2 0 0,-6 1 0,-6 0 0,-1 0 0,4 0 0,8-1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11/29/23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11/29/23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11/29/23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11/29/23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11/29/23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11/29/23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and Dynamic</a:t>
            </a:r>
            <a:br>
              <a:rPr lang="en-US" dirty="0"/>
            </a:br>
            <a:r>
              <a:rPr lang="en-US" dirty="0"/>
              <a:t>Data Structures</a:t>
            </a:r>
            <a:br>
              <a:rPr lang="en-US" dirty="0"/>
            </a:br>
            <a:r>
              <a:rPr lang="en-US" sz="4000" dirty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b="1" dirty="0"/>
              <a:t>    return(0);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77B5FB-411C-3C45-A036-8871274AA7EB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8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7E320-5702-1548-8D11-901B4FE030E5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99672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52D5DC-1D32-7945-AC65-174881B6B40F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7812C-F3A0-8044-834E-CBD3F3D015DB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95821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0E70EA-5EFE-3342-B7A8-8ADE4866F547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8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869D47-D22F-8D4C-9150-EDDE8C4DF54E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4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7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115083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*</a:t>
            </a:r>
            <a:r>
              <a:rPr lang="en-US" sz="2800" dirty="0" err="1"/>
              <a:t>nump</a:t>
            </a:r>
            <a:r>
              <a:rPr lang="en-US" sz="2800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6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69EBCF-D671-3E47-8D30-8A84834EA1F4}"/>
              </a:ext>
            </a:extLst>
          </p:cNvPr>
          <p:cNvSpPr txBox="1"/>
          <p:nvPr/>
        </p:nvSpPr>
        <p:spPr>
          <a:xfrm>
            <a:off x="2383747" y="4321314"/>
            <a:ext cx="4422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undefined behavior!</a:t>
            </a:r>
          </a:p>
        </p:txBody>
      </p:sp>
    </p:spTree>
    <p:extLst>
      <p:ext uri="{BB962C8B-B14F-4D97-AF65-F5344CB8AC3E}">
        <p14:creationId xmlns:p14="http://schemas.microsoft.com/office/powerpoint/2010/main" val="28072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dynamic allocation on the heap</a:t>
            </a:r>
          </a:p>
          <a:p>
            <a:r>
              <a:rPr lang="en-US" dirty="0"/>
              <a:t>To learn how to use pointers to access 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To learn how to use pointers to build linked data structures</a:t>
            </a:r>
          </a:p>
          <a:p>
            <a:r>
              <a:rPr lang="en-US" dirty="0"/>
              <a:t>To understand how to use and implement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  <a:p>
            <a:pPr lvl="1"/>
            <a:r>
              <a:rPr lang="en-US" dirty="0"/>
              <a:t>region of memory in which function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malloc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dynamically allocates blocks of storage</a:t>
            </a:r>
          </a:p>
          <a:p>
            <a:pPr lvl="1"/>
            <a:endParaRPr lang="en-US" dirty="0"/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region of memory in which function data areas are allocated and reclaimed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 err="1"/>
              <a:t>calloc</a:t>
            </a:r>
            <a:r>
              <a:rPr lang="en-US" dirty="0"/>
              <a:t>(&lt;num&gt;, 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/>
              <a:t>free(pointer)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are all from </a:t>
            </a:r>
            <a:r>
              <a:rPr lang="en-US" dirty="0" err="1"/>
              <a:t>stdlib.h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69304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44546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96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??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610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</p:spTree>
    <p:extLst>
      <p:ext uri="{BB962C8B-B14F-4D97-AF65-F5344CB8AC3E}">
        <p14:creationId xmlns:p14="http://schemas.microsoft.com/office/powerpoint/2010/main" val="170422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407918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 ??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2538919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6EEC04F-444A-3A4B-813C-4E9365293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05145"/>
              </p:ext>
            </p:extLst>
          </p:nvPr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6457F-5105-844A-BEC9-90252F270970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4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3D8D-B8A8-134C-8EBA-154ACB77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uses of pointers…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9D8C-0385-204B-BADE-557533DA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to data</a:t>
            </a:r>
          </a:p>
          <a:p>
            <a:r>
              <a:rPr lang="en-US" dirty="0"/>
              <a:t>Output parameters</a:t>
            </a:r>
          </a:p>
          <a:p>
            <a:r>
              <a:rPr lang="en-US" dirty="0"/>
              <a:t>Arrays and strings</a:t>
            </a:r>
          </a:p>
          <a:p>
            <a:r>
              <a:rPr lang="en-US" dirty="0"/>
              <a:t>File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330DD-5E98-F145-954F-4C72C81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328D6-67C5-D840-96CE-342F645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6EEC04F-444A-3A4B-813C-4E9365293F80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6457F-5105-844A-BEC9-90252F270970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58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E7ADC-AF30-714F-B59B-5A9B0D958344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334039-975C-8C4B-8A22-7D5E4D6F9F5D}"/>
              </a:ext>
            </a:extLst>
          </p:cNvPr>
          <p:cNvSpPr/>
          <p:nvPr/>
        </p:nvSpPr>
        <p:spPr>
          <a:xfrm>
            <a:off x="7620000" y="4698497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861629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34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1A44AF-AEF0-6342-AD82-C8EE64DC74C5}"/>
              </a:ext>
            </a:extLst>
          </p:cNvPr>
          <p:cNvSpPr txBox="1"/>
          <p:nvPr/>
        </p:nvSpPr>
        <p:spPr>
          <a:xfrm>
            <a:off x="5698481" y="4414296"/>
            <a:ext cx="793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😥</a:t>
            </a:r>
          </a:p>
        </p:txBody>
      </p:sp>
    </p:spTree>
    <p:extLst>
      <p:ext uri="{BB962C8B-B14F-4D97-AF65-F5344CB8AC3E}">
        <p14:creationId xmlns:p14="http://schemas.microsoft.com/office/powerpoint/2010/main" val="2982923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2AE-D106-F64A-8BD3-4DC716B8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A38F-4AB1-C741-A10A-E7EBEAAE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not all heap memory is freed before the end of a program</a:t>
            </a:r>
          </a:p>
          <a:p>
            <a:r>
              <a:rPr lang="en-US" dirty="0"/>
              <a:t>If time, we’ll see a program (</a:t>
            </a:r>
            <a:r>
              <a:rPr lang="en-US" dirty="0" err="1"/>
              <a:t>valgrind</a:t>
            </a:r>
            <a:r>
              <a:rPr lang="en-US" dirty="0"/>
              <a:t>) that can check for memory leaks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(in reality, for a short-running program, not freeing our memory would be okay…but we want to be in the habit of freeing memory!)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33C21-2D0C-5A43-B613-991FE86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B530D-0E50-F64E-9174-1A136775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3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019200"/>
            <a:ext cx="4714875" cy="260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5867400" cy="239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68867"/>
            <a:ext cx="1914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C53C91-F063-1A43-8679-9B4553BC4F77}"/>
                  </a:ext>
                </a:extLst>
              </p14:cNvPr>
              <p14:cNvContentPartPr/>
              <p14:nvPr/>
            </p14:nvContentPartPr>
            <p14:xfrm>
              <a:off x="1619023" y="4585320"/>
              <a:ext cx="1406520" cy="165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C53C91-F063-1A43-8679-9B4553BC4F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0023" y="4576680"/>
                <a:ext cx="142416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45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a sequence of nodes in which each node but the last contains the address of the next node</a:t>
            </a:r>
          </a:p>
          <a:p>
            <a:r>
              <a:rPr lang="en-US" dirty="0"/>
              <a:t>empty list</a:t>
            </a:r>
          </a:p>
          <a:p>
            <a:pPr lvl="1"/>
            <a:r>
              <a:rPr lang="en-US" dirty="0"/>
              <a:t>a list of no nodes</a:t>
            </a:r>
          </a:p>
          <a:p>
            <a:pPr lvl="1"/>
            <a:r>
              <a:rPr lang="en-US" dirty="0"/>
              <a:t>represented in C by the pointer NULL, whose value is zero</a:t>
            </a:r>
          </a:p>
          <a:p>
            <a:r>
              <a:rPr lang="en-US" dirty="0"/>
              <a:t>list head</a:t>
            </a:r>
          </a:p>
          <a:p>
            <a:pPr lvl="1"/>
            <a:r>
              <a:rPr lang="en-US" dirty="0"/>
              <a:t>the first element in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9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295400"/>
            <a:ext cx="86471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32748"/>
            <a:ext cx="82827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792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46767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4810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5269442"/>
            <a:ext cx="1533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14475"/>
            <a:ext cx="21336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A43EC0-1ED4-3D4C-B3F8-7BC2261268D4}"/>
                  </a:ext>
                </a:extLst>
              </p14:cNvPr>
              <p14:cNvContentPartPr/>
              <p14:nvPr/>
            </p14:nvContentPartPr>
            <p14:xfrm>
              <a:off x="2790463" y="3804480"/>
              <a:ext cx="1101960" cy="31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A43EC0-1ED4-3D4C-B3F8-7BC2261268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1823" y="3795480"/>
                <a:ext cx="1119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C6D1F3-A877-2040-9FFF-FB7D7FC1C2AA}"/>
                  </a:ext>
                </a:extLst>
              </p14:cNvPr>
              <p14:cNvContentPartPr/>
              <p14:nvPr/>
            </p14:nvContentPartPr>
            <p14:xfrm>
              <a:off x="2795863" y="4564080"/>
              <a:ext cx="1123560" cy="22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C6D1F3-A877-2040-9FFF-FB7D7FC1C2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6863" y="4555440"/>
                <a:ext cx="114120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222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8942387" cy="30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0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526C-87B1-A04E-9C4D-01F15889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FC96-BA1E-6448-9381-A11C970B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638F2-FC22-9C4C-8FEB-3A774C2E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DE56-09CD-6F4F-880E-F194CA18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87FD-6625-8E48-B322-8AD35B21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870"/>
            <a:ext cx="6080614" cy="69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82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207558"/>
            <a:ext cx="828516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287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066800"/>
            <a:ext cx="85804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31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5" y="838200"/>
            <a:ext cx="755173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03600"/>
            <a:ext cx="21240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92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97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449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</p:spTree>
    <p:extLst>
      <p:ext uri="{BB962C8B-B14F-4D97-AF65-F5344CB8AC3E}">
        <p14:creationId xmlns:p14="http://schemas.microsoft.com/office/powerpoint/2010/main" val="1596839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82974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53401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41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29683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92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69957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4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7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5631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88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10062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8650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55070"/>
              </p:ext>
            </p:extLst>
          </p:nvPr>
        </p:nvGraphicFramePr>
        <p:xfrm>
          <a:off x="7486822" y="3729630"/>
          <a:ext cx="1428578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89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8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12605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31746"/>
              </p:ext>
            </p:extLst>
          </p:nvPr>
        </p:nvGraphicFramePr>
        <p:xfrm>
          <a:off x="7486820" y="3729630"/>
          <a:ext cx="14285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75154"/>
              </p:ext>
            </p:extLst>
          </p:nvPr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32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4666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00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4355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64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b="1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2138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06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b="1" dirty="0"/>
              <a:t>    head-&gt;next-&gt;next =</a:t>
            </a:r>
          </a:p>
          <a:p>
            <a:r>
              <a:rPr lang="en-US" sz="2800" b="1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7716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34C0C2A-BFDB-3948-B605-EEB721CB6F64}"/>
              </a:ext>
            </a:extLst>
          </p:cNvPr>
          <p:cNvGraphicFramePr>
            <a:graphicFrameLocks noGrp="1"/>
          </p:cNvGraphicFramePr>
          <p:nvPr/>
        </p:nvGraphicFramePr>
        <p:xfrm>
          <a:off x="7366344" y="5205768"/>
          <a:ext cx="1383956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1978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691978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3FAD6B-69A7-1246-BFB8-82EE856FA06D}"/>
              </a:ext>
            </a:extLst>
          </p:cNvPr>
          <p:cNvCxnSpPr>
            <a:cxnSpLocks/>
          </p:cNvCxnSpPr>
          <p:nvPr/>
        </p:nvCxnSpPr>
        <p:spPr>
          <a:xfrm flipH="1">
            <a:off x="7614557" y="4800600"/>
            <a:ext cx="81643" cy="40516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82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01971"/>
              </p:ext>
            </p:extLst>
          </p:nvPr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94355"/>
              </p:ext>
            </p:extLst>
          </p:nvPr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2013"/>
              </p:ext>
            </p:extLst>
          </p:nvPr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93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19074"/>
              </p:ext>
            </p:extLst>
          </p:nvPr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8718"/>
              </p:ext>
            </p:extLst>
          </p:nvPr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18494"/>
              </p:ext>
            </p:extLst>
          </p:nvPr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65529"/>
              </p:ext>
            </p:extLst>
          </p:nvPr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8ED476-0BDF-9441-AB48-871A06436B8E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9E6756-6F76-0949-B6C0-458F606B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487ACD-5CCD-AC49-A599-49EF92C5A991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25FA71-82FC-0147-9A06-30362108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6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957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7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B94EE8-03A9-1146-A9AD-BC456D54C73A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2 node</a:t>
            </a:r>
          </a:p>
        </p:txBody>
      </p:sp>
    </p:spTree>
    <p:extLst>
      <p:ext uri="{BB962C8B-B14F-4D97-AF65-F5344CB8AC3E}">
        <p14:creationId xmlns:p14="http://schemas.microsoft.com/office/powerpoint/2010/main" val="1510039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1336" y="2992079"/>
            <a:ext cx="2574265" cy="13948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5980D3-39C1-B942-8EB3-E4DC905FC1C6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3 node</a:t>
            </a:r>
          </a:p>
        </p:txBody>
      </p:sp>
    </p:spTree>
    <p:extLst>
      <p:ext uri="{BB962C8B-B14F-4D97-AF65-F5344CB8AC3E}">
        <p14:creationId xmlns:p14="http://schemas.microsoft.com/office/powerpoint/2010/main" val="683466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3DD78-48F4-3340-B9CC-6257062A6FC6}"/>
              </a:ext>
            </a:extLst>
          </p:cNvPr>
          <p:cNvSpPr txBox="1"/>
          <p:nvPr/>
        </p:nvSpPr>
        <p:spPr>
          <a:xfrm>
            <a:off x="3630388" y="463773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18215358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A29664-7D95-CC43-B4F4-227F62FA633C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A5E1A-9142-0940-AB8D-4A143D530FF9}"/>
              </a:ext>
            </a:extLst>
          </p:cNvPr>
          <p:cNvCxnSpPr>
            <a:cxnSpLocks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C6163-CD4D-9840-A69A-ABCB55B1C79D}"/>
              </a:ext>
            </a:extLst>
          </p:cNvPr>
          <p:cNvSpPr txBox="1"/>
          <p:nvPr/>
        </p:nvSpPr>
        <p:spPr>
          <a:xfrm>
            <a:off x="3630388" y="4637739"/>
            <a:ext cx="3970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/>
          </a:p>
          <a:p>
            <a:r>
              <a:rPr lang="en-US" sz="3600" dirty="0"/>
              <a:t>current-&gt;next = new</a:t>
            </a:r>
          </a:p>
        </p:txBody>
      </p:sp>
    </p:spTree>
    <p:extLst>
      <p:ext uri="{BB962C8B-B14F-4D97-AF65-F5344CB8AC3E}">
        <p14:creationId xmlns:p14="http://schemas.microsoft.com/office/powerpoint/2010/main" val="1695197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list is empty?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C6163-CD4D-9840-A69A-ABCB55B1C79D}"/>
              </a:ext>
            </a:extLst>
          </p:cNvPr>
          <p:cNvSpPr txBox="1"/>
          <p:nvPr/>
        </p:nvSpPr>
        <p:spPr>
          <a:xfrm>
            <a:off x="707572" y="2771783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426857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24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1336" y="2961959"/>
            <a:ext cx="66999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40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  <a:p>
            <a:r>
              <a:rPr lang="en-US" sz="3600" dirty="0"/>
              <a:t>??? how do we set 3’s next?</a:t>
            </a:r>
          </a:p>
        </p:txBody>
      </p:sp>
    </p:spTree>
    <p:extLst>
      <p:ext uri="{BB962C8B-B14F-4D97-AF65-F5344CB8AC3E}">
        <p14:creationId xmlns:p14="http://schemas.microsoft.com/office/powerpoint/2010/main" val="3350045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663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  <a:p>
            <a:r>
              <a:rPr lang="en-US" sz="3600" dirty="0"/>
              <a:t>current-&gt;next = NULL</a:t>
            </a:r>
          </a:p>
        </p:txBody>
      </p:sp>
    </p:spTree>
    <p:extLst>
      <p:ext uri="{BB962C8B-B14F-4D97-AF65-F5344CB8AC3E}">
        <p14:creationId xmlns:p14="http://schemas.microsoft.com/office/powerpoint/2010/main" val="31250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91BA3E-25D7-DE4F-817F-01EA22E1DEC6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64130A-151A-F646-873B-FC6DF813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07818E-E787-AE42-9B81-AED9B8031724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908D09-9DD3-B749-80D1-2ACB7A7E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80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reallocates heap memory</a:t>
            </a:r>
          </a:p>
          <a:p>
            <a:r>
              <a:rPr lang="en-US" dirty="0" err="1"/>
              <a:t>realloc</a:t>
            </a:r>
            <a:r>
              <a:rPr lang="en-US" dirty="0"/>
              <a:t>(</a:t>
            </a:r>
            <a:r>
              <a:rPr lang="en-US" dirty="0" err="1"/>
              <a:t>ptr</a:t>
            </a:r>
            <a:r>
              <a:rPr lang="en-US" dirty="0"/>
              <a:t>, </a:t>
            </a:r>
            <a:r>
              <a:rPr lang="en-US" dirty="0" err="1"/>
              <a:t>new_size</a:t>
            </a:r>
            <a:r>
              <a:rPr lang="en-US" dirty="0"/>
              <a:t>) returns a pointer to a block of memory of </a:t>
            </a:r>
            <a:r>
              <a:rPr lang="en-US" dirty="0" err="1"/>
              <a:t>new_size</a:t>
            </a:r>
            <a:r>
              <a:rPr lang="en-US" dirty="0"/>
              <a:t> with data from </a:t>
            </a:r>
            <a:r>
              <a:rPr lang="en-US" dirty="0" err="1"/>
              <a:t>ptr</a:t>
            </a:r>
            <a:r>
              <a:rPr lang="en-US" dirty="0"/>
              <a:t> copied over, and frees old memory (if needed)</a:t>
            </a:r>
          </a:p>
          <a:p>
            <a:r>
              <a:rPr lang="en-US" dirty="0"/>
              <a:t>careful in case </a:t>
            </a:r>
            <a:r>
              <a:rPr lang="en-US" dirty="0" err="1"/>
              <a:t>realloc</a:t>
            </a:r>
            <a:r>
              <a:rPr lang="en-US" dirty="0"/>
              <a:t> is unsuccessful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49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graph paper with writing on it&#10;&#10;Description automatically generated">
            <a:extLst>
              <a:ext uri="{FF2B5EF4-FFF2-40B4-BE49-F238E27FC236}">
                <a16:creationId xmlns:a16="http://schemas.microsoft.com/office/drawing/2014/main" id="{4DA7C230-519D-014D-B9EA-FF97276BC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63" y="-32656"/>
            <a:ext cx="7687337" cy="693479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3CBB84-4205-4F48-9692-2953784EA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748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F051F-E914-C840-AAB4-D4C992EA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A0E5D-B2BB-8143-9A7F-24B8B5356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your program, </a:t>
            </a:r>
            <a:r>
              <a:rPr lang="en-US"/>
              <a:t>but tracks heap memory use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0D1CB-70CE-9F46-B716-F23F93CAD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197C0-10BC-2C40-8D90-9A6F97F8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80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9BD2C4-9602-6E4B-BDE8-5376CEE7AC9C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D3B68A9-BDD8-D547-A781-39F544D5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0CBF12-FF45-BA49-A250-EF6ADB6779F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34F9-A3A3-C843-85C3-071C446E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4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FFAB01-EF55-4347-B272-546BEF850518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E38701F-44D9-3745-8F80-4F98026C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09A7C4-0D0A-8B42-A36E-2A5499C0088A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E282DE-0ABB-D94C-80CB-90508355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36586</TotalTime>
  <Words>5128</Words>
  <Application>Microsoft Macintosh PowerPoint</Application>
  <PresentationFormat>On-screen Show (4:3)</PresentationFormat>
  <Paragraphs>1045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6" baseType="lpstr">
      <vt:lpstr>Arial</vt:lpstr>
      <vt:lpstr>Calibri</vt:lpstr>
      <vt:lpstr>Cambria</vt:lpstr>
      <vt:lpstr>Office Theme</vt:lpstr>
      <vt:lpstr>Pointers and Dynamic Data Structures Chapter 13</vt:lpstr>
      <vt:lpstr>Chapter Objectives</vt:lpstr>
      <vt:lpstr>Previous uses of pointers…</vt:lpstr>
      <vt:lpstr>PowerPoint Presentation</vt:lpstr>
      <vt:lpstr>What happens when we run our executable file?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Memory Allocation</vt:lpstr>
      <vt:lpstr>Important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leaks</vt:lpstr>
      <vt:lpstr>PowerPoint Presentation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What if list is empty?</vt:lpstr>
      <vt:lpstr>Deleting a node at end of list</vt:lpstr>
      <vt:lpstr>Deleting a node at end of list</vt:lpstr>
      <vt:lpstr>Deleting a node at end of list</vt:lpstr>
      <vt:lpstr>Realloc</vt:lpstr>
      <vt:lpstr>PowerPoint Presentation</vt:lpstr>
      <vt:lpstr>Valgrind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86</cp:revision>
  <dcterms:created xsi:type="dcterms:W3CDTF">2015-09-28T20:03:08Z</dcterms:created>
  <dcterms:modified xsi:type="dcterms:W3CDTF">2023-11-29T18:09:26Z</dcterms:modified>
</cp:coreProperties>
</file>