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310" r:id="rId2"/>
    <p:sldId id="324" r:id="rId3"/>
    <p:sldId id="325" r:id="rId4"/>
    <p:sldId id="313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CB7A6-F9BD-49C3-9ECF-4DAF095CBB1C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B5942-6D54-4526-995F-589302A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AC34-6369-47AD-9227-C94D863A9CC0}" type="datetime1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E9C9-84B0-4CCC-8BB5-D31EF955DABF}" type="datetime1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59C9-6810-46A7-8E27-73A52524CA34}" type="datetime1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306-D31B-4E3C-AD40-EA3294957AA6}" type="datetime1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660C-86E2-43CF-B22A-29E62815AB7D}" type="datetime1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3629-6BC7-4BF9-A2A1-981038F36C55}" type="datetime1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9CF-F104-4BC6-A098-3ABC219C8A7D}" type="datetime1">
              <a:rPr lang="en-US" smtClean="0"/>
              <a:t>12/3/23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00F5-980D-47D4-9F20-E5F458E76937}" type="datetime1">
              <a:rPr lang="en-US" smtClean="0"/>
              <a:t>12/3/23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0C59-39A1-4E7B-8276-56A7060F0A3E}" type="datetime1">
              <a:rPr lang="en-US" smtClean="0"/>
              <a:t>12/3/23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B8A8-F829-4B10-8A5D-952BBAE5F11B}" type="datetime1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8FAD-01C2-4C81-8B26-770D72A95E71}" type="datetime1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D69C-6875-48F7-B20D-CB317DFF406B}" type="datetime1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0915" y="6280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8C9CE-D56D-A845-B4AB-6F0B4431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7DA971-B7B2-3640-89E1-FA6AB2103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517EA5-DF97-8845-9E32-01234147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2" descr="r/ProgrammerHumor - Everything is base 10.">
            <a:extLst>
              <a:ext uri="{FF2B5EF4-FFF2-40B4-BE49-F238E27FC236}">
                <a16:creationId xmlns:a16="http://schemas.microsoft.com/office/drawing/2014/main" id="{9547C784-D581-A142-B500-040F86038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714"/>
            <a:ext cx="7740052" cy="664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904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ABFE-1080-A940-8EB7-7032F422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^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D9E17-C638-1C41-AE84-364D36DF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93776E2-6D0B-C144-8866-76C1C8B7F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116164"/>
              </p:ext>
            </p:extLst>
          </p:nvPr>
        </p:nvGraphicFramePr>
        <p:xfrm>
          <a:off x="1524000" y="1397000"/>
          <a:ext cx="6172200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40183297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11203772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46316234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 ^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298027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819025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801452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0631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807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421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ABFE-1080-A940-8EB7-7032F422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^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D9E17-C638-1C41-AE84-364D36DF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93776E2-6D0B-C144-8866-76C1C8B7F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990933"/>
              </p:ext>
            </p:extLst>
          </p:nvPr>
        </p:nvGraphicFramePr>
        <p:xfrm>
          <a:off x="2514600" y="1564783"/>
          <a:ext cx="4114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40183297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46316234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~a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298027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819025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801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714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ABFE-1080-A940-8EB7-7032F422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on multiple bits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D9E17-C638-1C41-AE84-364D36DF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 descr="A close-up of a computer code&#10;&#10;Description automatically generated">
            <a:extLst>
              <a:ext uri="{FF2B5EF4-FFF2-40B4-BE49-F238E27FC236}">
                <a16:creationId xmlns:a16="http://schemas.microsoft.com/office/drawing/2014/main" id="{813D0F82-8C73-2942-A121-F804AD6FE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5292"/>
            <a:ext cx="9144000" cy="25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C236-5A83-784D-A11C-C104F922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2B412-053B-0C43-8515-258CEE2E1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Calibri"/>
              </a:rPr>
              <a:t>Computers represent everything as bits</a:t>
            </a:r>
          </a:p>
          <a:p>
            <a:r>
              <a:rPr lang="en-US" dirty="0">
                <a:cs typeface="Calibri"/>
              </a:rPr>
              <a:t>Recall: a byte is 8 bits</a:t>
            </a:r>
          </a:p>
          <a:p>
            <a:r>
              <a:rPr lang="en-US" dirty="0">
                <a:cs typeface="Calibri"/>
              </a:rPr>
              <a:t>Int: 4 bytes (32 bits)</a:t>
            </a:r>
          </a:p>
          <a:p>
            <a:r>
              <a:rPr lang="en-US" dirty="0">
                <a:solidFill>
                  <a:schemeClr val="bg1"/>
                </a:solidFill>
                <a:cs typeface="Calibri"/>
              </a:rPr>
              <a:t>What’s the largest int we can represent?</a:t>
            </a:r>
          </a:p>
          <a:p>
            <a:endParaRPr lang="en-US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cs typeface="Calibri"/>
              </a:rPr>
              <a:t>2^32 - 1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(unsigned)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414F2-37BA-EA43-82E0-DCFEF563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4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C236-5A83-784D-A11C-C104F922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2B412-053B-0C43-8515-258CEE2E1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Calibri"/>
              </a:rPr>
              <a:t>Computers represent everything as bits</a:t>
            </a:r>
          </a:p>
          <a:p>
            <a:r>
              <a:rPr lang="en-US" dirty="0">
                <a:cs typeface="Calibri"/>
              </a:rPr>
              <a:t>Recall: a byte is 8 bits</a:t>
            </a:r>
          </a:p>
          <a:p>
            <a:r>
              <a:rPr lang="en-US" dirty="0">
                <a:cs typeface="Calibri"/>
              </a:rPr>
              <a:t>Int: 4 bytes (32 bits)</a:t>
            </a:r>
          </a:p>
          <a:p>
            <a:r>
              <a:rPr lang="en-US" dirty="0">
                <a:cs typeface="Calibri"/>
              </a:rPr>
              <a:t>What’s the largest int we can represent?</a:t>
            </a:r>
          </a:p>
          <a:p>
            <a:endParaRPr lang="en-US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cs typeface="Calibri"/>
              </a:rPr>
              <a:t>2^32 - 1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(unsigned)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414F2-37BA-EA43-82E0-DCFEF563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5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C236-5A83-784D-A11C-C104F922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2B412-053B-0C43-8515-258CEE2E1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Calibri"/>
              </a:rPr>
              <a:t>Computers represent everything as bits</a:t>
            </a:r>
          </a:p>
          <a:p>
            <a:r>
              <a:rPr lang="en-US" dirty="0">
                <a:cs typeface="Calibri"/>
              </a:rPr>
              <a:t>Recall: a byte is 8 bits</a:t>
            </a:r>
          </a:p>
          <a:p>
            <a:r>
              <a:rPr lang="en-US" dirty="0">
                <a:cs typeface="Calibri"/>
              </a:rPr>
              <a:t>Int: 4 bytes (32 bits)</a:t>
            </a:r>
          </a:p>
          <a:p>
            <a:r>
              <a:rPr lang="en-US" dirty="0">
                <a:cs typeface="Calibri"/>
              </a:rPr>
              <a:t>What’s the largest int we can represent?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2^32 - 1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(unsigned)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414F2-37BA-EA43-82E0-DCFEF563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6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C236-5A83-784D-A11C-C104F922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(base 16)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2B412-053B-0C43-8515-258CEE2E1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Calibri"/>
              </a:rPr>
              <a:t>Binary takes up a lot of space</a:t>
            </a:r>
          </a:p>
          <a:p>
            <a:r>
              <a:rPr lang="en-US" dirty="0">
                <a:cs typeface="Calibri"/>
              </a:rPr>
              <a:t>Hexadecimal takes few digits but can easily be converted to binary (and vice versa)</a:t>
            </a:r>
          </a:p>
          <a:p>
            <a:pPr lvl="1"/>
            <a:r>
              <a:rPr lang="en-US" dirty="0">
                <a:cs typeface="Calibri"/>
              </a:rPr>
              <a:t>Hex uses digits 0-9 and a-f</a:t>
            </a:r>
          </a:p>
          <a:p>
            <a:pPr lvl="1"/>
            <a:r>
              <a:rPr lang="en-US" dirty="0">
                <a:cs typeface="Calibri"/>
              </a:rPr>
              <a:t>1 hex digit = 4 bits</a:t>
            </a:r>
          </a:p>
          <a:p>
            <a:pPr lvl="1"/>
            <a:r>
              <a:rPr lang="en-US" dirty="0">
                <a:cs typeface="Calibri"/>
              </a:rPr>
              <a:t>It would be helpful to use binary…but it would take up too much space</a:t>
            </a:r>
          </a:p>
          <a:p>
            <a:r>
              <a:rPr lang="en-US" dirty="0">
                <a:cs typeface="Calibri"/>
              </a:rPr>
              <a:t>0000 0000 0000 0001 1101 0011 0101 1011</a:t>
            </a:r>
          </a:p>
          <a:p>
            <a:r>
              <a:rPr lang="en-US" dirty="0">
                <a:cs typeface="Calibri"/>
              </a:rPr>
              <a:t>1d35b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414F2-37BA-EA43-82E0-DCFEF563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0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352A-14B8-D14C-8B11-B697DC6D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F76DF-A8CC-6343-8D06-8C0EE5AF3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</a:t>
            </a:r>
            <a:r>
              <a:rPr lang="en-US" dirty="0" err="1"/>
              <a:t>ints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%d for decimal</a:t>
            </a:r>
          </a:p>
          <a:p>
            <a:pPr lvl="1"/>
            <a:r>
              <a:rPr lang="en-US" dirty="0"/>
              <a:t>%b for binary</a:t>
            </a:r>
          </a:p>
          <a:p>
            <a:pPr lvl="1"/>
            <a:r>
              <a:rPr lang="en-US" dirty="0"/>
              <a:t>%x for hex</a:t>
            </a:r>
          </a:p>
          <a:p>
            <a:r>
              <a:rPr lang="en-US" dirty="0"/>
              <a:t>Assign </a:t>
            </a:r>
            <a:r>
              <a:rPr lang="en-US" dirty="0" err="1"/>
              <a:t>ints</a:t>
            </a:r>
            <a:endParaRPr lang="en-US" dirty="0"/>
          </a:p>
          <a:p>
            <a:pPr lvl="1"/>
            <a:r>
              <a:rPr lang="en-US" dirty="0"/>
              <a:t>0b for binary (ex: 0b11011 is 27)</a:t>
            </a:r>
          </a:p>
          <a:p>
            <a:pPr lvl="1"/>
            <a:r>
              <a:rPr lang="en-US" dirty="0"/>
              <a:t>0x for hex (ex: 0x83fa9 is 540585)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635BF-7C52-7C40-970F-D3EC8F6E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0E3B8-FFC5-D142-AAD4-A210B3DB8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ABFE-1080-A940-8EB7-7032F422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19875-FDBD-0942-9600-63D8B86DB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know logical operators…&amp;&amp;,||,!</a:t>
            </a:r>
          </a:p>
          <a:p>
            <a:r>
              <a:rPr lang="en-US" dirty="0"/>
              <a:t>We will now learn &amp;,|,~,^,&lt;&lt;,&gt;&gt;</a:t>
            </a:r>
          </a:p>
          <a:p>
            <a:r>
              <a:rPr lang="en-US" dirty="0"/>
              <a:t>These operate at the bit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0506D-E376-BB4D-A302-3059D37E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D9E17-C638-1C41-AE84-364D36DF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17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ABFE-1080-A940-8EB7-7032F422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&amp;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D9E17-C638-1C41-AE84-364D36DF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93776E2-6D0B-C144-8866-76C1C8B7F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119475"/>
              </p:ext>
            </p:extLst>
          </p:nvPr>
        </p:nvGraphicFramePr>
        <p:xfrm>
          <a:off x="1524000" y="1397000"/>
          <a:ext cx="6172200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40183297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11203772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46316234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 &amp;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298027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819025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801452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0631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807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666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ABFE-1080-A940-8EB7-7032F422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|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D9E17-C638-1C41-AE84-364D36DF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93776E2-6D0B-C144-8866-76C1C8B7F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097422"/>
              </p:ext>
            </p:extLst>
          </p:nvPr>
        </p:nvGraphicFramePr>
        <p:xfrm>
          <a:off x="1524000" y="1397000"/>
          <a:ext cx="6172200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40183297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11203772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46316234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 |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298027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819025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801452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0631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807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040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5686</TotalTime>
  <Words>334</Words>
  <Application>Microsoft Macintosh PowerPoint</Application>
  <PresentationFormat>On-screen Show (4:3)</PresentationFormat>
  <Paragraphs>117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Binary</vt:lpstr>
      <vt:lpstr>Binary</vt:lpstr>
      <vt:lpstr>Binary</vt:lpstr>
      <vt:lpstr>Hexadecimal (base 16)</vt:lpstr>
      <vt:lpstr>In C</vt:lpstr>
      <vt:lpstr>Bitwise Operators</vt:lpstr>
      <vt:lpstr>&amp;</vt:lpstr>
      <vt:lpstr>|</vt:lpstr>
      <vt:lpstr>^</vt:lpstr>
      <vt:lpstr>^</vt:lpstr>
      <vt:lpstr>Operators on multiple bits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Williams, Lucia</cp:lastModifiedBy>
  <cp:revision>65</cp:revision>
  <dcterms:created xsi:type="dcterms:W3CDTF">2015-09-28T20:03:08Z</dcterms:created>
  <dcterms:modified xsi:type="dcterms:W3CDTF">2023-12-04T22:16:45Z</dcterms:modified>
</cp:coreProperties>
</file>