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1"/>
  </p:notesMasterIdLst>
  <p:sldIdLst>
    <p:sldId id="256" r:id="rId2"/>
    <p:sldId id="267" r:id="rId3"/>
    <p:sldId id="300" r:id="rId4"/>
    <p:sldId id="301" r:id="rId5"/>
    <p:sldId id="302" r:id="rId6"/>
    <p:sldId id="304" r:id="rId7"/>
    <p:sldId id="306" r:id="rId8"/>
    <p:sldId id="307" r:id="rId9"/>
    <p:sldId id="308" r:id="rId10"/>
    <p:sldId id="309" r:id="rId11"/>
    <p:sldId id="315" r:id="rId12"/>
    <p:sldId id="310" r:id="rId13"/>
    <p:sldId id="311" r:id="rId14"/>
    <p:sldId id="312" r:id="rId15"/>
    <p:sldId id="313" r:id="rId16"/>
    <p:sldId id="314" r:id="rId17"/>
    <p:sldId id="316" r:id="rId18"/>
    <p:sldId id="371" r:id="rId19"/>
    <p:sldId id="372" r:id="rId20"/>
    <p:sldId id="274" r:id="rId21"/>
    <p:sldId id="270" r:id="rId22"/>
    <p:sldId id="318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73" r:id="rId31"/>
    <p:sldId id="328" r:id="rId32"/>
    <p:sldId id="329" r:id="rId33"/>
    <p:sldId id="330" r:id="rId34"/>
    <p:sldId id="319" r:id="rId35"/>
    <p:sldId id="281" r:id="rId36"/>
    <p:sldId id="283" r:id="rId37"/>
    <p:sldId id="282" r:id="rId38"/>
    <p:sldId id="284" r:id="rId39"/>
    <p:sldId id="285" r:id="rId40"/>
    <p:sldId id="286" r:id="rId41"/>
    <p:sldId id="287" r:id="rId42"/>
    <p:sldId id="288" r:id="rId43"/>
    <p:sldId id="349" r:id="rId44"/>
    <p:sldId id="350" r:id="rId45"/>
    <p:sldId id="348" r:id="rId46"/>
    <p:sldId id="335" r:id="rId47"/>
    <p:sldId id="337" r:id="rId48"/>
    <p:sldId id="338" r:id="rId49"/>
    <p:sldId id="351" r:id="rId50"/>
    <p:sldId id="340" r:id="rId51"/>
    <p:sldId id="341" r:id="rId52"/>
    <p:sldId id="342" r:id="rId53"/>
    <p:sldId id="343" r:id="rId54"/>
    <p:sldId id="344" r:id="rId55"/>
    <p:sldId id="345" r:id="rId56"/>
    <p:sldId id="346" r:id="rId57"/>
    <p:sldId id="347" r:id="rId58"/>
    <p:sldId id="352" r:id="rId59"/>
    <p:sldId id="353" r:id="rId60"/>
    <p:sldId id="358" r:id="rId61"/>
    <p:sldId id="354" r:id="rId62"/>
    <p:sldId id="359" r:id="rId63"/>
    <p:sldId id="355" r:id="rId64"/>
    <p:sldId id="356" r:id="rId65"/>
    <p:sldId id="357" r:id="rId66"/>
    <p:sldId id="374" r:id="rId67"/>
    <p:sldId id="360" r:id="rId68"/>
    <p:sldId id="363" r:id="rId69"/>
    <p:sldId id="365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92FC"/>
    <a:srgbClr val="3687E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33"/>
    <p:restoredTop sz="91565"/>
  </p:normalViewPr>
  <p:slideViewPr>
    <p:cSldViewPr>
      <p:cViewPr varScale="1">
        <p:scale>
          <a:sx n="117" d="100"/>
          <a:sy n="117" d="100"/>
        </p:scale>
        <p:origin x="254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0T23:58:17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24575,'29'-1'0,"18"-2"0,25-1 0,22 0 0,3 0 0,-4 2 0,-8 0 0,-20 1 0,-17 0 0,-17 0 0,-11 0 0,0 1 0,9-1 0,10-1 0,5-1 0,4 0 0,0 0 0,6 0 0,10 1 0,9 1 0,6 0 0,-4 0 0,-4 0 0,3 1 0,22 0 0,-35 1 0,3 1 0,5-1 0,1 1 0,-2 0 0,-2-1 0,-9 0 0,-3 0 0,35 0 0,-6-1 0,2 1 0,12 2 0,-44-1 0,0 0 0,-2 0 0,-1 0 0,34 2 0,-23-2 0,-14-1 0,2-1 0,12 0 0,10 1 0,0 1 0,-14-1 0,-11-1 0,-9 1 0,7-2 0,14 0 0,7 1 0,-3-1 0,-16 1 0,-18-1 0,-12 0 0,-3 0 0,2 0 0,2 0 0,4 1 0,4-1 0,4 1 0,4 0 0,1 0 0,5 0 0,8 0 0,5 0 0,-1 0 0,-15 0 0,-17 0 0,-12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23:34:51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 24575,'64'-2'0,"-7"0"0,8-1 0,1 1 0,8 0 0,1-1-711,12 1 0,3-1 1,2 1 710,5-1 0,1 1 0,-3 0 0,-9 1 0,-2-1 0,-6 1 342,12 0 1,-9 0-343,-23 1 0,-8-1 352,-4 1-352,-29-1 0,-8 1 0,5-1 1095,13-1-1095,8-1 0,1 0 0,-1-1 0,1-1 0,13-1 0,25-2 0,10 0 0,-7 2 0,-20 2 0,-22 3 0,-8 3 0,3 0 0,8 1 0,7 0 0,9-1 0,11-1 0,4-1 0,2 0 0,-7 0 0,-11 0 0,-11-1 0,-6 0 0,-5 0 0,-5 0 0,-6 0 0,-5 1 0,6-1 0,6 1 0,3 0 0,-2 0 0,-7 1 0,-5-1 0,0 1 0,0 0 0,-1 0 0,-1 0 0,-5 0 0,-2-1 0,0 0 0,0 0 0,1-1 0,-1 1 0,-3-1 0,-1 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1T23:35:00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3120 1 24575,'-19'0'0,"-19"1"0,-35 0 0,21 0 0,-4 1 0,-7 1 0,-1-1 0,2 1 0,1 0 0,-35 3 0,31-2 0,25-2 0,12 0 0,2 0 0,-4 0 0,-7 1 0,-7-1 0,-2-1 0,0 0 0,-5-1 0,-3 1 0,-10-1 0,-7 1 0,2-1 0,-2 0 0,-2 0 0,-4 0 0,-2 0 0,8 1 0,9-1 0,5 1 0,0-1 0,5 1 0,7 0 0,13 2 0,9-1 0,6 0 0,5-1 0,0 0 0,-7-1 0,-19 1 0,-28 1 0,-27-2 0,38 1 0,1-1 0,1-1 0,2 1 0,-35-1 0,21-1 0,18 1 0,6 0 0,6 1 0,5-1 0,5 2 0,4-1 0,3 1 0,-2-1 0,-3 0 0,0 1 0,4-1 0,5 1 0,-1-1 0,-1 0 0,-2 0 0,1 0 0,3 0 0,-1 0 0,-2 0 0,-1 0 0,2 0 0,5 0 0,5 0 0,2 0 0,-6 1 0,-6 0 0,-1 0 0,4 0 0,8-1 0,4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CB7A6-F9BD-49C3-9ECF-4DAF095CBB1C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B5942-6D54-4526-995F-589302A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AC34-6369-47AD-9227-C94D863A9CC0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E9C9-84B0-4CCC-8BB5-D31EF955DABF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59C9-6810-46A7-8E27-73A52524CA34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306-D31B-4E3C-AD40-EA3294957AA6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660C-86E2-43CF-B22A-29E62815AB7D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3629-6BC7-4BF9-A2A1-981038F36C55}" type="datetime1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9CF-F104-4BC6-A098-3ABC219C8A7D}" type="datetime1">
              <a:rPr lang="en-US" smtClean="0"/>
              <a:t>11/7/23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00F5-980D-47D4-9F20-E5F458E76937}" type="datetime1">
              <a:rPr lang="en-US" smtClean="0"/>
              <a:t>11/7/23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0C59-39A1-4E7B-8276-56A7060F0A3E}" type="datetime1">
              <a:rPr lang="en-US" smtClean="0"/>
              <a:t>11/7/23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B8A8-F829-4B10-8A5D-952BBAE5F11B}" type="datetime1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8FAD-01C2-4C81-8B26-770D72A95E71}" type="datetime1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D69C-6875-48F7-B20D-CB317DFF406B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0915" y="6280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customXml" Target="../ink/ink1.xml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4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Pointers and Dynamic</a:t>
            </a:r>
            <a:br>
              <a:rPr lang="en-US" dirty="0"/>
            </a:br>
            <a:r>
              <a:rPr lang="en-US" dirty="0"/>
              <a:t>Data Structures</a:t>
            </a:r>
            <a:br>
              <a:rPr lang="en-US" dirty="0"/>
            </a:br>
            <a:r>
              <a:rPr lang="en-US" sz="4000" dirty="0"/>
              <a:t>Chapter 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286000"/>
            <a:ext cx="6934200" cy="3352800"/>
          </a:xfrm>
        </p:spPr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Problem Solving &amp; Program Design in C</a:t>
            </a:r>
          </a:p>
          <a:p>
            <a:endParaRPr lang="en-US" i="1" dirty="0">
              <a:solidFill>
                <a:srgbClr val="0000FF"/>
              </a:solidFill>
            </a:endParaRPr>
          </a:p>
          <a:p>
            <a:r>
              <a:rPr lang="en-US" sz="2400" i="1" dirty="0">
                <a:solidFill>
                  <a:srgbClr val="0000FF"/>
                </a:solidFill>
              </a:rPr>
              <a:t>Eighth Edition</a:t>
            </a:r>
          </a:p>
          <a:p>
            <a:r>
              <a:rPr lang="en-US" sz="2400" i="1" dirty="0">
                <a:solidFill>
                  <a:srgbClr val="0000FF"/>
                </a:solidFill>
              </a:rPr>
              <a:t>Jeri R. </a:t>
            </a:r>
            <a:r>
              <a:rPr lang="en-US" sz="2400" i="1" dirty="0" err="1">
                <a:solidFill>
                  <a:srgbClr val="0000FF"/>
                </a:solidFill>
              </a:rPr>
              <a:t>Hanly</a:t>
            </a:r>
            <a:r>
              <a:rPr lang="en-US" sz="2400" i="1" dirty="0">
                <a:solidFill>
                  <a:srgbClr val="0000FF"/>
                </a:solidFill>
              </a:rPr>
              <a:t> &amp; Elliot B. </a:t>
            </a:r>
            <a:r>
              <a:rPr lang="en-US" sz="2400" i="1" dirty="0" err="1">
                <a:solidFill>
                  <a:srgbClr val="0000FF"/>
                </a:solidFill>
              </a:rPr>
              <a:t>Koffman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func1(int x) {</a:t>
            </a:r>
          </a:p>
          <a:p>
            <a:r>
              <a:rPr lang="en-US" sz="2800" b="1" dirty="0"/>
              <a:t>    x += 1;</a:t>
            </a:r>
          </a:p>
          <a:p>
            <a:r>
              <a:rPr lang="en-US" sz="2800" b="1" dirty="0"/>
              <a:t>    return(x);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n = 10;</a:t>
            </a:r>
          </a:p>
          <a:p>
            <a:r>
              <a:rPr lang="en-US" sz="2800" b="1" dirty="0"/>
              <a:t>    n = func1(n);</a:t>
            </a:r>
          </a:p>
          <a:p>
            <a:r>
              <a:rPr lang="en-US" sz="2800" b="1" dirty="0"/>
              <a:t>    return(0);</a:t>
            </a:r>
          </a:p>
          <a:p>
            <a:r>
              <a:rPr lang="en-US" sz="2800" b="1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DD6DD3-F2B4-8042-81BD-2D2749D3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177B5FB-411C-3C45-A036-8871274AA7EB}"/>
              </a:ext>
            </a:extLst>
          </p:cNvPr>
          <p:cNvSpPr/>
          <p:nvPr/>
        </p:nvSpPr>
        <p:spPr>
          <a:xfrm>
            <a:off x="5410200" y="2286000"/>
            <a:ext cx="2895600" cy="1981200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7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DD6DD3-F2B4-8042-81BD-2D2749D3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82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424416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int main(void) {</a:t>
            </a:r>
          </a:p>
          <a:p>
            <a:r>
              <a:rPr lang="en-US" sz="2800" dirty="0"/>
              <a:t>    int* </a:t>
            </a:r>
            <a:r>
              <a:rPr lang="en-US" sz="2800" dirty="0" err="1"/>
              <a:t>nump</a:t>
            </a:r>
            <a:r>
              <a:rPr lang="en-US" sz="2800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nump</a:t>
            </a:r>
            <a:r>
              <a:rPr lang="en-US" sz="2800" dirty="0"/>
              <a:t> = malloc(</a:t>
            </a:r>
            <a:r>
              <a:rPr lang="en-US" sz="2800" dirty="0" err="1"/>
              <a:t>sizeof</a:t>
            </a:r>
            <a:r>
              <a:rPr lang="en-US" sz="2800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37E320-5702-1548-8D11-901B4FE030E5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</p:spTree>
    <p:extLst>
      <p:ext uri="{BB962C8B-B14F-4D97-AF65-F5344CB8AC3E}">
        <p14:creationId xmlns:p14="http://schemas.microsoft.com/office/powerpoint/2010/main" val="2996725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652D5DC-1D32-7945-AC65-174881B6B40F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424416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nump</a:t>
            </a:r>
            <a:r>
              <a:rPr lang="en-US" sz="2800" dirty="0"/>
              <a:t> = malloc(</a:t>
            </a:r>
            <a:r>
              <a:rPr lang="en-US" sz="2800" dirty="0" err="1"/>
              <a:t>sizeof</a:t>
            </a:r>
            <a:r>
              <a:rPr lang="en-US" sz="2800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53B11-2B8A-B74E-BB70-A97987EBABF9}"/>
              </a:ext>
            </a:extLst>
          </p:cNvPr>
          <p:cNvSpPr/>
          <p:nvPr/>
        </p:nvSpPr>
        <p:spPr>
          <a:xfrm>
            <a:off x="5562600" y="2360118"/>
            <a:ext cx="2895600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int* </a:t>
            </a:r>
            <a:r>
              <a:rPr lang="en-US" sz="2800" dirty="0" err="1"/>
              <a:t>nump</a:t>
            </a:r>
            <a:r>
              <a:rPr lang="en-US" sz="2800" dirty="0"/>
              <a:t>: 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17812C-F3A0-8044-834E-CBD3F3D015DB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</p:spTree>
    <p:extLst>
      <p:ext uri="{BB962C8B-B14F-4D97-AF65-F5344CB8AC3E}">
        <p14:creationId xmlns:p14="http://schemas.microsoft.com/office/powerpoint/2010/main" val="958213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60E70EA-5EFE-3342-B7A8-8ADE4866F547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517199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  <a:endParaRPr lang="en-US" sz="2800" b="1" dirty="0"/>
          </a:p>
          <a:p>
            <a:r>
              <a:rPr lang="en-US" sz="28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53B11-2B8A-B74E-BB70-A97987EBABF9}"/>
              </a:ext>
            </a:extLst>
          </p:cNvPr>
          <p:cNvSpPr/>
          <p:nvPr/>
        </p:nvSpPr>
        <p:spPr>
          <a:xfrm>
            <a:off x="5562600" y="2360118"/>
            <a:ext cx="2895600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int* </a:t>
            </a:r>
            <a:r>
              <a:rPr lang="en-US" sz="2800" dirty="0" err="1"/>
              <a:t>nump</a:t>
            </a:r>
            <a:r>
              <a:rPr lang="en-US" sz="2800" dirty="0"/>
              <a:t>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80347C-98D5-354E-A786-DAB902289607}"/>
              </a:ext>
            </a:extLst>
          </p:cNvPr>
          <p:cNvSpPr/>
          <p:nvPr/>
        </p:nvSpPr>
        <p:spPr>
          <a:xfrm>
            <a:off x="6898198" y="4724400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??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FF808D-5415-8C4A-A1FC-922D78B0B782}"/>
              </a:ext>
            </a:extLst>
          </p:cNvPr>
          <p:cNvCxnSpPr>
            <a:cxnSpLocks/>
          </p:cNvCxnSpPr>
          <p:nvPr/>
        </p:nvCxnSpPr>
        <p:spPr>
          <a:xfrm>
            <a:off x="7620000" y="3048000"/>
            <a:ext cx="304800" cy="174876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586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869D47-D22F-8D4C-9150-EDDE8C4DF54E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517199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  <a:endParaRPr lang="en-US" sz="2800" b="1" dirty="0"/>
          </a:p>
          <a:p>
            <a:r>
              <a:rPr lang="en-US" sz="28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53B11-2B8A-B74E-BB70-A97987EBABF9}"/>
              </a:ext>
            </a:extLst>
          </p:cNvPr>
          <p:cNvSpPr/>
          <p:nvPr/>
        </p:nvSpPr>
        <p:spPr>
          <a:xfrm>
            <a:off x="5562600" y="2360118"/>
            <a:ext cx="2895600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int* </a:t>
            </a:r>
            <a:r>
              <a:rPr lang="en-US" sz="2800" dirty="0" err="1"/>
              <a:t>nump</a:t>
            </a:r>
            <a:r>
              <a:rPr lang="en-US" sz="2800" dirty="0"/>
              <a:t>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80347C-98D5-354E-A786-DAB902289607}"/>
              </a:ext>
            </a:extLst>
          </p:cNvPr>
          <p:cNvSpPr/>
          <p:nvPr/>
        </p:nvSpPr>
        <p:spPr>
          <a:xfrm>
            <a:off x="6898198" y="4724400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FF808D-5415-8C4A-A1FC-922D78B0B782}"/>
              </a:ext>
            </a:extLst>
          </p:cNvPr>
          <p:cNvCxnSpPr>
            <a:cxnSpLocks/>
          </p:cNvCxnSpPr>
          <p:nvPr/>
        </p:nvCxnSpPr>
        <p:spPr>
          <a:xfrm>
            <a:off x="7620000" y="3048000"/>
            <a:ext cx="304800" cy="174876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548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5F9D234-27DB-B54F-AAE5-7ADEDCF62338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517199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free(</a:t>
            </a:r>
            <a:r>
              <a:rPr lang="en-US" sz="2800" b="1" dirty="0" err="1"/>
              <a:t>nump</a:t>
            </a:r>
            <a:r>
              <a:rPr lang="en-US" sz="2800" b="1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53B11-2B8A-B74E-BB70-A97987EBABF9}"/>
              </a:ext>
            </a:extLst>
          </p:cNvPr>
          <p:cNvSpPr/>
          <p:nvPr/>
        </p:nvSpPr>
        <p:spPr>
          <a:xfrm>
            <a:off x="5562600" y="2360118"/>
            <a:ext cx="2895600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int* </a:t>
            </a:r>
            <a:r>
              <a:rPr lang="en-US" sz="2800" dirty="0" err="1"/>
              <a:t>nump</a:t>
            </a:r>
            <a:r>
              <a:rPr lang="en-US" sz="2800" dirty="0"/>
              <a:t>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FF808D-5415-8C4A-A1FC-922D78B0B782}"/>
              </a:ext>
            </a:extLst>
          </p:cNvPr>
          <p:cNvCxnSpPr>
            <a:cxnSpLocks/>
          </p:cNvCxnSpPr>
          <p:nvPr/>
        </p:nvCxnSpPr>
        <p:spPr>
          <a:xfrm>
            <a:off x="7620000" y="3048000"/>
            <a:ext cx="304800" cy="174876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673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5F9D234-27DB-B54F-AAE5-7ADEDCF62338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517199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free(</a:t>
            </a:r>
            <a:r>
              <a:rPr lang="en-US" sz="2800" b="1" dirty="0" err="1"/>
              <a:t>nump</a:t>
            </a:r>
            <a:r>
              <a:rPr lang="en-US" sz="2800" b="1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</p:spTree>
    <p:extLst>
      <p:ext uri="{BB962C8B-B14F-4D97-AF65-F5344CB8AC3E}">
        <p14:creationId xmlns:p14="http://schemas.microsoft.com/office/powerpoint/2010/main" val="1150832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5F9D234-27DB-B54F-AAE5-7ADEDCF62338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517199" cy="310854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free(</a:t>
            </a:r>
            <a:r>
              <a:rPr lang="en-US" sz="2800" b="1" dirty="0" err="1"/>
              <a:t>nump</a:t>
            </a:r>
            <a:r>
              <a:rPr lang="en-US" sz="2800" b="1" dirty="0"/>
              <a:t>);</a:t>
            </a:r>
          </a:p>
          <a:p>
            <a:r>
              <a:rPr lang="en-US" sz="2800" b="1" dirty="0"/>
              <a:t>    </a:t>
            </a:r>
            <a:r>
              <a:rPr lang="en-US" sz="2800" dirty="0"/>
              <a:t>*</a:t>
            </a:r>
            <a:r>
              <a:rPr lang="en-US" sz="2800" dirty="0" err="1"/>
              <a:t>nump</a:t>
            </a:r>
            <a:r>
              <a:rPr lang="en-US" sz="2800" dirty="0"/>
              <a:t>++;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53B11-2B8A-B74E-BB70-A97987EBABF9}"/>
              </a:ext>
            </a:extLst>
          </p:cNvPr>
          <p:cNvSpPr/>
          <p:nvPr/>
        </p:nvSpPr>
        <p:spPr>
          <a:xfrm>
            <a:off x="5562600" y="2360118"/>
            <a:ext cx="2895600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int* </a:t>
            </a:r>
            <a:r>
              <a:rPr lang="en-US" sz="2800" dirty="0" err="1"/>
              <a:t>nump</a:t>
            </a:r>
            <a:r>
              <a:rPr lang="en-US" sz="2800" dirty="0"/>
              <a:t>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FF808D-5415-8C4A-A1FC-922D78B0B782}"/>
              </a:ext>
            </a:extLst>
          </p:cNvPr>
          <p:cNvCxnSpPr>
            <a:cxnSpLocks/>
          </p:cNvCxnSpPr>
          <p:nvPr/>
        </p:nvCxnSpPr>
        <p:spPr>
          <a:xfrm>
            <a:off x="7620000" y="3048000"/>
            <a:ext cx="304800" cy="174876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161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5F9D234-27DB-B54F-AAE5-7ADEDCF62338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517199" cy="310854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free(</a:t>
            </a:r>
            <a:r>
              <a:rPr lang="en-US" sz="2800" b="1" dirty="0" err="1"/>
              <a:t>nump</a:t>
            </a:r>
            <a:r>
              <a:rPr lang="en-US" sz="2800" b="1" dirty="0"/>
              <a:t>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++;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53B11-2B8A-B74E-BB70-A97987EBABF9}"/>
              </a:ext>
            </a:extLst>
          </p:cNvPr>
          <p:cNvSpPr/>
          <p:nvPr/>
        </p:nvSpPr>
        <p:spPr>
          <a:xfrm>
            <a:off x="5562600" y="2360118"/>
            <a:ext cx="2895600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int* </a:t>
            </a:r>
            <a:r>
              <a:rPr lang="en-US" sz="2800" dirty="0" err="1"/>
              <a:t>nump</a:t>
            </a:r>
            <a:r>
              <a:rPr lang="en-US" sz="2800" dirty="0"/>
              <a:t>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FF808D-5415-8C4A-A1FC-922D78B0B782}"/>
              </a:ext>
            </a:extLst>
          </p:cNvPr>
          <p:cNvCxnSpPr>
            <a:cxnSpLocks/>
          </p:cNvCxnSpPr>
          <p:nvPr/>
        </p:nvCxnSpPr>
        <p:spPr>
          <a:xfrm>
            <a:off x="7620000" y="3048000"/>
            <a:ext cx="304800" cy="174876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969EBCF-D671-3E47-8D30-8A84834EA1F4}"/>
              </a:ext>
            </a:extLst>
          </p:cNvPr>
          <p:cNvSpPr txBox="1"/>
          <p:nvPr/>
        </p:nvSpPr>
        <p:spPr>
          <a:xfrm>
            <a:off x="2383747" y="4321314"/>
            <a:ext cx="4422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undefined behavior!</a:t>
            </a:r>
          </a:p>
        </p:txBody>
      </p:sp>
    </p:spTree>
    <p:extLst>
      <p:ext uri="{BB962C8B-B14F-4D97-AF65-F5344CB8AC3E}">
        <p14:creationId xmlns:p14="http://schemas.microsoft.com/office/powerpoint/2010/main" val="280722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understand dynamic allocation on the heap</a:t>
            </a:r>
          </a:p>
          <a:p>
            <a:r>
              <a:rPr lang="en-US" dirty="0"/>
              <a:t>To learn how to use pointers to access </a:t>
            </a:r>
            <a:r>
              <a:rPr lang="en-US" dirty="0" err="1"/>
              <a:t>structs</a:t>
            </a:r>
            <a:endParaRPr lang="en-US" dirty="0"/>
          </a:p>
          <a:p>
            <a:r>
              <a:rPr lang="en-US" dirty="0"/>
              <a:t>To learn how to use pointers to build linked data structures</a:t>
            </a:r>
          </a:p>
          <a:p>
            <a:r>
              <a:rPr lang="en-US" dirty="0"/>
              <a:t>To understand how to use and implement a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43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  <a:p>
            <a:pPr lvl="1"/>
            <a:r>
              <a:rPr lang="en-US" dirty="0"/>
              <a:t>region of memory in which function 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malloc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dynamically allocates blocks of storage</a:t>
            </a:r>
          </a:p>
          <a:p>
            <a:pPr lvl="1"/>
            <a:endParaRPr lang="en-US" dirty="0"/>
          </a:p>
          <a:p>
            <a:r>
              <a:rPr lang="en-US" dirty="0"/>
              <a:t>stack</a:t>
            </a:r>
          </a:p>
          <a:p>
            <a:pPr lvl="1"/>
            <a:r>
              <a:rPr lang="en-US" dirty="0"/>
              <a:t>region of memory in which function data areas are allocated and reclaimed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7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malloc(&lt;</a:t>
            </a:r>
            <a:r>
              <a:rPr lang="en-US" dirty="0" err="1"/>
              <a:t>amnt</a:t>
            </a:r>
            <a:r>
              <a:rPr lang="en-US" dirty="0"/>
              <a:t> of memory to reserve&gt;)</a:t>
            </a:r>
          </a:p>
          <a:p>
            <a:r>
              <a:rPr lang="en-US" dirty="0" err="1"/>
              <a:t>calloc</a:t>
            </a:r>
            <a:r>
              <a:rPr lang="en-US" dirty="0"/>
              <a:t>(&lt;num&gt;, &lt;</a:t>
            </a:r>
            <a:r>
              <a:rPr lang="en-US" dirty="0" err="1"/>
              <a:t>amnt</a:t>
            </a:r>
            <a:r>
              <a:rPr lang="en-US" dirty="0"/>
              <a:t> of memory to reserve&gt;)</a:t>
            </a:r>
          </a:p>
          <a:p>
            <a:r>
              <a:rPr lang="en-US" dirty="0"/>
              <a:t>free(pointer)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These are all from </a:t>
            </a:r>
            <a:r>
              <a:rPr lang="en-US" dirty="0" err="1"/>
              <a:t>stdlib.h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40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int main(void) {</a:t>
            </a:r>
          </a:p>
          <a:p>
            <a:r>
              <a:rPr lang="en-US" sz="2800" dirty="0"/>
              <a:t>    int* </a:t>
            </a:r>
            <a:r>
              <a:rPr lang="en-US" sz="2800" dirty="0" err="1"/>
              <a:t>nump</a:t>
            </a:r>
            <a:r>
              <a:rPr lang="en-US" sz="2800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nump</a:t>
            </a:r>
            <a:r>
              <a:rPr lang="en-US" sz="2800" dirty="0"/>
              <a:t> = malloc(</a:t>
            </a:r>
            <a:r>
              <a:rPr lang="en-US" sz="2800" dirty="0" err="1"/>
              <a:t>sizeof</a:t>
            </a:r>
            <a:r>
              <a:rPr lang="en-US" sz="2800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</p:spTree>
    <p:extLst>
      <p:ext uri="{BB962C8B-B14F-4D97-AF65-F5344CB8AC3E}">
        <p14:creationId xmlns:p14="http://schemas.microsoft.com/office/powerpoint/2010/main" val="2693046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5F9D234-27DB-B54F-AAE5-7ADEDCF62338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int main(void) {</a:t>
            </a:r>
          </a:p>
          <a:p>
            <a:r>
              <a:rPr lang="en-US" sz="2800" dirty="0"/>
              <a:t>    int* </a:t>
            </a:r>
            <a:r>
              <a:rPr lang="en-US" sz="2800" dirty="0" err="1"/>
              <a:t>nump</a:t>
            </a:r>
            <a:r>
              <a:rPr lang="en-US" sz="2800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nump</a:t>
            </a:r>
            <a:r>
              <a:rPr lang="en-US" sz="2800" dirty="0"/>
              <a:t> = malloc(</a:t>
            </a:r>
            <a:r>
              <a:rPr lang="en-US" sz="2800" dirty="0" err="1"/>
              <a:t>sizeof</a:t>
            </a:r>
            <a:r>
              <a:rPr lang="en-US" sz="2800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</p:spTree>
    <p:extLst>
      <p:ext uri="{BB962C8B-B14F-4D97-AF65-F5344CB8AC3E}">
        <p14:creationId xmlns:p14="http://schemas.microsoft.com/office/powerpoint/2010/main" val="2445468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dirty="0"/>
              <a:t>    int* </a:t>
            </a:r>
            <a:r>
              <a:rPr lang="en-US" sz="2800" dirty="0" err="1"/>
              <a:t>nump</a:t>
            </a:r>
            <a:r>
              <a:rPr lang="en-US" sz="2800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nump</a:t>
            </a:r>
            <a:r>
              <a:rPr lang="en-US" sz="2800" dirty="0"/>
              <a:t> = malloc(</a:t>
            </a:r>
            <a:r>
              <a:rPr lang="en-US" sz="2800" dirty="0" err="1"/>
              <a:t>sizeof</a:t>
            </a:r>
            <a:r>
              <a:rPr lang="en-US" sz="2800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8963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nump</a:t>
            </a:r>
            <a:r>
              <a:rPr lang="en-US" sz="2800" dirty="0"/>
              <a:t> = malloc(</a:t>
            </a:r>
            <a:r>
              <a:rPr lang="en-US" sz="2800" dirty="0" err="1"/>
              <a:t>sizeof</a:t>
            </a:r>
            <a:r>
              <a:rPr lang="en-US" sz="2800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??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76108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3A80FA-5668-6942-9E44-87C44A46E61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924800" y="3005529"/>
            <a:ext cx="415925" cy="168614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BB4C71-6E6C-644C-8B4C-C7DACA91C0AA}"/>
              </a:ext>
            </a:extLst>
          </p:cNvPr>
          <p:cNvSpPr/>
          <p:nvPr/>
        </p:nvSpPr>
        <p:spPr>
          <a:xfrm>
            <a:off x="7620000" y="4691673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??</a:t>
            </a:r>
          </a:p>
        </p:txBody>
      </p:sp>
    </p:spTree>
    <p:extLst>
      <p:ext uri="{BB962C8B-B14F-4D97-AF65-F5344CB8AC3E}">
        <p14:creationId xmlns:p14="http://schemas.microsoft.com/office/powerpoint/2010/main" val="1704228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3A80FA-5668-6942-9E44-87C44A46E61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924800" y="3005529"/>
            <a:ext cx="415925" cy="168614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BB4C71-6E6C-644C-8B4C-C7DACA91C0AA}"/>
              </a:ext>
            </a:extLst>
          </p:cNvPr>
          <p:cNvSpPr/>
          <p:nvPr/>
        </p:nvSpPr>
        <p:spPr>
          <a:xfrm>
            <a:off x="7620000" y="4691673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10</a:t>
            </a:r>
          </a:p>
        </p:txBody>
      </p:sp>
    </p:spTree>
    <p:extLst>
      <p:ext uri="{BB962C8B-B14F-4D97-AF65-F5344CB8AC3E}">
        <p14:creationId xmlns:p14="http://schemas.microsoft.com/office/powerpoint/2010/main" val="4079182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</a:t>
            </a:r>
          </a:p>
          <a:p>
            <a:r>
              <a:rPr lang="en-US" sz="3200" dirty="0"/>
              <a:t>   char* s1: ??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3A80FA-5668-6942-9E44-87C44A46E61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924800" y="3005529"/>
            <a:ext cx="415925" cy="168614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BB4C71-6E6C-644C-8B4C-C7DACA91C0AA}"/>
              </a:ext>
            </a:extLst>
          </p:cNvPr>
          <p:cNvSpPr/>
          <p:nvPr/>
        </p:nvSpPr>
        <p:spPr>
          <a:xfrm>
            <a:off x="7620000" y="4691673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10</a:t>
            </a:r>
          </a:p>
        </p:txBody>
      </p:sp>
    </p:spTree>
    <p:extLst>
      <p:ext uri="{BB962C8B-B14F-4D97-AF65-F5344CB8AC3E}">
        <p14:creationId xmlns:p14="http://schemas.microsoft.com/office/powerpoint/2010/main" val="2538919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char* string1;</a:t>
            </a:r>
          </a:p>
          <a:p>
            <a:r>
              <a:rPr lang="en-US" sz="2800" b="1" dirty="0"/>
              <a:t>    string1 = </a:t>
            </a:r>
            <a:r>
              <a:rPr lang="en-US" sz="2800" b="1" dirty="0" err="1"/>
              <a:t>calloc</a:t>
            </a:r>
            <a:r>
              <a:rPr lang="en-US" sz="2800" b="1" dirty="0"/>
              <a:t>(10, </a:t>
            </a:r>
            <a:r>
              <a:rPr lang="en-US" sz="2800" b="1" dirty="0" err="1"/>
              <a:t>sizeof</a:t>
            </a:r>
            <a:r>
              <a:rPr lang="en-US" sz="2800" b="1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</a:t>
            </a:r>
          </a:p>
          <a:p>
            <a:r>
              <a:rPr lang="en-US" sz="3200" dirty="0"/>
              <a:t>   char* s1: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3A80FA-5668-6942-9E44-87C44A46E61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924800" y="3005529"/>
            <a:ext cx="415925" cy="168614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BB4C71-6E6C-644C-8B4C-C7DACA91C0AA}"/>
              </a:ext>
            </a:extLst>
          </p:cNvPr>
          <p:cNvSpPr/>
          <p:nvPr/>
        </p:nvSpPr>
        <p:spPr>
          <a:xfrm>
            <a:off x="7620000" y="4691673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10</a:t>
            </a:r>
          </a:p>
        </p:txBody>
      </p:sp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F6EEC04F-444A-3A4B-813C-4E9365293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005145"/>
              </p:ext>
            </p:extLst>
          </p:nvPr>
        </p:nvGraphicFramePr>
        <p:xfrm>
          <a:off x="4991100" y="5462494"/>
          <a:ext cx="4038599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9007">
                  <a:extLst>
                    <a:ext uri="{9D8B030D-6E8A-4147-A177-3AD203B41FA5}">
                      <a16:colId xmlns:a16="http://schemas.microsoft.com/office/drawing/2014/main" val="423232001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607063622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938765617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07909722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79879000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182726909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123172624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2862723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71535828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4803379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59045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56457F-5105-844A-BEC9-90252F270970}"/>
              </a:ext>
            </a:extLst>
          </p:cNvPr>
          <p:cNvCxnSpPr>
            <a:cxnSpLocks/>
          </p:cNvCxnSpPr>
          <p:nvPr/>
        </p:nvCxnSpPr>
        <p:spPr>
          <a:xfrm flipH="1">
            <a:off x="5155878" y="3505200"/>
            <a:ext cx="2371886" cy="194301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94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3D8D-B8A8-134C-8EBA-154ACB77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uses of pointers…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89D8C-0385-204B-BADE-557533DA1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 to data</a:t>
            </a:r>
          </a:p>
          <a:p>
            <a:r>
              <a:rPr lang="en-US" dirty="0"/>
              <a:t>Output parameters</a:t>
            </a:r>
          </a:p>
          <a:p>
            <a:r>
              <a:rPr lang="en-US" dirty="0"/>
              <a:t>Arrays and strings</a:t>
            </a:r>
          </a:p>
          <a:p>
            <a:r>
              <a:rPr lang="en-US" dirty="0"/>
              <a:t>File pointers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330DD-5E98-F145-954F-4C72C813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328D6-67C5-D840-96CE-342F6453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67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char* string1;</a:t>
            </a:r>
          </a:p>
          <a:p>
            <a:r>
              <a:rPr lang="en-US" sz="2800" b="1" dirty="0"/>
              <a:t>    string1 = </a:t>
            </a:r>
            <a:r>
              <a:rPr lang="en-US" sz="2800" b="1" dirty="0" err="1"/>
              <a:t>calloc</a:t>
            </a:r>
            <a:r>
              <a:rPr lang="en-US" sz="2800" b="1" dirty="0"/>
              <a:t>(10, </a:t>
            </a:r>
            <a:r>
              <a:rPr lang="en-US" sz="2800" b="1" dirty="0" err="1"/>
              <a:t>sizeof</a:t>
            </a:r>
            <a:r>
              <a:rPr lang="en-US" sz="2800" b="1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</a:t>
            </a:r>
          </a:p>
          <a:p>
            <a:r>
              <a:rPr lang="en-US" sz="3200" dirty="0"/>
              <a:t>   char* s1: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3A80FA-5668-6942-9E44-87C44A46E61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924800" y="3005529"/>
            <a:ext cx="415925" cy="168614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BB4C71-6E6C-644C-8B4C-C7DACA91C0AA}"/>
              </a:ext>
            </a:extLst>
          </p:cNvPr>
          <p:cNvSpPr/>
          <p:nvPr/>
        </p:nvSpPr>
        <p:spPr>
          <a:xfrm>
            <a:off x="7620000" y="4691673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10</a:t>
            </a:r>
          </a:p>
        </p:txBody>
      </p:sp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F6EEC04F-444A-3A4B-813C-4E9365293F80}"/>
              </a:ext>
            </a:extLst>
          </p:cNvPr>
          <p:cNvGraphicFramePr>
            <a:graphicFrameLocks noGrp="1"/>
          </p:cNvGraphicFramePr>
          <p:nvPr/>
        </p:nvGraphicFramePr>
        <p:xfrm>
          <a:off x="4991100" y="5462494"/>
          <a:ext cx="4038599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9007">
                  <a:extLst>
                    <a:ext uri="{9D8B030D-6E8A-4147-A177-3AD203B41FA5}">
                      <a16:colId xmlns:a16="http://schemas.microsoft.com/office/drawing/2014/main" val="423232001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607063622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938765617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07909722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79879000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182726909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123172624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2862723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71535828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4803379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59045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56457F-5105-844A-BEC9-90252F270970}"/>
              </a:ext>
            </a:extLst>
          </p:cNvPr>
          <p:cNvCxnSpPr>
            <a:cxnSpLocks/>
          </p:cNvCxnSpPr>
          <p:nvPr/>
        </p:nvCxnSpPr>
        <p:spPr>
          <a:xfrm flipH="1">
            <a:off x="5155878" y="3505200"/>
            <a:ext cx="2371886" cy="194301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2580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char* string1;</a:t>
            </a:r>
          </a:p>
          <a:p>
            <a:r>
              <a:rPr lang="en-US" sz="2800" b="1" dirty="0"/>
              <a:t>    string1 = </a:t>
            </a:r>
            <a:r>
              <a:rPr lang="en-US" sz="2800" b="1" dirty="0" err="1"/>
              <a:t>calloc</a:t>
            </a:r>
            <a:r>
              <a:rPr lang="en-US" sz="2800" b="1" dirty="0"/>
              <a:t>(10, </a:t>
            </a:r>
            <a:r>
              <a:rPr lang="en-US" sz="2800" b="1" dirty="0" err="1"/>
              <a:t>sizeof</a:t>
            </a:r>
            <a:r>
              <a:rPr lang="en-US" sz="2800" b="1" dirty="0"/>
              <a:t>(char));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strcpy</a:t>
            </a:r>
            <a:r>
              <a:rPr lang="en-US" sz="2800" b="1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</a:t>
            </a:r>
          </a:p>
          <a:p>
            <a:r>
              <a:rPr lang="en-US" sz="3200" dirty="0"/>
              <a:t>   char* s1: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3A80FA-5668-6942-9E44-87C44A46E61E}"/>
              </a:ext>
            </a:extLst>
          </p:cNvPr>
          <p:cNvCxnSpPr>
            <a:cxnSpLocks/>
          </p:cNvCxnSpPr>
          <p:nvPr/>
        </p:nvCxnSpPr>
        <p:spPr>
          <a:xfrm>
            <a:off x="7924800" y="3005529"/>
            <a:ext cx="415925" cy="168614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C403D05-45CE-BA4C-8B95-8C379526B3FF}"/>
              </a:ext>
            </a:extLst>
          </p:cNvPr>
          <p:cNvGraphicFramePr>
            <a:graphicFrameLocks noGrp="1"/>
          </p:cNvGraphicFramePr>
          <p:nvPr/>
        </p:nvGraphicFramePr>
        <p:xfrm>
          <a:off x="4991100" y="5462494"/>
          <a:ext cx="4038599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9007">
                  <a:extLst>
                    <a:ext uri="{9D8B030D-6E8A-4147-A177-3AD203B41FA5}">
                      <a16:colId xmlns:a16="http://schemas.microsoft.com/office/drawing/2014/main" val="423232001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607063622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938765617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07909722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79879000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182726909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123172624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2862723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71535828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4803379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59045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6E7ADC-AF30-714F-B59B-5A9B0D958344}"/>
              </a:ext>
            </a:extLst>
          </p:cNvPr>
          <p:cNvCxnSpPr>
            <a:cxnSpLocks/>
          </p:cNvCxnSpPr>
          <p:nvPr/>
        </p:nvCxnSpPr>
        <p:spPr>
          <a:xfrm flipH="1">
            <a:off x="5155878" y="3505200"/>
            <a:ext cx="2371886" cy="194301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D2334039-975C-8C4B-8A22-7D5E4D6F9F5D}"/>
              </a:ext>
            </a:extLst>
          </p:cNvPr>
          <p:cNvSpPr/>
          <p:nvPr/>
        </p:nvSpPr>
        <p:spPr>
          <a:xfrm>
            <a:off x="7620000" y="4698497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10</a:t>
            </a:r>
          </a:p>
        </p:txBody>
      </p:sp>
    </p:spTree>
    <p:extLst>
      <p:ext uri="{BB962C8B-B14F-4D97-AF65-F5344CB8AC3E}">
        <p14:creationId xmlns:p14="http://schemas.microsoft.com/office/powerpoint/2010/main" val="861629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char* string1;</a:t>
            </a:r>
          </a:p>
          <a:p>
            <a:r>
              <a:rPr lang="en-US" sz="2800" b="1" dirty="0"/>
              <a:t>    string1 = </a:t>
            </a:r>
            <a:r>
              <a:rPr lang="en-US" sz="2800" b="1" dirty="0" err="1"/>
              <a:t>calloc</a:t>
            </a:r>
            <a:r>
              <a:rPr lang="en-US" sz="2800" b="1" dirty="0"/>
              <a:t>(10, </a:t>
            </a:r>
            <a:r>
              <a:rPr lang="en-US" sz="2800" b="1" dirty="0" err="1"/>
              <a:t>sizeof</a:t>
            </a:r>
            <a:r>
              <a:rPr lang="en-US" sz="2800" b="1" dirty="0"/>
              <a:t>(char));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strcpy</a:t>
            </a:r>
            <a:r>
              <a:rPr lang="en-US" sz="2800" b="1" dirty="0"/>
              <a:t>(string1, “hello”);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free(</a:t>
            </a:r>
            <a:r>
              <a:rPr lang="en-US" sz="2800" b="1" dirty="0" err="1"/>
              <a:t>nump</a:t>
            </a:r>
            <a:r>
              <a:rPr lang="en-US" sz="2800" b="1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C403D05-45CE-BA4C-8B95-8C379526B3FF}"/>
              </a:ext>
            </a:extLst>
          </p:cNvPr>
          <p:cNvGraphicFramePr>
            <a:graphicFrameLocks noGrp="1"/>
          </p:cNvGraphicFramePr>
          <p:nvPr/>
        </p:nvGraphicFramePr>
        <p:xfrm>
          <a:off x="4991100" y="5462494"/>
          <a:ext cx="4038599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9007">
                  <a:extLst>
                    <a:ext uri="{9D8B030D-6E8A-4147-A177-3AD203B41FA5}">
                      <a16:colId xmlns:a16="http://schemas.microsoft.com/office/drawing/2014/main" val="423232001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607063622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938765617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07909722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79879000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182726909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123172624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2862723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71535828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4803379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59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634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char* string1;</a:t>
            </a:r>
          </a:p>
          <a:p>
            <a:r>
              <a:rPr lang="en-US" sz="2800" b="1" dirty="0"/>
              <a:t>    string1 = </a:t>
            </a:r>
            <a:r>
              <a:rPr lang="en-US" sz="2800" b="1" dirty="0" err="1"/>
              <a:t>calloc</a:t>
            </a:r>
            <a:r>
              <a:rPr lang="en-US" sz="2800" b="1" dirty="0"/>
              <a:t>(10, </a:t>
            </a:r>
            <a:r>
              <a:rPr lang="en-US" sz="2800" b="1" dirty="0" err="1"/>
              <a:t>sizeof</a:t>
            </a:r>
            <a:r>
              <a:rPr lang="en-US" sz="2800" b="1" dirty="0"/>
              <a:t>(char));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strcpy</a:t>
            </a:r>
            <a:r>
              <a:rPr lang="en-US" sz="2800" b="1" dirty="0"/>
              <a:t>(string1, “hello”);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free(</a:t>
            </a:r>
            <a:r>
              <a:rPr lang="en-US" sz="2800" b="1" dirty="0" err="1"/>
              <a:t>nump</a:t>
            </a:r>
            <a:r>
              <a:rPr lang="en-US" sz="2800" b="1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C403D05-45CE-BA4C-8B95-8C379526B3FF}"/>
              </a:ext>
            </a:extLst>
          </p:cNvPr>
          <p:cNvGraphicFramePr>
            <a:graphicFrameLocks noGrp="1"/>
          </p:cNvGraphicFramePr>
          <p:nvPr/>
        </p:nvGraphicFramePr>
        <p:xfrm>
          <a:off x="4991100" y="5462494"/>
          <a:ext cx="4038599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9007">
                  <a:extLst>
                    <a:ext uri="{9D8B030D-6E8A-4147-A177-3AD203B41FA5}">
                      <a16:colId xmlns:a16="http://schemas.microsoft.com/office/drawing/2014/main" val="423232001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607063622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938765617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07909722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79879000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182726909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123172624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2862723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71535828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4803379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5904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81A44AF-AEF0-6342-AD82-C8EE64DC74C5}"/>
              </a:ext>
            </a:extLst>
          </p:cNvPr>
          <p:cNvSpPr txBox="1"/>
          <p:nvPr/>
        </p:nvSpPr>
        <p:spPr>
          <a:xfrm>
            <a:off x="5698481" y="4414296"/>
            <a:ext cx="7937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/>
              <a:t>😥</a:t>
            </a:r>
          </a:p>
        </p:txBody>
      </p:sp>
    </p:spTree>
    <p:extLst>
      <p:ext uri="{BB962C8B-B14F-4D97-AF65-F5344CB8AC3E}">
        <p14:creationId xmlns:p14="http://schemas.microsoft.com/office/powerpoint/2010/main" val="2982923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72AE-D106-F64A-8BD3-4DC716B8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AA38F-4AB1-C741-A10A-E7EBEAAE0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not all heap memory is freed before the end of a program</a:t>
            </a:r>
          </a:p>
          <a:p>
            <a:r>
              <a:rPr lang="en-US" dirty="0"/>
              <a:t>If time, we’ll see a program (</a:t>
            </a:r>
            <a:r>
              <a:rPr lang="en-US" dirty="0" err="1"/>
              <a:t>valgrind</a:t>
            </a:r>
            <a:r>
              <a:rPr lang="en-US" dirty="0"/>
              <a:t>) that can check for memory leaks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(in reality, for a short-running program, not freeing our memory would be okay…but we want to be in the habit of freeing memory!)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33C21-2D0C-5A43-B613-991FE863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B530D-0E50-F64E-9174-1A136775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03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35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25" y="1019200"/>
            <a:ext cx="4714875" cy="2604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57600"/>
            <a:ext cx="5867400" cy="2398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68867"/>
            <a:ext cx="19145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FC53C91-F063-1A43-8679-9B4553BC4F77}"/>
                  </a:ext>
                </a:extLst>
              </p14:cNvPr>
              <p14:cNvContentPartPr/>
              <p14:nvPr/>
            </p14:nvContentPartPr>
            <p14:xfrm>
              <a:off x="1619023" y="4585320"/>
              <a:ext cx="1406520" cy="165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FC53C91-F063-1A43-8679-9B4553BC4F7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10023" y="4576680"/>
                <a:ext cx="1424160" cy="34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014570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linked list</a:t>
            </a:r>
          </a:p>
          <a:p>
            <a:pPr lvl="1"/>
            <a:r>
              <a:rPr lang="en-US" dirty="0"/>
              <a:t>a sequence of nodes in which each node but the last contains the address of the next node</a:t>
            </a:r>
          </a:p>
          <a:p>
            <a:r>
              <a:rPr lang="en-US" dirty="0"/>
              <a:t>empty list</a:t>
            </a:r>
          </a:p>
          <a:p>
            <a:pPr lvl="1"/>
            <a:r>
              <a:rPr lang="en-US" dirty="0"/>
              <a:t>a list of no nodes</a:t>
            </a:r>
          </a:p>
          <a:p>
            <a:pPr lvl="1"/>
            <a:r>
              <a:rPr lang="en-US" dirty="0"/>
              <a:t>represented in C by the pointer NULL, whose value is zero</a:t>
            </a:r>
          </a:p>
          <a:p>
            <a:r>
              <a:rPr lang="en-US" dirty="0"/>
              <a:t>list head</a:t>
            </a:r>
          </a:p>
          <a:p>
            <a:pPr lvl="1"/>
            <a:r>
              <a:rPr lang="en-US" dirty="0"/>
              <a:t>the first element in a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890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37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9" y="1295400"/>
            <a:ext cx="864711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32748"/>
            <a:ext cx="82827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57922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38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3400"/>
            <a:ext cx="46767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429000"/>
            <a:ext cx="48101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2" y="5269442"/>
            <a:ext cx="1533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514475"/>
            <a:ext cx="21336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FA43EC0-1ED4-3D4C-B3F8-7BC2261268D4}"/>
                  </a:ext>
                </a:extLst>
              </p14:cNvPr>
              <p14:cNvContentPartPr/>
              <p14:nvPr/>
            </p14:nvContentPartPr>
            <p14:xfrm>
              <a:off x="2790463" y="3804480"/>
              <a:ext cx="1101960" cy="316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FA43EC0-1ED4-3D4C-B3F8-7BC2261268D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81823" y="3795480"/>
                <a:ext cx="1119600" cy="4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1C6D1F3-A877-2040-9FFF-FB7D7FC1C2AA}"/>
                  </a:ext>
                </a:extLst>
              </p14:cNvPr>
              <p14:cNvContentPartPr/>
              <p14:nvPr/>
            </p14:nvContentPartPr>
            <p14:xfrm>
              <a:off x="2795863" y="4564080"/>
              <a:ext cx="1123560" cy="226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1C6D1F3-A877-2040-9FFF-FB7D7FC1C2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86863" y="4555440"/>
                <a:ext cx="1141200" cy="40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32222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39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143000"/>
            <a:ext cx="8942387" cy="304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801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526C-87B1-A04E-9C4D-01F158897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0FC96-BA1E-6448-9381-A11C970BF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638F2-FC22-9C4C-8FEB-3A774C2E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5DE56-09CD-6F4F-880E-F194CA18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E87FD-6625-8E48-B322-8AD35B212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-870"/>
            <a:ext cx="6080614" cy="69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32822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40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1207558"/>
            <a:ext cx="8285163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2870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41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" y="1066800"/>
            <a:ext cx="8580437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5315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42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05" y="838200"/>
            <a:ext cx="7551737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403600"/>
            <a:ext cx="21240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7928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dirty="0"/>
              <a:t>digit* </a:t>
            </a:r>
            <a:r>
              <a:rPr lang="en-US" sz="2800" dirty="0" err="1"/>
              <a:t>create_new_digit</a:t>
            </a:r>
            <a:r>
              <a:rPr lang="en-US" sz="2800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int main(void) {</a:t>
            </a:r>
          </a:p>
          <a:p>
            <a:r>
              <a:rPr lang="en-US" sz="2800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dirty="0" err="1"/>
              <a:t>create_new_digit</a:t>
            </a:r>
            <a:r>
              <a:rPr lang="en-US" sz="2800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976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dirty="0"/>
              <a:t>digit* </a:t>
            </a:r>
            <a:r>
              <a:rPr lang="en-US" sz="2800" dirty="0" err="1"/>
              <a:t>create_new_digit</a:t>
            </a:r>
            <a:r>
              <a:rPr lang="en-US" sz="2800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dirty="0" err="1"/>
              <a:t>create_new_digit</a:t>
            </a:r>
            <a:r>
              <a:rPr lang="en-US" sz="2800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24497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dirty="0"/>
              <a:t>digit* </a:t>
            </a:r>
            <a:r>
              <a:rPr lang="en-US" sz="2800" dirty="0" err="1"/>
              <a:t>create_new_digit</a:t>
            </a:r>
            <a:r>
              <a:rPr lang="en-US" sz="2800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dirty="0" err="1"/>
              <a:t>create_new_digit</a:t>
            </a:r>
            <a:r>
              <a:rPr lang="en-US" sz="2800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?? </a:t>
            </a:r>
          </a:p>
        </p:txBody>
      </p:sp>
    </p:spTree>
    <p:extLst>
      <p:ext uri="{BB962C8B-B14F-4D97-AF65-F5344CB8AC3E}">
        <p14:creationId xmlns:p14="http://schemas.microsoft.com/office/powerpoint/2010/main" val="159683929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??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739493-B6EC-3541-B7C6-2A734D35AE2B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1</a:t>
            </a:r>
          </a:p>
          <a:p>
            <a:r>
              <a:rPr lang="en-US" sz="32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4829746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??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739493-B6EC-3541-B7C6-2A734D35AE2B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1</a:t>
            </a:r>
          </a:p>
          <a:p>
            <a:r>
              <a:rPr lang="en-US" sz="3200" dirty="0"/>
              <a:t>   digit* new: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453401"/>
              </p:ext>
            </p:extLst>
          </p:nvPr>
        </p:nvGraphicFramePr>
        <p:xfrm>
          <a:off x="7486822" y="3729630"/>
          <a:ext cx="114300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3124200"/>
            <a:ext cx="615060" cy="5550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6416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b="1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??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739493-B6EC-3541-B7C6-2A734D35AE2B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1</a:t>
            </a:r>
          </a:p>
          <a:p>
            <a:r>
              <a:rPr lang="en-US" sz="3200" dirty="0"/>
              <a:t>   digit* new: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729683"/>
              </p:ext>
            </p:extLst>
          </p:nvPr>
        </p:nvGraphicFramePr>
        <p:xfrm>
          <a:off x="7486822" y="3729630"/>
          <a:ext cx="114300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3124200"/>
            <a:ext cx="615060" cy="5550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2923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b="1" dirty="0"/>
              <a:t>    new-&gt;d = d;</a:t>
            </a:r>
          </a:p>
          <a:p>
            <a:r>
              <a:rPr lang="en-US" sz="2800" b="1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??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739493-B6EC-3541-B7C6-2A734D35AE2B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1</a:t>
            </a:r>
          </a:p>
          <a:p>
            <a:r>
              <a:rPr lang="en-US" sz="3200" dirty="0"/>
              <a:t>   digit* new: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969957"/>
              </p:ext>
            </p:extLst>
          </p:nvPr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3124200"/>
            <a:ext cx="615060" cy="5550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64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3607-33FD-F54D-8702-AE3D1947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5791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What happens when we run our executable file?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func1(int x) {</a:t>
            </a:r>
          </a:p>
          <a:p>
            <a:r>
              <a:rPr lang="en-US" sz="2800" dirty="0"/>
              <a:t>    x += 1;</a:t>
            </a:r>
          </a:p>
          <a:p>
            <a:r>
              <a:rPr lang="en-US" sz="2800" dirty="0"/>
              <a:t>    return(x);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int main(void) {</a:t>
            </a:r>
          </a:p>
          <a:p>
            <a:r>
              <a:rPr lang="en-US" sz="2800" dirty="0"/>
              <a:t>    int n = 10;</a:t>
            </a:r>
          </a:p>
          <a:p>
            <a:r>
              <a:rPr lang="en-US" sz="2800" dirty="0"/>
              <a:t>    n = func1(n);</a:t>
            </a:r>
          </a:p>
          <a:p>
            <a:r>
              <a:rPr lang="en-US" sz="2800" dirty="0"/>
              <a:t>    return(0);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6C694-A236-ED47-9EFF-95E8E47DAC0D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4D96A3-D02E-2B47-BBA1-85EB85814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29AE26D-6811-D54C-82DF-27CBAF9889CF}"/>
              </a:ext>
            </a:extLst>
          </p:cNvPr>
          <p:cNvSpPr/>
          <p:nvPr/>
        </p:nvSpPr>
        <p:spPr>
          <a:xfrm>
            <a:off x="5410200" y="2286000"/>
            <a:ext cx="2895600" cy="1981200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870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dirty="0"/>
              <a:t>digit* </a:t>
            </a:r>
            <a:r>
              <a:rPr lang="en-US" sz="2800" dirty="0" err="1"/>
              <a:t>create_new_digit</a:t>
            </a:r>
            <a:r>
              <a:rPr lang="en-US" sz="2800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956313"/>
              </p:ext>
            </p:extLst>
          </p:nvPr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882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710062"/>
              </p:ext>
            </p:extLst>
          </p:nvPr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0B107E-8B45-2741-A34F-0631D164FBA0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2</a:t>
            </a:r>
          </a:p>
          <a:p>
            <a:r>
              <a:rPr lang="en-US" sz="32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8865041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955070"/>
              </p:ext>
            </p:extLst>
          </p:nvPr>
        </p:nvGraphicFramePr>
        <p:xfrm>
          <a:off x="7486822" y="3729630"/>
          <a:ext cx="1428578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4289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1428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0B107E-8B45-2741-A34F-0631D164FBA0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2</a:t>
            </a:r>
          </a:p>
          <a:p>
            <a:r>
              <a:rPr lang="en-US" sz="32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2126051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231746"/>
              </p:ext>
            </p:extLst>
          </p:nvPr>
        </p:nvGraphicFramePr>
        <p:xfrm>
          <a:off x="7486820" y="3729630"/>
          <a:ext cx="14285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42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142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0B107E-8B45-2741-A34F-0631D164FBA0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2</a:t>
            </a:r>
          </a:p>
          <a:p>
            <a:r>
              <a:rPr lang="en-US" sz="3200" dirty="0"/>
              <a:t>   digit* new: </a:t>
            </a:r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CE6F551E-B110-2E4A-8756-648649A1A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375154"/>
              </p:ext>
            </p:extLst>
          </p:nvPr>
        </p:nvGraphicFramePr>
        <p:xfrm>
          <a:off x="6680915" y="4552358"/>
          <a:ext cx="114300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8F1B3-638B-404D-9BA4-8DA1E4838647}"/>
              </a:ext>
            </a:extLst>
          </p:cNvPr>
          <p:cNvCxnSpPr>
            <a:cxnSpLocks/>
          </p:cNvCxnSpPr>
          <p:nvPr/>
        </p:nvCxnSpPr>
        <p:spPr>
          <a:xfrm flipH="1">
            <a:off x="6944343" y="3128370"/>
            <a:ext cx="1285257" cy="142398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53265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b="1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384666"/>
              </p:ext>
            </p:extLst>
          </p:nvPr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0B107E-8B45-2741-A34F-0631D164FBA0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2</a:t>
            </a:r>
          </a:p>
          <a:p>
            <a:r>
              <a:rPr lang="en-US" sz="3200" dirty="0"/>
              <a:t>   digit* new: </a:t>
            </a:r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CE6F551E-B110-2E4A-8756-648649A1A0EA}"/>
              </a:ext>
            </a:extLst>
          </p:cNvPr>
          <p:cNvGraphicFramePr>
            <a:graphicFrameLocks noGrp="1"/>
          </p:cNvGraphicFramePr>
          <p:nvPr/>
        </p:nvGraphicFramePr>
        <p:xfrm>
          <a:off x="6680915" y="4552358"/>
          <a:ext cx="114300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8F1B3-638B-404D-9BA4-8DA1E4838647}"/>
              </a:ext>
            </a:extLst>
          </p:cNvPr>
          <p:cNvCxnSpPr>
            <a:cxnSpLocks/>
          </p:cNvCxnSpPr>
          <p:nvPr/>
        </p:nvCxnSpPr>
        <p:spPr>
          <a:xfrm flipH="1">
            <a:off x="6944343" y="3128370"/>
            <a:ext cx="1285257" cy="142398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5003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b="1" dirty="0"/>
              <a:t>    new-&gt;d = d;</a:t>
            </a:r>
          </a:p>
          <a:p>
            <a:r>
              <a:rPr lang="en-US" sz="2800" b="1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/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0B107E-8B45-2741-A34F-0631D164FBA0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2</a:t>
            </a:r>
          </a:p>
          <a:p>
            <a:r>
              <a:rPr lang="en-US" sz="3200" dirty="0"/>
              <a:t>   digit* new: </a:t>
            </a:r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CE6F551E-B110-2E4A-8756-648649A1A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944355"/>
              </p:ext>
            </p:extLst>
          </p:nvPr>
        </p:nvGraphicFramePr>
        <p:xfrm>
          <a:off x="6680914" y="4552358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8F1B3-638B-404D-9BA4-8DA1E4838647}"/>
              </a:ext>
            </a:extLst>
          </p:cNvPr>
          <p:cNvCxnSpPr>
            <a:cxnSpLocks/>
          </p:cNvCxnSpPr>
          <p:nvPr/>
        </p:nvCxnSpPr>
        <p:spPr>
          <a:xfrm flipH="1">
            <a:off x="6944343" y="3128370"/>
            <a:ext cx="1285257" cy="142398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16429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b="1" dirty="0"/>
              <a:t>    new-&gt;d = d;</a:t>
            </a:r>
          </a:p>
          <a:p>
            <a:r>
              <a:rPr lang="en-US" sz="2800" b="1" dirty="0"/>
              <a:t>    new-&gt;next = NULL;</a:t>
            </a:r>
          </a:p>
          <a:p>
            <a:r>
              <a:rPr lang="en-US" sz="2800" b="1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b="1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21383"/>
              </p:ext>
            </p:extLst>
          </p:nvPr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CE6F551E-B110-2E4A-8756-648649A1A0EA}"/>
              </a:ext>
            </a:extLst>
          </p:cNvPr>
          <p:cNvGraphicFramePr>
            <a:graphicFrameLocks noGrp="1"/>
          </p:cNvGraphicFramePr>
          <p:nvPr/>
        </p:nvGraphicFramePr>
        <p:xfrm>
          <a:off x="6680914" y="4552358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8F1B3-638B-404D-9BA4-8DA1E4838647}"/>
              </a:ext>
            </a:extLst>
          </p:cNvPr>
          <p:cNvCxnSpPr>
            <a:cxnSpLocks/>
          </p:cNvCxnSpPr>
          <p:nvPr/>
        </p:nvCxnSpPr>
        <p:spPr>
          <a:xfrm flipH="1">
            <a:off x="6944344" y="3962400"/>
            <a:ext cx="1669540" cy="58995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00684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dirty="0"/>
              <a:t>digit* </a:t>
            </a:r>
            <a:r>
              <a:rPr lang="en-US" sz="2800" dirty="0" err="1"/>
              <a:t>create_new_digit</a:t>
            </a:r>
            <a:r>
              <a:rPr lang="en-US" sz="2800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b="1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b="1" dirty="0"/>
              <a:t>    head-&gt;next-&gt;next =</a:t>
            </a:r>
          </a:p>
          <a:p>
            <a:r>
              <a:rPr lang="en-US" sz="2800" b="1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/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CE6F551E-B110-2E4A-8756-648649A1A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17716"/>
              </p:ext>
            </p:extLst>
          </p:nvPr>
        </p:nvGraphicFramePr>
        <p:xfrm>
          <a:off x="6680914" y="4552358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8F1B3-638B-404D-9BA4-8DA1E4838647}"/>
              </a:ext>
            </a:extLst>
          </p:cNvPr>
          <p:cNvCxnSpPr>
            <a:cxnSpLocks/>
          </p:cNvCxnSpPr>
          <p:nvPr/>
        </p:nvCxnSpPr>
        <p:spPr>
          <a:xfrm flipH="1">
            <a:off x="6944344" y="3962400"/>
            <a:ext cx="1669540" cy="58995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34C0C2A-BFDB-3948-B605-EEB721CB6F64}"/>
              </a:ext>
            </a:extLst>
          </p:cNvPr>
          <p:cNvGraphicFramePr>
            <a:graphicFrameLocks noGrp="1"/>
          </p:cNvGraphicFramePr>
          <p:nvPr/>
        </p:nvGraphicFramePr>
        <p:xfrm>
          <a:off x="7366344" y="5205768"/>
          <a:ext cx="1383956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1978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691978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3FAD6B-69A7-1246-BFB8-82EE856FA06D}"/>
              </a:ext>
            </a:extLst>
          </p:cNvPr>
          <p:cNvCxnSpPr>
            <a:cxnSpLocks/>
          </p:cNvCxnSpPr>
          <p:nvPr/>
        </p:nvCxnSpPr>
        <p:spPr>
          <a:xfrm flipH="1">
            <a:off x="7614557" y="4800600"/>
            <a:ext cx="81643" cy="40516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8297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101971"/>
              </p:ext>
            </p:extLst>
          </p:nvPr>
        </p:nvGraphicFramePr>
        <p:xfrm>
          <a:off x="762001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994355"/>
              </p:ext>
            </p:extLst>
          </p:nvPr>
        </p:nvGraphicFramePr>
        <p:xfrm>
          <a:off x="2895601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50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862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72013"/>
              </p:ext>
            </p:extLst>
          </p:nvPr>
        </p:nvGraphicFramePr>
        <p:xfrm>
          <a:off x="4876800" y="2601236"/>
          <a:ext cx="213360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382485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EA53345-A181-8647-8CF8-A2874B78E085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FDD85-C28A-0145-B68B-E9D6BB105A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" y="2133600"/>
            <a:ext cx="5334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09314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919074"/>
              </p:ext>
            </p:extLst>
          </p:nvPr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478718"/>
              </p:ext>
            </p:extLst>
          </p:nvPr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0AEBB9-ABFE-4541-BABB-32110F5A3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118494"/>
              </p:ext>
            </p:extLst>
          </p:nvPr>
        </p:nvGraphicFramePr>
        <p:xfrm>
          <a:off x="7021286" y="2601236"/>
          <a:ext cx="1894114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210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22200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065529"/>
              </p:ext>
            </p:extLst>
          </p:nvPr>
        </p:nvGraphicFramePr>
        <p:xfrm>
          <a:off x="4887686" y="260123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9592C-425B-6143-8211-69C523381CFD}"/>
              </a:ext>
            </a:extLst>
          </p:cNvPr>
          <p:cNvCxnSpPr>
            <a:cxnSpLocks/>
          </p:cNvCxnSpPr>
          <p:nvPr/>
        </p:nvCxnSpPr>
        <p:spPr>
          <a:xfrm>
            <a:off x="60306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289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78ED476-0BDF-9441-AB48-871A06436B8E}"/>
              </a:ext>
            </a:extLst>
          </p:cNvPr>
          <p:cNvSpPr/>
          <p:nvPr/>
        </p:nvSpPr>
        <p:spPr>
          <a:xfrm>
            <a:off x="5410200" y="2286000"/>
            <a:ext cx="2895600" cy="1981200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func1(int x) {</a:t>
            </a:r>
          </a:p>
          <a:p>
            <a:r>
              <a:rPr lang="en-US" sz="2800" dirty="0"/>
              <a:t>    x += 1;</a:t>
            </a:r>
          </a:p>
          <a:p>
            <a:r>
              <a:rPr lang="en-US" sz="2800" dirty="0"/>
              <a:t>    return(x);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n = 10;</a:t>
            </a:r>
          </a:p>
          <a:p>
            <a:r>
              <a:rPr lang="en-US" sz="2800" dirty="0"/>
              <a:t>    n = func1(n);</a:t>
            </a:r>
          </a:p>
          <a:p>
            <a:r>
              <a:rPr lang="en-US" sz="2800" dirty="0"/>
              <a:t>    return(0);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66164F-7F0E-6640-8062-EA6E9AA0E122}"/>
              </a:ext>
            </a:extLst>
          </p:cNvPr>
          <p:cNvSpPr/>
          <p:nvPr/>
        </p:nvSpPr>
        <p:spPr>
          <a:xfrm>
            <a:off x="5562600" y="2360118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 n: 10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9E6756-6F76-0949-B6C0-458F606B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3487ACD-5CCD-AC49-A599-49EF92C5A991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25FA71-82FC-0147-9A06-30362108E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762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62001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895601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50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862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2601236"/>
          <a:ext cx="213360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382485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EA53345-A181-8647-8CF8-A2874B78E085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FDD85-C28A-0145-B68B-E9D6BB105A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" y="2133600"/>
            <a:ext cx="5334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0957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62001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895601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50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862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2601236"/>
          <a:ext cx="213360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382485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EA53345-A181-8647-8CF8-A2874B78E085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FDD85-C28A-0145-B68B-E9D6BB105A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" y="2133600"/>
            <a:ext cx="5334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C3F91D-B1BB-694B-91E5-42841C6F9F8A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EB5893-BC4E-2742-976D-91FA14DF26F7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21336" y="2975149"/>
            <a:ext cx="440665" cy="141179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3722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62001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895601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50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862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2601236"/>
          <a:ext cx="213360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382485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EA53345-A181-8647-8CF8-A2874B78E085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FDD85-C28A-0145-B68B-E9D6BB105A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" y="2133600"/>
            <a:ext cx="5334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C3F91D-B1BB-694B-91E5-42841C6F9F8A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EB5893-BC4E-2742-976D-91FA14DF26F7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21336" y="2975149"/>
            <a:ext cx="440665" cy="141179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5B94EE8-03A9-1146-A9AD-BC456D54C73A}"/>
              </a:ext>
            </a:extLst>
          </p:cNvPr>
          <p:cNvSpPr txBox="1"/>
          <p:nvPr/>
        </p:nvSpPr>
        <p:spPr>
          <a:xfrm>
            <a:off x="3630388" y="4637739"/>
            <a:ext cx="5253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 is the 2 node</a:t>
            </a:r>
          </a:p>
        </p:txBody>
      </p:sp>
    </p:spTree>
    <p:extLst>
      <p:ext uri="{BB962C8B-B14F-4D97-AF65-F5344CB8AC3E}">
        <p14:creationId xmlns:p14="http://schemas.microsoft.com/office/powerpoint/2010/main" val="15100397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62001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895601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50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862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2601236"/>
          <a:ext cx="213360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382485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EA53345-A181-8647-8CF8-A2874B78E085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FDD85-C28A-0145-B68B-E9D6BB105A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" y="2133600"/>
            <a:ext cx="5334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C3F91D-B1BB-694B-91E5-42841C6F9F8A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EB5893-BC4E-2742-976D-91FA14DF26F7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21336" y="2992079"/>
            <a:ext cx="2574265" cy="139486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5980D3-39C1-B942-8EB3-E4DC905FC1C6}"/>
              </a:ext>
            </a:extLst>
          </p:cNvPr>
          <p:cNvSpPr txBox="1"/>
          <p:nvPr/>
        </p:nvSpPr>
        <p:spPr>
          <a:xfrm>
            <a:off x="3630388" y="4637739"/>
            <a:ext cx="5253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 is the 3 node</a:t>
            </a:r>
          </a:p>
        </p:txBody>
      </p:sp>
    </p:spTree>
    <p:extLst>
      <p:ext uri="{BB962C8B-B14F-4D97-AF65-F5344CB8AC3E}">
        <p14:creationId xmlns:p14="http://schemas.microsoft.com/office/powerpoint/2010/main" val="6834663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62001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895601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50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862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2601236"/>
          <a:ext cx="213360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382485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EA53345-A181-8647-8CF8-A2874B78E085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FDD85-C28A-0145-B68B-E9D6BB105A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" y="2133600"/>
            <a:ext cx="5334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C3F91D-B1BB-694B-91E5-42841C6F9F8A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EB5893-BC4E-2742-976D-91FA14DF26F7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21336" y="2961959"/>
            <a:ext cx="4555464" cy="142498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BB3DD78-48F4-3340-B9CC-6257062A6FC6}"/>
              </a:ext>
            </a:extLst>
          </p:cNvPr>
          <p:cNvSpPr txBox="1"/>
          <p:nvPr/>
        </p:nvSpPr>
        <p:spPr>
          <a:xfrm>
            <a:off x="3630388" y="4637739"/>
            <a:ext cx="4383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 == NULL</a:t>
            </a:r>
          </a:p>
        </p:txBody>
      </p:sp>
    </p:spTree>
    <p:extLst>
      <p:ext uri="{BB962C8B-B14F-4D97-AF65-F5344CB8AC3E}">
        <p14:creationId xmlns:p14="http://schemas.microsoft.com/office/powerpoint/2010/main" val="18215358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0AEBB9-ABFE-4541-BABB-32110F5A3335}"/>
              </a:ext>
            </a:extLst>
          </p:cNvPr>
          <p:cNvGraphicFramePr>
            <a:graphicFrameLocks noGrp="1"/>
          </p:cNvGraphicFramePr>
          <p:nvPr/>
        </p:nvGraphicFramePr>
        <p:xfrm>
          <a:off x="7021286" y="2601236"/>
          <a:ext cx="1894114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210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22200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87686" y="260123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9592C-425B-6143-8211-69C523381CFD}"/>
              </a:ext>
            </a:extLst>
          </p:cNvPr>
          <p:cNvCxnSpPr>
            <a:cxnSpLocks/>
          </p:cNvCxnSpPr>
          <p:nvPr/>
        </p:nvCxnSpPr>
        <p:spPr>
          <a:xfrm>
            <a:off x="60306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A29664-7D95-CC43-B4F4-227F62FA633C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5A5E1A-9142-0940-AB8D-4A143D530FF9}"/>
              </a:ext>
            </a:extLst>
          </p:cNvPr>
          <p:cNvCxnSpPr>
            <a:cxnSpLocks/>
          </p:cNvCxnSpPr>
          <p:nvPr/>
        </p:nvCxnSpPr>
        <p:spPr>
          <a:xfrm flipV="1">
            <a:off x="321336" y="2961959"/>
            <a:ext cx="4555464" cy="142498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2C6163-CD4D-9840-A69A-ABCB55B1C79D}"/>
              </a:ext>
            </a:extLst>
          </p:cNvPr>
          <p:cNvSpPr txBox="1"/>
          <p:nvPr/>
        </p:nvSpPr>
        <p:spPr>
          <a:xfrm>
            <a:off x="3630388" y="4637739"/>
            <a:ext cx="39705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/>
          </a:p>
          <a:p>
            <a:r>
              <a:rPr lang="en-US" sz="3600" dirty="0"/>
              <a:t>current-&gt;next = new</a:t>
            </a:r>
          </a:p>
        </p:txBody>
      </p:sp>
    </p:spTree>
    <p:extLst>
      <p:ext uri="{BB962C8B-B14F-4D97-AF65-F5344CB8AC3E}">
        <p14:creationId xmlns:p14="http://schemas.microsoft.com/office/powerpoint/2010/main" val="169519775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list is empty?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66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2C6163-CD4D-9840-A69A-ABCB55B1C79D}"/>
              </a:ext>
            </a:extLst>
          </p:cNvPr>
          <p:cNvSpPr txBox="1"/>
          <p:nvPr/>
        </p:nvSpPr>
        <p:spPr>
          <a:xfrm>
            <a:off x="707572" y="2771783"/>
            <a:ext cx="11673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8426857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0AEBB9-ABFE-4541-BABB-32110F5A3335}"/>
              </a:ext>
            </a:extLst>
          </p:cNvPr>
          <p:cNvGraphicFramePr>
            <a:graphicFrameLocks noGrp="1"/>
          </p:cNvGraphicFramePr>
          <p:nvPr/>
        </p:nvGraphicFramePr>
        <p:xfrm>
          <a:off x="7021286" y="2601236"/>
          <a:ext cx="1894114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210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22200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87686" y="260123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9592C-425B-6143-8211-69C523381CFD}"/>
              </a:ext>
            </a:extLst>
          </p:cNvPr>
          <p:cNvCxnSpPr>
            <a:cxnSpLocks/>
          </p:cNvCxnSpPr>
          <p:nvPr/>
        </p:nvCxnSpPr>
        <p:spPr>
          <a:xfrm>
            <a:off x="60306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245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0AEBB9-ABFE-4541-BABB-32110F5A3335}"/>
              </a:ext>
            </a:extLst>
          </p:cNvPr>
          <p:cNvGraphicFramePr>
            <a:graphicFrameLocks noGrp="1"/>
          </p:cNvGraphicFramePr>
          <p:nvPr/>
        </p:nvGraphicFramePr>
        <p:xfrm>
          <a:off x="7021286" y="2601236"/>
          <a:ext cx="1894114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210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22200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87686" y="260123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9592C-425B-6143-8211-69C523381CFD}"/>
              </a:ext>
            </a:extLst>
          </p:cNvPr>
          <p:cNvCxnSpPr>
            <a:cxnSpLocks/>
          </p:cNvCxnSpPr>
          <p:nvPr/>
        </p:nvCxnSpPr>
        <p:spPr>
          <a:xfrm>
            <a:off x="60306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8E1BAC-D064-C949-812F-8B642D248603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75210B-13D3-464F-A06F-78E100411711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21336" y="2961959"/>
            <a:ext cx="6699950" cy="142498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DBDC9E-6718-2D41-BC11-A19F997B3E2F}"/>
              </a:ext>
            </a:extLst>
          </p:cNvPr>
          <p:cNvSpPr txBox="1"/>
          <p:nvPr/>
        </p:nvSpPr>
        <p:spPr>
          <a:xfrm>
            <a:off x="3630388" y="4637739"/>
            <a:ext cx="5401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 == NULL</a:t>
            </a:r>
          </a:p>
          <a:p>
            <a:r>
              <a:rPr lang="en-US" sz="3600" dirty="0"/>
              <a:t>??? how do we set 3’s next?</a:t>
            </a:r>
          </a:p>
        </p:txBody>
      </p:sp>
    </p:spTree>
    <p:extLst>
      <p:ext uri="{BB962C8B-B14F-4D97-AF65-F5344CB8AC3E}">
        <p14:creationId xmlns:p14="http://schemas.microsoft.com/office/powerpoint/2010/main" val="33500459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0AEBB9-ABFE-4541-BABB-32110F5A3335}"/>
              </a:ext>
            </a:extLst>
          </p:cNvPr>
          <p:cNvGraphicFramePr>
            <a:graphicFrameLocks noGrp="1"/>
          </p:cNvGraphicFramePr>
          <p:nvPr/>
        </p:nvGraphicFramePr>
        <p:xfrm>
          <a:off x="7021286" y="2601236"/>
          <a:ext cx="1894114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210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22200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87686" y="260123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9592C-425B-6143-8211-69C523381CFD}"/>
              </a:ext>
            </a:extLst>
          </p:cNvPr>
          <p:cNvCxnSpPr>
            <a:cxnSpLocks/>
          </p:cNvCxnSpPr>
          <p:nvPr/>
        </p:nvCxnSpPr>
        <p:spPr>
          <a:xfrm>
            <a:off x="60306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8E1BAC-D064-C949-812F-8B642D248603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75210B-13D3-464F-A06F-78E100411711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21336" y="2961959"/>
            <a:ext cx="4566350" cy="142498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DBDC9E-6718-2D41-BC11-A19F997B3E2F}"/>
              </a:ext>
            </a:extLst>
          </p:cNvPr>
          <p:cNvSpPr txBox="1"/>
          <p:nvPr/>
        </p:nvSpPr>
        <p:spPr>
          <a:xfrm>
            <a:off x="3630388" y="4637739"/>
            <a:ext cx="5559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current-&gt;next-&gt;next == NULL</a:t>
            </a:r>
          </a:p>
          <a:p>
            <a:r>
              <a:rPr lang="en-US" sz="3600" dirty="0"/>
              <a:t>current-&gt;next = NULL</a:t>
            </a:r>
          </a:p>
        </p:txBody>
      </p:sp>
    </p:spTree>
    <p:extLst>
      <p:ext uri="{BB962C8B-B14F-4D97-AF65-F5344CB8AC3E}">
        <p14:creationId xmlns:p14="http://schemas.microsoft.com/office/powerpoint/2010/main" val="3125078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491BA3E-25D7-DE4F-817F-01EA22E1DEC6}"/>
              </a:ext>
            </a:extLst>
          </p:cNvPr>
          <p:cNvSpPr/>
          <p:nvPr/>
        </p:nvSpPr>
        <p:spPr>
          <a:xfrm>
            <a:off x="5410200" y="2286000"/>
            <a:ext cx="2895600" cy="1981200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func1(int x) {</a:t>
            </a:r>
          </a:p>
          <a:p>
            <a:r>
              <a:rPr lang="en-US" sz="2800" b="1" dirty="0"/>
              <a:t>    </a:t>
            </a:r>
            <a:r>
              <a:rPr lang="en-US" sz="2800" dirty="0"/>
              <a:t>x += 1;</a:t>
            </a:r>
          </a:p>
          <a:p>
            <a:r>
              <a:rPr lang="en-US" sz="2800" dirty="0"/>
              <a:t>    return(x);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n = 10;</a:t>
            </a:r>
          </a:p>
          <a:p>
            <a:r>
              <a:rPr lang="en-US" sz="2800" b="1" dirty="0"/>
              <a:t>    n = func1(n);</a:t>
            </a:r>
          </a:p>
          <a:p>
            <a:r>
              <a:rPr lang="en-US" sz="2800" dirty="0"/>
              <a:t>    return(0);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66164F-7F0E-6640-8062-EA6E9AA0E122}"/>
              </a:ext>
            </a:extLst>
          </p:cNvPr>
          <p:cNvSpPr/>
          <p:nvPr/>
        </p:nvSpPr>
        <p:spPr>
          <a:xfrm>
            <a:off x="5562600" y="2360118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 n: 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E26BC-0E16-1E44-A35A-D8C2E84AD450}"/>
              </a:ext>
            </a:extLst>
          </p:cNvPr>
          <p:cNvSpPr/>
          <p:nvPr/>
        </p:nvSpPr>
        <p:spPr>
          <a:xfrm>
            <a:off x="5557345" y="3259540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func1</a:t>
            </a:r>
          </a:p>
          <a:p>
            <a:r>
              <a:rPr lang="en-US" sz="2800" dirty="0"/>
              <a:t>   int x: 10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A64130A-151A-F646-873B-FC6DF813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707818E-E787-AE42-9B81-AED9B8031724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908D09-9DD3-B749-80D1-2ACB7A7E6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8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9BD2C4-9602-6E4B-BDE8-5376CEE7AC9C}"/>
              </a:ext>
            </a:extLst>
          </p:cNvPr>
          <p:cNvSpPr/>
          <p:nvPr/>
        </p:nvSpPr>
        <p:spPr>
          <a:xfrm>
            <a:off x="5410200" y="2286000"/>
            <a:ext cx="2895600" cy="1981200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func1(int x) {</a:t>
            </a:r>
          </a:p>
          <a:p>
            <a:r>
              <a:rPr lang="en-US" sz="2800" b="1" dirty="0"/>
              <a:t>    x += 1;</a:t>
            </a:r>
          </a:p>
          <a:p>
            <a:r>
              <a:rPr lang="en-US" sz="2800" dirty="0"/>
              <a:t>    return(x);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n = 10;</a:t>
            </a:r>
          </a:p>
          <a:p>
            <a:r>
              <a:rPr lang="en-US" sz="2800" b="1" dirty="0"/>
              <a:t>    n = func1(n);</a:t>
            </a:r>
          </a:p>
          <a:p>
            <a:r>
              <a:rPr lang="en-US" sz="2800" dirty="0"/>
              <a:t>    return(0);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66164F-7F0E-6640-8062-EA6E9AA0E122}"/>
              </a:ext>
            </a:extLst>
          </p:cNvPr>
          <p:cNvSpPr/>
          <p:nvPr/>
        </p:nvSpPr>
        <p:spPr>
          <a:xfrm>
            <a:off x="5562600" y="2360118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 n: 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E26BC-0E16-1E44-A35A-D8C2E84AD450}"/>
              </a:ext>
            </a:extLst>
          </p:cNvPr>
          <p:cNvSpPr/>
          <p:nvPr/>
        </p:nvSpPr>
        <p:spPr>
          <a:xfrm>
            <a:off x="5557345" y="3259540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func1</a:t>
            </a:r>
          </a:p>
          <a:p>
            <a:r>
              <a:rPr lang="en-US" sz="2800" dirty="0"/>
              <a:t>   int x: 11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D3B68A9-BDD8-D547-A781-39F544D5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30CBF12-FF45-BA49-A250-EF6ADB6779F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34F9-A3A3-C843-85C3-071C446ED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4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8FFAB01-EF55-4347-B272-546BEF850518}"/>
              </a:ext>
            </a:extLst>
          </p:cNvPr>
          <p:cNvSpPr/>
          <p:nvPr/>
        </p:nvSpPr>
        <p:spPr>
          <a:xfrm>
            <a:off x="5410200" y="2286000"/>
            <a:ext cx="2895600" cy="1981200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func1(int x) {</a:t>
            </a:r>
          </a:p>
          <a:p>
            <a:r>
              <a:rPr lang="en-US" sz="2800" b="1" dirty="0"/>
              <a:t>    x += 1;</a:t>
            </a:r>
          </a:p>
          <a:p>
            <a:r>
              <a:rPr lang="en-US" sz="2800" b="1" dirty="0"/>
              <a:t>    return(x);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n = 10;</a:t>
            </a:r>
          </a:p>
          <a:p>
            <a:r>
              <a:rPr lang="en-US" sz="2800" b="1" dirty="0"/>
              <a:t>    n = func1(n);</a:t>
            </a:r>
          </a:p>
          <a:p>
            <a:r>
              <a:rPr lang="en-US" sz="2800" dirty="0"/>
              <a:t>    return(0);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66164F-7F0E-6640-8062-EA6E9AA0E122}"/>
              </a:ext>
            </a:extLst>
          </p:cNvPr>
          <p:cNvSpPr/>
          <p:nvPr/>
        </p:nvSpPr>
        <p:spPr>
          <a:xfrm>
            <a:off x="5562600" y="2360118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 n: 11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E38701F-44D9-3745-8F80-4F98026C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E09A7C4-0D0A-8B42-A36E-2A5499C0088A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E282DE-0ABB-D94C-80CB-905083556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7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30690</TotalTime>
  <Words>5040</Words>
  <Application>Microsoft Macintosh PowerPoint</Application>
  <PresentationFormat>On-screen Show (4:3)</PresentationFormat>
  <Paragraphs>1034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3" baseType="lpstr">
      <vt:lpstr>Arial</vt:lpstr>
      <vt:lpstr>Calibri</vt:lpstr>
      <vt:lpstr>Cambria</vt:lpstr>
      <vt:lpstr>Office Theme</vt:lpstr>
      <vt:lpstr>Pointers and Dynamic Data Structures Chapter 13</vt:lpstr>
      <vt:lpstr>Chapter Objectives</vt:lpstr>
      <vt:lpstr>Previous uses of pointers…</vt:lpstr>
      <vt:lpstr>PowerPoint Presentation</vt:lpstr>
      <vt:lpstr>What happens when we run our executable file?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Dynamic Memory Allocation</vt:lpstr>
      <vt:lpstr>Important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Memory leaks</vt:lpstr>
      <vt:lpstr>PowerPoint Presentation</vt:lpstr>
      <vt:lpstr>Linked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Inserting a node at end of list</vt:lpstr>
      <vt:lpstr>Inserting a node at end of list</vt:lpstr>
      <vt:lpstr>Inserting a node at end of list</vt:lpstr>
      <vt:lpstr>Inserting a node at end of list</vt:lpstr>
      <vt:lpstr>Inserting a node at end of list</vt:lpstr>
      <vt:lpstr>Inserting a node at end of list</vt:lpstr>
      <vt:lpstr>Inserting a node at end of list</vt:lpstr>
      <vt:lpstr>Inserting a node at end of list</vt:lpstr>
      <vt:lpstr>What if list is empty?</vt:lpstr>
      <vt:lpstr>Deleting a node at end of list</vt:lpstr>
      <vt:lpstr>Deleting a node at end of list</vt:lpstr>
      <vt:lpstr>Deleting a node at end of list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Williams, Lucia</cp:lastModifiedBy>
  <cp:revision>81</cp:revision>
  <dcterms:created xsi:type="dcterms:W3CDTF">2015-09-28T20:03:08Z</dcterms:created>
  <dcterms:modified xsi:type="dcterms:W3CDTF">2023-11-15T14:33:27Z</dcterms:modified>
</cp:coreProperties>
</file>