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5"/>
  </p:notesMasterIdLst>
  <p:sldIdLst>
    <p:sldId id="256" r:id="rId2"/>
    <p:sldId id="267" r:id="rId3"/>
    <p:sldId id="270" r:id="rId4"/>
    <p:sldId id="271" r:id="rId5"/>
    <p:sldId id="272" r:id="rId6"/>
    <p:sldId id="273" r:id="rId7"/>
    <p:sldId id="275" r:id="rId8"/>
    <p:sldId id="279" r:id="rId9"/>
    <p:sldId id="274" r:id="rId10"/>
    <p:sldId id="277" r:id="rId11"/>
    <p:sldId id="327" r:id="rId12"/>
    <p:sldId id="328" r:id="rId13"/>
    <p:sldId id="295" r:id="rId14"/>
    <p:sldId id="314" r:id="rId15"/>
    <p:sldId id="287" r:id="rId16"/>
    <p:sldId id="315" r:id="rId17"/>
    <p:sldId id="316" r:id="rId18"/>
    <p:sldId id="329" r:id="rId19"/>
    <p:sldId id="288" r:id="rId20"/>
    <p:sldId id="330" r:id="rId21"/>
    <p:sldId id="334" r:id="rId22"/>
    <p:sldId id="335" r:id="rId23"/>
    <p:sldId id="336" r:id="rId24"/>
    <p:sldId id="337" r:id="rId25"/>
    <p:sldId id="338" r:id="rId26"/>
    <p:sldId id="340" r:id="rId27"/>
    <p:sldId id="342" r:id="rId28"/>
    <p:sldId id="343" r:id="rId29"/>
    <p:sldId id="344" r:id="rId30"/>
    <p:sldId id="345" r:id="rId31"/>
    <p:sldId id="346" r:id="rId32"/>
    <p:sldId id="347" r:id="rId33"/>
    <p:sldId id="286" r:id="rId34"/>
    <p:sldId id="289" r:id="rId35"/>
    <p:sldId id="290" r:id="rId36"/>
    <p:sldId id="291" r:id="rId37"/>
    <p:sldId id="292" r:id="rId38"/>
    <p:sldId id="293" r:id="rId39"/>
    <p:sldId id="294" r:id="rId40"/>
    <p:sldId id="301" r:id="rId41"/>
    <p:sldId id="303" r:id="rId42"/>
    <p:sldId id="304" r:id="rId43"/>
    <p:sldId id="26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9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122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AC34-6369-47AD-9227-C94D863A9CC0}" type="datetime1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E9C9-84B0-4CCC-8BB5-D31EF955DABF}" type="datetime1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59C9-6810-46A7-8E27-73A52524CA34}" type="datetime1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306-D31B-4E3C-AD40-EA3294957AA6}" type="datetime1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660C-86E2-43CF-B22A-29E62815AB7D}" type="datetime1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3629-6BC7-4BF9-A2A1-981038F36C55}" type="datetime1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CF-F104-4BC6-A098-3ABC219C8A7D}" type="datetime1">
              <a:rPr lang="en-US" smtClean="0"/>
              <a:t>9/25/23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00F5-980D-47D4-9F20-E5F458E76937}" type="datetime1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0C59-39A1-4E7B-8276-56A7060F0A3E}" type="datetime1">
              <a:rPr lang="en-US" smtClean="0"/>
              <a:t>9/25/23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B8A8-F829-4B10-8A5D-952BBAE5F11B}" type="datetime1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8FAD-01C2-4C81-8B26-770D72A95E71}" type="datetime1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69C-6875-48F7-B20D-CB317DFF406B}" type="datetime1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0915" y="6280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Arrays</a:t>
            </a:r>
            <a:br>
              <a:rPr lang="en-US" dirty="0"/>
            </a:br>
            <a:r>
              <a:rPr lang="en-US" sz="4000" dirty="0"/>
              <a:t>Chapter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286000"/>
            <a:ext cx="6934200" cy="3352800"/>
          </a:xfrm>
        </p:spPr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Problem Solving &amp; Program Design in C</a:t>
            </a:r>
          </a:p>
          <a:p>
            <a:endParaRPr lang="en-US" i="1" dirty="0">
              <a:solidFill>
                <a:srgbClr val="0000FF"/>
              </a:solidFill>
            </a:endParaRPr>
          </a:p>
          <a:p>
            <a:r>
              <a:rPr lang="en-US" sz="2400" i="1" dirty="0">
                <a:solidFill>
                  <a:srgbClr val="0000FF"/>
                </a:solidFill>
              </a:rPr>
              <a:t>Eighth Edition</a:t>
            </a:r>
          </a:p>
          <a:p>
            <a:r>
              <a:rPr lang="en-US" sz="2400" i="1" dirty="0">
                <a:solidFill>
                  <a:srgbClr val="0000FF"/>
                </a:solidFill>
              </a:rPr>
              <a:t>Jeri R. </a:t>
            </a:r>
            <a:r>
              <a:rPr lang="en-US" sz="2400" i="1" dirty="0" err="1">
                <a:solidFill>
                  <a:srgbClr val="0000FF"/>
                </a:solidFill>
              </a:rPr>
              <a:t>Hanly</a:t>
            </a:r>
            <a:r>
              <a:rPr lang="en-US" sz="2400" i="1" dirty="0">
                <a:solidFill>
                  <a:srgbClr val="0000FF"/>
                </a:solidFill>
              </a:rPr>
              <a:t> &amp; Elliot B. </a:t>
            </a:r>
            <a:r>
              <a:rPr lang="en-US" sz="2400" i="1" dirty="0" err="1">
                <a:solidFill>
                  <a:srgbClr val="0000FF"/>
                </a:solidFill>
              </a:rPr>
              <a:t>Koffman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Subscripts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276600"/>
          </a:xfrm>
        </p:spPr>
        <p:txBody>
          <a:bodyPr>
            <a:normAutofit/>
          </a:bodyPr>
          <a:lstStyle/>
          <a:p>
            <a:r>
              <a:rPr lang="en-US" sz="2800" dirty="0"/>
              <a:t>Syntax:</a:t>
            </a:r>
            <a:br>
              <a:rPr lang="en-US" sz="2800" dirty="0"/>
            </a:br>
            <a:r>
              <a:rPr lang="en-US" sz="2800" dirty="0"/>
              <a:t> 		</a:t>
            </a:r>
            <a:r>
              <a:rPr lang="en-US" sz="2800" i="1" dirty="0" err="1"/>
              <a:t>aname</a:t>
            </a:r>
            <a:r>
              <a:rPr lang="en-US" sz="2800" i="1" dirty="0"/>
              <a:t> [subscript]</a:t>
            </a:r>
            <a:endParaRPr lang="en-US" sz="2800" dirty="0"/>
          </a:p>
          <a:p>
            <a:r>
              <a:rPr lang="en-US" sz="2800" dirty="0"/>
              <a:t>Examples:</a:t>
            </a:r>
            <a:br>
              <a:rPr lang="en-US" sz="2800" dirty="0"/>
            </a:br>
            <a:r>
              <a:rPr lang="en-US" sz="2800" dirty="0"/>
              <a:t>		</a:t>
            </a:r>
            <a:r>
              <a:rPr lang="en-US" sz="2800" dirty="0">
                <a:solidFill>
                  <a:srgbClr val="7030A0"/>
                </a:solidFill>
              </a:rPr>
              <a:t>x[3]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		x[</a:t>
            </a:r>
            <a:r>
              <a:rPr lang="en-US" sz="2800" dirty="0" err="1">
                <a:solidFill>
                  <a:srgbClr val="7030A0"/>
                </a:solidFill>
              </a:rPr>
              <a:t>i</a:t>
            </a:r>
            <a:r>
              <a:rPr lang="en-US" sz="2800" dirty="0">
                <a:solidFill>
                  <a:srgbClr val="7030A0"/>
                </a:solidFill>
              </a:rPr>
              <a:t> + 1]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711" y="3886200"/>
            <a:ext cx="60621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173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03950-FA51-0141-B2F3-29CEF8A2B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D241C-7392-9B4A-91F8-079FFDA9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DE432-6943-3945-8A39-71B3FB81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E0CBB6-B0F7-354B-B502-3DD78878B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0"/>
            <a:ext cx="914400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048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03950-FA51-0141-B2F3-29CEF8A2B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D241C-7392-9B4A-91F8-079FFDA9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DE432-6943-3945-8A39-71B3FB81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E0CBB6-B0F7-354B-B502-3DD78878B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46212"/>
            <a:ext cx="8001000" cy="483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B5BCD22-1C9B-E74B-8E95-13FEA6FFC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What’s at x[5]?</a:t>
            </a:r>
          </a:p>
        </p:txBody>
      </p:sp>
    </p:spTree>
    <p:extLst>
      <p:ext uri="{BB962C8B-B14F-4D97-AF65-F5344CB8AC3E}">
        <p14:creationId xmlns:p14="http://schemas.microsoft.com/office/powerpoint/2010/main" val="819566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Partially Filled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program may need to process many lists of similar data but the lists may not all be the same length.</a:t>
            </a:r>
          </a:p>
          <a:p>
            <a:r>
              <a:rPr lang="en-US" dirty="0"/>
              <a:t>In order to reuse an array for processing more than one data set, you can declare an array large enough to hold the largest data set anticipated.</a:t>
            </a:r>
          </a:p>
          <a:p>
            <a:r>
              <a:rPr lang="en-US" dirty="0"/>
              <a:t>Then your program should keep track of how many array elements are actually in use.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00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/>
          <a:lstStyle/>
          <a:p>
            <a:r>
              <a:rPr lang="en-US" dirty="0"/>
              <a:t>multidimensional array</a:t>
            </a:r>
          </a:p>
          <a:p>
            <a:pPr marL="0" indent="0">
              <a:buNone/>
            </a:pPr>
            <a:r>
              <a:rPr lang="en-US" dirty="0"/>
              <a:t>type </a:t>
            </a:r>
            <a:r>
              <a:rPr lang="en-US" dirty="0" err="1"/>
              <a:t>arr_name</a:t>
            </a:r>
            <a:r>
              <a:rPr lang="en-US" dirty="0"/>
              <a:t>[dim1val][dim2val]</a:t>
            </a:r>
          </a:p>
          <a:p>
            <a:pPr marL="0" indent="0">
              <a:buNone/>
            </a:pPr>
            <a:r>
              <a:rPr lang="en-US" dirty="0" err="1"/>
              <a:t>tictac</a:t>
            </a:r>
            <a:r>
              <a:rPr lang="en-US" dirty="0"/>
              <a:t>[3][3]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14</a:t>
            </a:fld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74864"/>
            <a:ext cx="8991600" cy="207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158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Array Elements as</a:t>
            </a:r>
            <a:br>
              <a:rPr lang="en-US" dirty="0"/>
            </a:br>
            <a:r>
              <a:rPr lang="en-US" dirty="0"/>
              <a:t>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2057400"/>
            <a:ext cx="4724400" cy="25146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scanf</a:t>
            </a:r>
            <a:r>
              <a:rPr lang="en-US" dirty="0">
                <a:solidFill>
                  <a:srgbClr val="7030A0"/>
                </a:solidFill>
              </a:rPr>
              <a:t>(“%lf”,  &amp;x[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58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16</a:t>
            </a:fld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1081088"/>
            <a:ext cx="8866187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584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17</a:t>
            </a:fld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133475"/>
            <a:ext cx="8428037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427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write functions that have arrays as arguments.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Such functions can manipulate some, or all, of the elements corresponding to an actual array argument.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35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of a program where a variable is accessible</a:t>
            </a:r>
          </a:p>
          <a:p>
            <a:r>
              <a:rPr lang="en-US" dirty="0"/>
              <a:t>Lifetime of a variable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45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learn how to declare and use arrays for storing collections of values of the same type</a:t>
            </a:r>
          </a:p>
          <a:p>
            <a:r>
              <a:rPr lang="en-US" dirty="0"/>
              <a:t>To understand how to use a subscript to reference the individual values in an array</a:t>
            </a:r>
          </a:p>
          <a:p>
            <a:r>
              <a:rPr lang="en-US" dirty="0"/>
              <a:t>To learn how to process the elements of an array in sequential order using loops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43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638F2-FC22-9C4C-8FEB-3A774C2E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5DE56-09CD-6F4F-880E-F194CA18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E87FD-6625-8E48-B322-8AD35B212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-870"/>
            <a:ext cx="6080614" cy="69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3282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3607-33FD-F54D-8702-AE3D1947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5791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happens when we run our executable file?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3004797" cy="483209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func2() 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printf</a:t>
            </a:r>
            <a:r>
              <a:rPr lang="en-US" sz="2800" dirty="0"/>
              <a:t>(“%d\n”, x);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func1() {</a:t>
            </a:r>
          </a:p>
          <a:p>
            <a:r>
              <a:rPr lang="en-US" sz="2800" dirty="0"/>
              <a:t>    int x = 1;</a:t>
            </a:r>
          </a:p>
          <a:p>
            <a:r>
              <a:rPr lang="en-US" sz="2800" dirty="0"/>
              <a:t>    func2();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int main(void) {</a:t>
            </a:r>
          </a:p>
          <a:p>
            <a:r>
              <a:rPr lang="en-US" sz="2800" dirty="0"/>
              <a:t>    char letter=’c’</a:t>
            </a:r>
          </a:p>
          <a:p>
            <a:r>
              <a:rPr lang="en-US" sz="2800" dirty="0"/>
              <a:t>    func1();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6C694-A236-ED47-9EFF-95E8E47DAC0D}"/>
              </a:ext>
            </a:extLst>
          </p:cNvPr>
          <p:cNvSpPr txBox="1"/>
          <p:nvPr/>
        </p:nvSpPr>
        <p:spPr>
          <a:xfrm>
            <a:off x="5851635" y="1569107"/>
            <a:ext cx="2012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Memory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4D96A3-D02E-2B47-BBA1-85EB85814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29AE26D-6811-D54C-82DF-27CBAF9889CF}"/>
              </a:ext>
            </a:extLst>
          </p:cNvPr>
          <p:cNvSpPr/>
          <p:nvPr/>
        </p:nvSpPr>
        <p:spPr>
          <a:xfrm>
            <a:off x="5410200" y="2286000"/>
            <a:ext cx="3340100" cy="372665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06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3607-33FD-F54D-8702-AE3D1947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5791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happens when we run our executable file?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3004797" cy="483209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func2() 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printf</a:t>
            </a:r>
            <a:r>
              <a:rPr lang="en-US" sz="2800" dirty="0"/>
              <a:t>(“%d\n”, x);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func1() {</a:t>
            </a:r>
          </a:p>
          <a:p>
            <a:r>
              <a:rPr lang="en-US" sz="2800" dirty="0"/>
              <a:t>    int x = 1;</a:t>
            </a:r>
          </a:p>
          <a:p>
            <a:r>
              <a:rPr lang="en-US" sz="2800" dirty="0"/>
              <a:t>    func2();</a:t>
            </a:r>
          </a:p>
          <a:p>
            <a:r>
              <a:rPr lang="en-US" sz="2800" dirty="0"/>
              <a:t>}</a:t>
            </a:r>
          </a:p>
          <a:p>
            <a:r>
              <a:rPr lang="en-US" sz="2800" b="1" dirty="0"/>
              <a:t>int main(void) {</a:t>
            </a:r>
          </a:p>
          <a:p>
            <a:r>
              <a:rPr lang="en-US" sz="2800" dirty="0"/>
              <a:t>    char letter=’c’</a:t>
            </a:r>
          </a:p>
          <a:p>
            <a:r>
              <a:rPr lang="en-US" sz="2800" dirty="0"/>
              <a:t>    func1();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6C694-A236-ED47-9EFF-95E8E47DAC0D}"/>
              </a:ext>
            </a:extLst>
          </p:cNvPr>
          <p:cNvSpPr txBox="1"/>
          <p:nvPr/>
        </p:nvSpPr>
        <p:spPr>
          <a:xfrm>
            <a:off x="5851635" y="1569107"/>
            <a:ext cx="2012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Memory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4D96A3-D02E-2B47-BBA1-85EB85814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29AE26D-6811-D54C-82DF-27CBAF9889CF}"/>
              </a:ext>
            </a:extLst>
          </p:cNvPr>
          <p:cNvSpPr/>
          <p:nvPr/>
        </p:nvSpPr>
        <p:spPr>
          <a:xfrm>
            <a:off x="5410200" y="2286000"/>
            <a:ext cx="3340100" cy="372665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C1D970-8459-6849-BCCC-5227B4DD3B17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4169069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3607-33FD-F54D-8702-AE3D1947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5791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happens when we run our executable file?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3004797" cy="483209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func2() 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printf</a:t>
            </a:r>
            <a:r>
              <a:rPr lang="en-US" sz="2800" dirty="0"/>
              <a:t>(“%d\n”, x);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func1() {</a:t>
            </a:r>
          </a:p>
          <a:p>
            <a:r>
              <a:rPr lang="en-US" sz="2800" dirty="0"/>
              <a:t>    int x = 1;</a:t>
            </a:r>
          </a:p>
          <a:p>
            <a:r>
              <a:rPr lang="en-US" sz="2800" dirty="0"/>
              <a:t>    func2();</a:t>
            </a:r>
          </a:p>
          <a:p>
            <a:r>
              <a:rPr lang="en-US" sz="2800" dirty="0"/>
              <a:t>}</a:t>
            </a:r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char letter=’c’</a:t>
            </a:r>
          </a:p>
          <a:p>
            <a:r>
              <a:rPr lang="en-US" sz="2800" dirty="0"/>
              <a:t>    func1();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6C694-A236-ED47-9EFF-95E8E47DAC0D}"/>
              </a:ext>
            </a:extLst>
          </p:cNvPr>
          <p:cNvSpPr txBox="1"/>
          <p:nvPr/>
        </p:nvSpPr>
        <p:spPr>
          <a:xfrm>
            <a:off x="5851635" y="1569107"/>
            <a:ext cx="2012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Memory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4D96A3-D02E-2B47-BBA1-85EB85814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29AE26D-6811-D54C-82DF-27CBAF9889CF}"/>
              </a:ext>
            </a:extLst>
          </p:cNvPr>
          <p:cNvSpPr/>
          <p:nvPr/>
        </p:nvSpPr>
        <p:spPr>
          <a:xfrm>
            <a:off x="5410200" y="2286000"/>
            <a:ext cx="3340100" cy="372665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458B72-847C-4B4E-AE68-73F2BA34F5AF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letter: c</a:t>
            </a:r>
          </a:p>
        </p:txBody>
      </p:sp>
    </p:spTree>
    <p:extLst>
      <p:ext uri="{BB962C8B-B14F-4D97-AF65-F5344CB8AC3E}">
        <p14:creationId xmlns:p14="http://schemas.microsoft.com/office/powerpoint/2010/main" val="936193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3607-33FD-F54D-8702-AE3D1947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5791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happens when we run our executable file?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3004797" cy="483209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func2() 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printf</a:t>
            </a:r>
            <a:r>
              <a:rPr lang="en-US" sz="2800" dirty="0"/>
              <a:t>(“%d\n”, x);</a:t>
            </a:r>
          </a:p>
          <a:p>
            <a:r>
              <a:rPr lang="en-US" sz="2800" dirty="0"/>
              <a:t>}</a:t>
            </a:r>
          </a:p>
          <a:p>
            <a:r>
              <a:rPr lang="en-US" sz="2800" dirty="0"/>
              <a:t>func1() {</a:t>
            </a:r>
          </a:p>
          <a:p>
            <a:r>
              <a:rPr lang="en-US" sz="2800" dirty="0"/>
              <a:t>    int x = 1;</a:t>
            </a:r>
          </a:p>
          <a:p>
            <a:r>
              <a:rPr lang="en-US" sz="2800" dirty="0"/>
              <a:t>    func2();</a:t>
            </a:r>
          </a:p>
          <a:p>
            <a:r>
              <a:rPr lang="en-US" sz="2800" dirty="0"/>
              <a:t>}</a:t>
            </a:r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char letter=’c’</a:t>
            </a:r>
          </a:p>
          <a:p>
            <a:r>
              <a:rPr lang="en-US" sz="2800" b="1" dirty="0"/>
              <a:t>    func1();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6C694-A236-ED47-9EFF-95E8E47DAC0D}"/>
              </a:ext>
            </a:extLst>
          </p:cNvPr>
          <p:cNvSpPr txBox="1"/>
          <p:nvPr/>
        </p:nvSpPr>
        <p:spPr>
          <a:xfrm>
            <a:off x="5851635" y="1569107"/>
            <a:ext cx="2012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Memory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4D96A3-D02E-2B47-BBA1-85EB85814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29AE26D-6811-D54C-82DF-27CBAF9889CF}"/>
              </a:ext>
            </a:extLst>
          </p:cNvPr>
          <p:cNvSpPr/>
          <p:nvPr/>
        </p:nvSpPr>
        <p:spPr>
          <a:xfrm>
            <a:off x="5410200" y="2286000"/>
            <a:ext cx="3340100" cy="372665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458B72-847C-4B4E-AE68-73F2BA34F5AF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letter: c</a:t>
            </a:r>
          </a:p>
        </p:txBody>
      </p:sp>
    </p:spTree>
    <p:extLst>
      <p:ext uri="{BB962C8B-B14F-4D97-AF65-F5344CB8AC3E}">
        <p14:creationId xmlns:p14="http://schemas.microsoft.com/office/powerpoint/2010/main" val="423662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3607-33FD-F54D-8702-AE3D1947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5791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happens when we run our executable file?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3004797" cy="483209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func2() 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printf</a:t>
            </a:r>
            <a:r>
              <a:rPr lang="en-US" sz="2800" dirty="0"/>
              <a:t>(“%d\n”, x);</a:t>
            </a:r>
          </a:p>
          <a:p>
            <a:r>
              <a:rPr lang="en-US" sz="2800" dirty="0"/>
              <a:t>}</a:t>
            </a:r>
            <a:endParaRPr lang="en-US" sz="2800" b="1" dirty="0"/>
          </a:p>
          <a:p>
            <a:r>
              <a:rPr lang="en-US" sz="2800" b="1" dirty="0"/>
              <a:t>func1() {</a:t>
            </a:r>
          </a:p>
          <a:p>
            <a:r>
              <a:rPr lang="en-US" sz="2800" dirty="0"/>
              <a:t>    int x = 1;</a:t>
            </a:r>
          </a:p>
          <a:p>
            <a:r>
              <a:rPr lang="en-US" sz="2800" dirty="0"/>
              <a:t>    func2();</a:t>
            </a:r>
          </a:p>
          <a:p>
            <a:r>
              <a:rPr lang="en-US" sz="2800" dirty="0"/>
              <a:t>}</a:t>
            </a:r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char letter=’c’</a:t>
            </a:r>
          </a:p>
          <a:p>
            <a:r>
              <a:rPr lang="en-US" sz="2800" b="1" dirty="0"/>
              <a:t>    func1();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6C694-A236-ED47-9EFF-95E8E47DAC0D}"/>
              </a:ext>
            </a:extLst>
          </p:cNvPr>
          <p:cNvSpPr txBox="1"/>
          <p:nvPr/>
        </p:nvSpPr>
        <p:spPr>
          <a:xfrm>
            <a:off x="5851635" y="1569107"/>
            <a:ext cx="2012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Memory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4D96A3-D02E-2B47-BBA1-85EB85814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29AE26D-6811-D54C-82DF-27CBAF9889CF}"/>
              </a:ext>
            </a:extLst>
          </p:cNvPr>
          <p:cNvSpPr/>
          <p:nvPr/>
        </p:nvSpPr>
        <p:spPr>
          <a:xfrm>
            <a:off x="5410200" y="2286000"/>
            <a:ext cx="3340100" cy="372665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458B72-847C-4B4E-AE68-73F2BA34F5AF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letter: 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0E1143-48CE-9F4F-8888-7B6DC0DED773}"/>
              </a:ext>
            </a:extLst>
          </p:cNvPr>
          <p:cNvSpPr/>
          <p:nvPr/>
        </p:nvSpPr>
        <p:spPr>
          <a:xfrm>
            <a:off x="5562600" y="3274518"/>
            <a:ext cx="2487925" cy="99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func1</a:t>
            </a:r>
          </a:p>
        </p:txBody>
      </p:sp>
    </p:spTree>
    <p:extLst>
      <p:ext uri="{BB962C8B-B14F-4D97-AF65-F5344CB8AC3E}">
        <p14:creationId xmlns:p14="http://schemas.microsoft.com/office/powerpoint/2010/main" val="725256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3607-33FD-F54D-8702-AE3D1947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5791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happens when we run our executable file?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3004797" cy="483209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func2() 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printf</a:t>
            </a:r>
            <a:r>
              <a:rPr lang="en-US" sz="2800" dirty="0"/>
              <a:t>(“%d\n”, x);</a:t>
            </a:r>
          </a:p>
          <a:p>
            <a:r>
              <a:rPr lang="en-US" sz="2800" dirty="0"/>
              <a:t>}</a:t>
            </a:r>
            <a:endParaRPr lang="en-US" sz="2800" b="1" dirty="0"/>
          </a:p>
          <a:p>
            <a:r>
              <a:rPr lang="en-US" sz="2800" b="1" dirty="0"/>
              <a:t>func1() {</a:t>
            </a:r>
          </a:p>
          <a:p>
            <a:r>
              <a:rPr lang="en-US" sz="2800" b="1" dirty="0"/>
              <a:t>    int x = 1;</a:t>
            </a:r>
          </a:p>
          <a:p>
            <a:r>
              <a:rPr lang="en-US" sz="2800" dirty="0"/>
              <a:t>    func2();</a:t>
            </a:r>
          </a:p>
          <a:p>
            <a:r>
              <a:rPr lang="en-US" sz="2800" dirty="0"/>
              <a:t>}</a:t>
            </a:r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char letter=’c’</a:t>
            </a:r>
          </a:p>
          <a:p>
            <a:r>
              <a:rPr lang="en-US" sz="2800" b="1" dirty="0"/>
              <a:t>    func1();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6C694-A236-ED47-9EFF-95E8E47DAC0D}"/>
              </a:ext>
            </a:extLst>
          </p:cNvPr>
          <p:cNvSpPr txBox="1"/>
          <p:nvPr/>
        </p:nvSpPr>
        <p:spPr>
          <a:xfrm>
            <a:off x="5851635" y="1569107"/>
            <a:ext cx="2012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Memory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4D96A3-D02E-2B47-BBA1-85EB85814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29AE26D-6811-D54C-82DF-27CBAF9889CF}"/>
              </a:ext>
            </a:extLst>
          </p:cNvPr>
          <p:cNvSpPr/>
          <p:nvPr/>
        </p:nvSpPr>
        <p:spPr>
          <a:xfrm>
            <a:off x="5410200" y="2286000"/>
            <a:ext cx="3340100" cy="372665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458B72-847C-4B4E-AE68-73F2BA34F5AF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letter: 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12F38E-9659-AE4F-A554-5906C32770BA}"/>
              </a:ext>
            </a:extLst>
          </p:cNvPr>
          <p:cNvSpPr/>
          <p:nvPr/>
        </p:nvSpPr>
        <p:spPr>
          <a:xfrm>
            <a:off x="5562600" y="3274518"/>
            <a:ext cx="2487925" cy="99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func1</a:t>
            </a:r>
          </a:p>
          <a:p>
            <a:r>
              <a:rPr lang="en-US" sz="3200" dirty="0"/>
              <a:t>    x: 1</a:t>
            </a:r>
          </a:p>
        </p:txBody>
      </p:sp>
    </p:spTree>
    <p:extLst>
      <p:ext uri="{BB962C8B-B14F-4D97-AF65-F5344CB8AC3E}">
        <p14:creationId xmlns:p14="http://schemas.microsoft.com/office/powerpoint/2010/main" val="142462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3607-33FD-F54D-8702-AE3D1947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5791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happens when we run our executable file?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3004797" cy="483209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func2() 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printf</a:t>
            </a:r>
            <a:r>
              <a:rPr lang="en-US" sz="2800" dirty="0"/>
              <a:t>(“%d\n”, x);</a:t>
            </a:r>
          </a:p>
          <a:p>
            <a:r>
              <a:rPr lang="en-US" sz="2800" dirty="0"/>
              <a:t>}</a:t>
            </a:r>
            <a:endParaRPr lang="en-US" sz="2800" b="1" dirty="0"/>
          </a:p>
          <a:p>
            <a:r>
              <a:rPr lang="en-US" sz="2800" b="1" dirty="0"/>
              <a:t>func1() {</a:t>
            </a:r>
          </a:p>
          <a:p>
            <a:r>
              <a:rPr lang="en-US" sz="2800" b="1" dirty="0"/>
              <a:t>    int x = 1;</a:t>
            </a:r>
          </a:p>
          <a:p>
            <a:r>
              <a:rPr lang="en-US" sz="2800" b="1" dirty="0"/>
              <a:t>    func2();</a:t>
            </a:r>
          </a:p>
          <a:p>
            <a:r>
              <a:rPr lang="en-US" sz="2800" dirty="0"/>
              <a:t>}</a:t>
            </a:r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char letter=’c’</a:t>
            </a:r>
          </a:p>
          <a:p>
            <a:r>
              <a:rPr lang="en-US" sz="2800" b="1" dirty="0"/>
              <a:t>    func1();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6C694-A236-ED47-9EFF-95E8E47DAC0D}"/>
              </a:ext>
            </a:extLst>
          </p:cNvPr>
          <p:cNvSpPr txBox="1"/>
          <p:nvPr/>
        </p:nvSpPr>
        <p:spPr>
          <a:xfrm>
            <a:off x="5851635" y="1569107"/>
            <a:ext cx="2012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Memory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4D96A3-D02E-2B47-BBA1-85EB85814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29AE26D-6811-D54C-82DF-27CBAF9889CF}"/>
              </a:ext>
            </a:extLst>
          </p:cNvPr>
          <p:cNvSpPr/>
          <p:nvPr/>
        </p:nvSpPr>
        <p:spPr>
          <a:xfrm>
            <a:off x="5410200" y="2286000"/>
            <a:ext cx="3340100" cy="372665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458B72-847C-4B4E-AE68-73F2BA34F5AF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letter: 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12F38E-9659-AE4F-A554-5906C32770BA}"/>
              </a:ext>
            </a:extLst>
          </p:cNvPr>
          <p:cNvSpPr/>
          <p:nvPr/>
        </p:nvSpPr>
        <p:spPr>
          <a:xfrm>
            <a:off x="5562600" y="3274518"/>
            <a:ext cx="2487925" cy="99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func1</a:t>
            </a:r>
          </a:p>
          <a:p>
            <a:r>
              <a:rPr lang="en-US" sz="3200" dirty="0"/>
              <a:t>    x: 1</a:t>
            </a:r>
          </a:p>
        </p:txBody>
      </p:sp>
    </p:spTree>
    <p:extLst>
      <p:ext uri="{BB962C8B-B14F-4D97-AF65-F5344CB8AC3E}">
        <p14:creationId xmlns:p14="http://schemas.microsoft.com/office/powerpoint/2010/main" val="1858840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3607-33FD-F54D-8702-AE3D1947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5791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happens when we run our executable file?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3004797" cy="483209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func2() 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printf</a:t>
            </a:r>
            <a:r>
              <a:rPr lang="en-US" sz="2800" dirty="0"/>
              <a:t>(“%d\n”, x);</a:t>
            </a:r>
          </a:p>
          <a:p>
            <a:r>
              <a:rPr lang="en-US" sz="2800" dirty="0"/>
              <a:t>}</a:t>
            </a:r>
            <a:endParaRPr lang="en-US" sz="2800" b="1" dirty="0"/>
          </a:p>
          <a:p>
            <a:r>
              <a:rPr lang="en-US" sz="2800" b="1" dirty="0"/>
              <a:t>func1() {</a:t>
            </a:r>
          </a:p>
          <a:p>
            <a:r>
              <a:rPr lang="en-US" sz="2800" b="1" dirty="0"/>
              <a:t>    int x = 1;</a:t>
            </a:r>
          </a:p>
          <a:p>
            <a:r>
              <a:rPr lang="en-US" sz="2800" b="1" dirty="0"/>
              <a:t>    func2();</a:t>
            </a:r>
          </a:p>
          <a:p>
            <a:r>
              <a:rPr lang="en-US" sz="2800" dirty="0"/>
              <a:t>}</a:t>
            </a:r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char letter=’c’</a:t>
            </a:r>
          </a:p>
          <a:p>
            <a:r>
              <a:rPr lang="en-US" sz="2800" b="1" dirty="0"/>
              <a:t>    func1();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6C694-A236-ED47-9EFF-95E8E47DAC0D}"/>
              </a:ext>
            </a:extLst>
          </p:cNvPr>
          <p:cNvSpPr txBox="1"/>
          <p:nvPr/>
        </p:nvSpPr>
        <p:spPr>
          <a:xfrm>
            <a:off x="5851635" y="1569107"/>
            <a:ext cx="2012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Memory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4D96A3-D02E-2B47-BBA1-85EB85814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29AE26D-6811-D54C-82DF-27CBAF9889CF}"/>
              </a:ext>
            </a:extLst>
          </p:cNvPr>
          <p:cNvSpPr/>
          <p:nvPr/>
        </p:nvSpPr>
        <p:spPr>
          <a:xfrm>
            <a:off x="5410200" y="2286000"/>
            <a:ext cx="3340100" cy="372665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458B72-847C-4B4E-AE68-73F2BA34F5AF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letter: 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12F38E-9659-AE4F-A554-5906C32770BA}"/>
              </a:ext>
            </a:extLst>
          </p:cNvPr>
          <p:cNvSpPr/>
          <p:nvPr/>
        </p:nvSpPr>
        <p:spPr>
          <a:xfrm>
            <a:off x="5562600" y="3274518"/>
            <a:ext cx="2487925" cy="99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func1</a:t>
            </a:r>
          </a:p>
          <a:p>
            <a:r>
              <a:rPr lang="en-US" sz="3200" dirty="0"/>
              <a:t>    x: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613353-78D2-B445-BB83-41BA722F2901}"/>
              </a:ext>
            </a:extLst>
          </p:cNvPr>
          <p:cNvSpPr/>
          <p:nvPr/>
        </p:nvSpPr>
        <p:spPr>
          <a:xfrm>
            <a:off x="5562600" y="4341318"/>
            <a:ext cx="2487925" cy="99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func2</a:t>
            </a:r>
          </a:p>
        </p:txBody>
      </p:sp>
    </p:spTree>
    <p:extLst>
      <p:ext uri="{BB962C8B-B14F-4D97-AF65-F5344CB8AC3E}">
        <p14:creationId xmlns:p14="http://schemas.microsoft.com/office/powerpoint/2010/main" val="1714609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3607-33FD-F54D-8702-AE3D1947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5791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happens when we run our executable file?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3004797" cy="483209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func2() {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printf</a:t>
            </a:r>
            <a:r>
              <a:rPr lang="en-US" sz="2800" dirty="0"/>
              <a:t>(“%d\n”, </a:t>
            </a:r>
            <a:r>
              <a:rPr lang="en-US" sz="2800" dirty="0">
                <a:solidFill>
                  <a:srgbClr val="FF0000"/>
                </a:solidFill>
              </a:rPr>
              <a:t>x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  <a:endParaRPr lang="en-US" sz="2800" b="1" dirty="0"/>
          </a:p>
          <a:p>
            <a:r>
              <a:rPr lang="en-US" sz="2800" b="1" dirty="0"/>
              <a:t>func1() {</a:t>
            </a:r>
          </a:p>
          <a:p>
            <a:r>
              <a:rPr lang="en-US" sz="2800" b="1" dirty="0"/>
              <a:t>    int x = 1;</a:t>
            </a:r>
          </a:p>
          <a:p>
            <a:r>
              <a:rPr lang="en-US" sz="2800" b="1" dirty="0"/>
              <a:t>    func2();</a:t>
            </a:r>
          </a:p>
          <a:p>
            <a:r>
              <a:rPr lang="en-US" sz="2800" dirty="0"/>
              <a:t>}</a:t>
            </a:r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char letter=’c’</a:t>
            </a:r>
          </a:p>
          <a:p>
            <a:r>
              <a:rPr lang="en-US" sz="2800" b="1" dirty="0"/>
              <a:t>    func1();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6C694-A236-ED47-9EFF-95E8E47DAC0D}"/>
              </a:ext>
            </a:extLst>
          </p:cNvPr>
          <p:cNvSpPr txBox="1"/>
          <p:nvPr/>
        </p:nvSpPr>
        <p:spPr>
          <a:xfrm>
            <a:off x="5851635" y="1569107"/>
            <a:ext cx="2012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Memory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4D96A3-D02E-2B47-BBA1-85EB85814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29AE26D-6811-D54C-82DF-27CBAF9889CF}"/>
              </a:ext>
            </a:extLst>
          </p:cNvPr>
          <p:cNvSpPr/>
          <p:nvPr/>
        </p:nvSpPr>
        <p:spPr>
          <a:xfrm>
            <a:off x="5410200" y="2286000"/>
            <a:ext cx="3340100" cy="372665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458B72-847C-4B4E-AE68-73F2BA34F5AF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letter: 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12F38E-9659-AE4F-A554-5906C32770BA}"/>
              </a:ext>
            </a:extLst>
          </p:cNvPr>
          <p:cNvSpPr/>
          <p:nvPr/>
        </p:nvSpPr>
        <p:spPr>
          <a:xfrm>
            <a:off x="5562600" y="3274518"/>
            <a:ext cx="2487925" cy="99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func1</a:t>
            </a:r>
          </a:p>
          <a:p>
            <a:r>
              <a:rPr lang="en-US" sz="3200" dirty="0"/>
              <a:t>    x: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613353-78D2-B445-BB83-41BA722F2901}"/>
              </a:ext>
            </a:extLst>
          </p:cNvPr>
          <p:cNvSpPr/>
          <p:nvPr/>
        </p:nvSpPr>
        <p:spPr>
          <a:xfrm>
            <a:off x="5562600" y="4341318"/>
            <a:ext cx="2487925" cy="9926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func2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B00F1E-6CD2-5F4C-8812-2C0573ABD5B9}"/>
              </a:ext>
            </a:extLst>
          </p:cNvPr>
          <p:cNvCxnSpPr>
            <a:cxnSpLocks/>
          </p:cNvCxnSpPr>
          <p:nvPr/>
        </p:nvCxnSpPr>
        <p:spPr>
          <a:xfrm flipV="1">
            <a:off x="2971800" y="2625777"/>
            <a:ext cx="0" cy="64874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9DFF51-AEC6-A348-BF46-90B19E0B02A6}"/>
              </a:ext>
            </a:extLst>
          </p:cNvPr>
          <p:cNvSpPr txBox="1"/>
          <p:nvPr/>
        </p:nvSpPr>
        <p:spPr>
          <a:xfrm>
            <a:off x="2651164" y="3238277"/>
            <a:ext cx="2382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out of scope!</a:t>
            </a:r>
          </a:p>
        </p:txBody>
      </p:sp>
    </p:spTree>
    <p:extLst>
      <p:ext uri="{BB962C8B-B14F-4D97-AF65-F5344CB8AC3E}">
        <p14:creationId xmlns:p14="http://schemas.microsoft.com/office/powerpoint/2010/main" val="33587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understand how to pass individual array elements and entire arrays through function arguments</a:t>
            </a:r>
          </a:p>
          <a:p>
            <a:r>
              <a:rPr lang="en-US" dirty="0"/>
              <a:t>To learn a method for searching an array</a:t>
            </a:r>
          </a:p>
          <a:p>
            <a:r>
              <a:rPr lang="en-US" dirty="0"/>
              <a:t>To learn a method for sorting an array</a:t>
            </a:r>
          </a:p>
          <a:p>
            <a:r>
              <a:rPr lang="en-US" dirty="0"/>
              <a:t>To learn how to use multidimensional arrays for storing tables of data</a:t>
            </a:r>
          </a:p>
          <a:p>
            <a:r>
              <a:rPr lang="en-US" dirty="0"/>
              <a:t>To understand the concept of parallel arrays</a:t>
            </a:r>
          </a:p>
          <a:p>
            <a:r>
              <a:rPr lang="en-US" dirty="0"/>
              <a:t>To learn how to declare and use your own data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85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3607-33FD-F54D-8702-AE3D1947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5791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happens when we run our executable file?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0" y="1524000"/>
            <a:ext cx="5334000" cy="60631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fill_array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list[],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int n, 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	 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in_value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for (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 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      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n; ++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list[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in_value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main(void)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[10];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fill_array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5, 1);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6C694-A236-ED47-9EFF-95E8E47DAC0D}"/>
              </a:ext>
            </a:extLst>
          </p:cNvPr>
          <p:cNvSpPr txBox="1"/>
          <p:nvPr/>
        </p:nvSpPr>
        <p:spPr>
          <a:xfrm>
            <a:off x="5851635" y="1569107"/>
            <a:ext cx="2012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Memory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4D96A3-D02E-2B47-BBA1-85EB85814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29AE26D-6811-D54C-82DF-27CBAF9889CF}"/>
              </a:ext>
            </a:extLst>
          </p:cNvPr>
          <p:cNvSpPr/>
          <p:nvPr/>
        </p:nvSpPr>
        <p:spPr>
          <a:xfrm>
            <a:off x="5410200" y="2286000"/>
            <a:ext cx="3340100" cy="372665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50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3607-33FD-F54D-8702-AE3D1947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5791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happens when we run our executable file?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0" y="1524000"/>
            <a:ext cx="5334000" cy="60631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fill_array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list[],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int n, 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	 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in_value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for (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 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      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n; ++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list[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in_value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2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main(void) {</a:t>
            </a:r>
          </a:p>
          <a:p>
            <a:r>
              <a:rPr lang="en-US" sz="2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US" sz="2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[10];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fill_array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5, 1);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6C694-A236-ED47-9EFF-95E8E47DAC0D}"/>
              </a:ext>
            </a:extLst>
          </p:cNvPr>
          <p:cNvSpPr txBox="1"/>
          <p:nvPr/>
        </p:nvSpPr>
        <p:spPr>
          <a:xfrm>
            <a:off x="5851635" y="1569107"/>
            <a:ext cx="2012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Memory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4D96A3-D02E-2B47-BBA1-85EB85814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29AE26D-6811-D54C-82DF-27CBAF9889CF}"/>
              </a:ext>
            </a:extLst>
          </p:cNvPr>
          <p:cNvSpPr/>
          <p:nvPr/>
        </p:nvSpPr>
        <p:spPr>
          <a:xfrm>
            <a:off x="5410200" y="2286000"/>
            <a:ext cx="3340100" cy="372665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458B72-847C-4B4E-AE68-73F2BA34F5AF}"/>
              </a:ext>
            </a:extLst>
          </p:cNvPr>
          <p:cNvSpPr/>
          <p:nvPr/>
        </p:nvSpPr>
        <p:spPr>
          <a:xfrm>
            <a:off x="5562600" y="2360118"/>
            <a:ext cx="3048000" cy="130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</a:t>
            </a:r>
            <a:r>
              <a:rPr lang="en-US" sz="3200" dirty="0" err="1"/>
              <a:t>arr</a:t>
            </a:r>
            <a:r>
              <a:rPr lang="en-US" sz="3200" dirty="0"/>
              <a:t>:</a:t>
            </a:r>
            <a:br>
              <a:rPr lang="en-US" sz="3200" dirty="0"/>
            </a:br>
            <a:endParaRPr lang="en-US" sz="3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BD005B-0D27-C148-9972-1E23CF472140}"/>
              </a:ext>
            </a:extLst>
          </p:cNvPr>
          <p:cNvCxnSpPr>
            <a:cxnSpLocks/>
          </p:cNvCxnSpPr>
          <p:nvPr/>
        </p:nvCxnSpPr>
        <p:spPr>
          <a:xfrm>
            <a:off x="6680915" y="3048000"/>
            <a:ext cx="329485" cy="2286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8AF5C9D-4FD1-544D-827E-6C2CE3A9EC5A}"/>
              </a:ext>
            </a:extLst>
          </p:cNvPr>
          <p:cNvSpPr/>
          <p:nvPr/>
        </p:nvSpPr>
        <p:spPr>
          <a:xfrm>
            <a:off x="7086600" y="3127800"/>
            <a:ext cx="1191730" cy="3364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35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3607-33FD-F54D-8702-AE3D1947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5791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happens when we run our executable file?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0" y="1524000"/>
            <a:ext cx="5334000" cy="60631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fill_array</a:t>
            </a:r>
            <a:r>
              <a:rPr lang="en-US" sz="2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US" sz="2400" b="1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US" sz="2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list[],</a:t>
            </a:r>
          </a:p>
          <a:p>
            <a:r>
              <a:rPr lang="en-US" sz="2400" b="1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-US" sz="2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int n, </a:t>
            </a:r>
          </a:p>
          <a:p>
            <a:r>
              <a:rPr lang="en-US" sz="2400" b="1" dirty="0">
                <a:solidFill>
                  <a:srgbClr val="000000"/>
                </a:solidFill>
                <a:latin typeface="Menlo" panose="020B0609030804020204" pitchFamily="49" charset="0"/>
              </a:rPr>
              <a:t>	 </a:t>
            </a:r>
            <a:r>
              <a:rPr lang="en-US" sz="2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in_value</a:t>
            </a:r>
            <a:r>
              <a:rPr lang="en-US" sz="2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for (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0; </a:t>
            </a:r>
          </a:p>
          <a:p>
            <a:r>
              <a:rPr lang="en-US" sz="2400" dirty="0">
                <a:solidFill>
                  <a:srgbClr val="000000"/>
                </a:solidFill>
                <a:latin typeface="Menlo" panose="020B0609030804020204" pitchFamily="49" charset="0"/>
              </a:rPr>
              <a:t>       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&lt; n; ++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list[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in_value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2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main(void) {</a:t>
            </a:r>
          </a:p>
          <a:p>
            <a:r>
              <a:rPr lang="en-US" sz="2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US" sz="2400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[10];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fill_array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5, 1);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6C694-A236-ED47-9EFF-95E8E47DAC0D}"/>
              </a:ext>
            </a:extLst>
          </p:cNvPr>
          <p:cNvSpPr txBox="1"/>
          <p:nvPr/>
        </p:nvSpPr>
        <p:spPr>
          <a:xfrm>
            <a:off x="5851635" y="1569107"/>
            <a:ext cx="2012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Memory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4D96A3-D02E-2B47-BBA1-85EB85814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29AE26D-6811-D54C-82DF-27CBAF9889CF}"/>
              </a:ext>
            </a:extLst>
          </p:cNvPr>
          <p:cNvSpPr/>
          <p:nvPr/>
        </p:nvSpPr>
        <p:spPr>
          <a:xfrm>
            <a:off x="5410200" y="2286000"/>
            <a:ext cx="3340100" cy="372665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458B72-847C-4B4E-AE68-73F2BA34F5AF}"/>
              </a:ext>
            </a:extLst>
          </p:cNvPr>
          <p:cNvSpPr/>
          <p:nvPr/>
        </p:nvSpPr>
        <p:spPr>
          <a:xfrm>
            <a:off x="5562600" y="2360118"/>
            <a:ext cx="3048000" cy="1302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</a:t>
            </a:r>
            <a:r>
              <a:rPr lang="en-US" sz="3200" dirty="0" err="1"/>
              <a:t>arr</a:t>
            </a:r>
            <a:r>
              <a:rPr lang="en-US" sz="3200" dirty="0"/>
              <a:t>:</a:t>
            </a:r>
            <a:br>
              <a:rPr lang="en-US" sz="3200" dirty="0"/>
            </a:br>
            <a:endParaRPr lang="en-US" sz="32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BD005B-0D27-C148-9972-1E23CF472140}"/>
              </a:ext>
            </a:extLst>
          </p:cNvPr>
          <p:cNvCxnSpPr>
            <a:cxnSpLocks/>
          </p:cNvCxnSpPr>
          <p:nvPr/>
        </p:nvCxnSpPr>
        <p:spPr>
          <a:xfrm>
            <a:off x="6680915" y="3048000"/>
            <a:ext cx="329485" cy="22860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8AF5C9D-4FD1-544D-827E-6C2CE3A9EC5A}"/>
              </a:ext>
            </a:extLst>
          </p:cNvPr>
          <p:cNvSpPr/>
          <p:nvPr/>
        </p:nvSpPr>
        <p:spPr>
          <a:xfrm>
            <a:off x="7086600" y="3127800"/>
            <a:ext cx="1191730" cy="3364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B5B3B1-A3C2-CB43-A0D3-CE43C31EFD65}"/>
              </a:ext>
            </a:extLst>
          </p:cNvPr>
          <p:cNvSpPr/>
          <p:nvPr/>
        </p:nvSpPr>
        <p:spPr>
          <a:xfrm>
            <a:off x="5562600" y="3735564"/>
            <a:ext cx="2487925" cy="22770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fill_array</a:t>
            </a:r>
            <a:endParaRPr lang="en-US" sz="3200" dirty="0"/>
          </a:p>
          <a:p>
            <a:r>
              <a:rPr lang="en-US" sz="3200" dirty="0"/>
              <a:t>    list:</a:t>
            </a:r>
          </a:p>
          <a:p>
            <a:r>
              <a:rPr lang="en-US" sz="3200" dirty="0"/>
              <a:t>    n: 5</a:t>
            </a:r>
          </a:p>
          <a:p>
            <a:r>
              <a:rPr lang="en-US" sz="3200" dirty="0"/>
              <a:t>    </a:t>
            </a:r>
            <a:r>
              <a:rPr lang="en-US" sz="3200" dirty="0" err="1"/>
              <a:t>in_value</a:t>
            </a:r>
            <a:r>
              <a:rPr lang="en-US" sz="3200" dirty="0"/>
              <a:t>: 1 </a:t>
            </a:r>
          </a:p>
          <a:p>
            <a:endParaRPr lang="en-US" sz="3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E646AC-C91D-E547-839A-C429AB5D6330}"/>
              </a:ext>
            </a:extLst>
          </p:cNvPr>
          <p:cNvCxnSpPr>
            <a:cxnSpLocks/>
          </p:cNvCxnSpPr>
          <p:nvPr/>
        </p:nvCxnSpPr>
        <p:spPr>
          <a:xfrm flipV="1">
            <a:off x="6680915" y="3391872"/>
            <a:ext cx="329485" cy="101954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088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33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" y="1066800"/>
            <a:ext cx="8618537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087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34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8" y="457200"/>
            <a:ext cx="9100303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304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as Input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qualifier </a:t>
            </a:r>
            <a:r>
              <a:rPr lang="en-US" dirty="0" err="1">
                <a:solidFill>
                  <a:srgbClr val="7030A0"/>
                </a:solidFill>
              </a:rPr>
              <a:t>const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allows the compiler to mark as an error any attempt to change an array element within the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41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36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7700"/>
            <a:ext cx="9085263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1828800" y="1143000"/>
            <a:ext cx="1676400" cy="10668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6826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an Array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/>
          <a:lstStyle/>
          <a:p>
            <a:r>
              <a:rPr lang="en-US" dirty="0"/>
              <a:t>In C, it is not legal for a function’s return type to be an array.</a:t>
            </a:r>
          </a:p>
          <a:p>
            <a:r>
              <a:rPr lang="en-US" dirty="0"/>
              <a:t>You need to use an output parameter to send your array back to the calling module.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37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38600"/>
            <a:ext cx="8323263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32160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38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819150"/>
            <a:ext cx="8647113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32049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39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933450"/>
            <a:ext cx="6989763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5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a composite of related data items stored under the same name</a:t>
            </a:r>
          </a:p>
          <a:p>
            <a:pPr lvl="1"/>
            <a:endParaRPr lang="en-US" dirty="0"/>
          </a:p>
          <a:p>
            <a:r>
              <a:rPr lang="en-US" dirty="0"/>
              <a:t>array</a:t>
            </a:r>
          </a:p>
          <a:p>
            <a:pPr lvl="1"/>
            <a:r>
              <a:rPr lang="en-US" dirty="0"/>
              <a:t>a collection of data items of the same 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6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/>
              <a:t>Array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Assume the target has not been found.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with the initial array element.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while the target is not found and there are more array elements</a:t>
            </a:r>
          </a:p>
          <a:p>
            <a:pPr marL="914400" lvl="1" indent="-514350">
              <a:buFont typeface="+mj-lt"/>
              <a:buAutoNum type="arabicPeriod" startAt="4"/>
            </a:pPr>
            <a:r>
              <a:rPr lang="en-US" dirty="0"/>
              <a:t>if the current element matches the target</a:t>
            </a:r>
          </a:p>
          <a:p>
            <a:pPr marL="1314450" lvl="2" indent="-514350">
              <a:buFont typeface="+mj-lt"/>
              <a:buAutoNum type="arabicPeriod" startAt="5"/>
            </a:pPr>
            <a:r>
              <a:rPr lang="en-US" dirty="0"/>
              <a:t>Set a flag to indicate that the target has been found</a:t>
            </a:r>
          </a:p>
          <a:p>
            <a:pPr marL="800100" lvl="2" indent="0">
              <a:buNone/>
            </a:pPr>
            <a:r>
              <a:rPr lang="en-US" dirty="0"/>
              <a:t>else</a:t>
            </a:r>
          </a:p>
          <a:p>
            <a:pPr marL="1257300" lvl="2" indent="-457200">
              <a:buFont typeface="+mj-lt"/>
              <a:buAutoNum type="arabicPeriod" startAt="6"/>
            </a:pPr>
            <a:r>
              <a:rPr lang="en-US" dirty="0"/>
              <a:t>Advance to the next array element.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if the target was found</a:t>
            </a:r>
          </a:p>
          <a:p>
            <a:pPr marL="914400" lvl="1" indent="-514350">
              <a:buFont typeface="+mj-lt"/>
              <a:buAutoNum type="arabicPeriod" startAt="8"/>
            </a:pPr>
            <a:r>
              <a:rPr lang="en-US" dirty="0"/>
              <a:t>Return the target index as the search result</a:t>
            </a:r>
          </a:p>
          <a:p>
            <a:pPr marL="400050" lvl="1" indent="0">
              <a:buNone/>
            </a:pPr>
            <a:r>
              <a:rPr lang="en-US" dirty="0"/>
              <a:t>else</a:t>
            </a:r>
          </a:p>
          <a:p>
            <a:pPr marL="914400" lvl="1" indent="-514350">
              <a:buFont typeface="+mj-lt"/>
              <a:buAutoNum type="arabicPeriod" startAt="9"/>
            </a:pPr>
            <a:r>
              <a:rPr lang="en-US" dirty="0"/>
              <a:t>Return -1 as the search result.</a:t>
            </a:r>
          </a:p>
          <a:p>
            <a:pPr marL="1314450" lvl="2" indent="-514350">
              <a:buFont typeface="+mj-lt"/>
              <a:buAutoNum type="arabicPeriod" startAt="5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482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each value of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fill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from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0</a:t>
            </a:r>
            <a:r>
              <a:rPr lang="en-US" dirty="0"/>
              <a:t> to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n-2</a:t>
            </a:r>
          </a:p>
          <a:p>
            <a:pPr marL="914400" lvl="1" indent="-514350">
              <a:buFont typeface="+mj-lt"/>
              <a:buAutoNum type="arabicPeriod" startAt="2"/>
            </a:pPr>
            <a:r>
              <a:rPr lang="en-US" dirty="0"/>
              <a:t>Find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index_of_min</a:t>
            </a:r>
            <a:r>
              <a:rPr lang="en-US" dirty="0"/>
              <a:t>, the index of the smallest element in the unsorted subarray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list[fill]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through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list[n-1]</a:t>
            </a:r>
          </a:p>
          <a:p>
            <a:pPr marL="914400" lvl="1" indent="-514350">
              <a:buFont typeface="+mj-lt"/>
              <a:buAutoNum type="arabicPeriod" startAt="2"/>
            </a:pPr>
            <a:r>
              <a:rPr lang="en-US" dirty="0"/>
              <a:t>if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fill</a:t>
            </a:r>
            <a:r>
              <a:rPr lang="en-US" dirty="0"/>
              <a:t> is not the position of the smallest element (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index_of_min</a:t>
            </a:r>
            <a:r>
              <a:rPr lang="en-US" dirty="0"/>
              <a:t>)</a:t>
            </a:r>
          </a:p>
          <a:p>
            <a:pPr marL="1314450" lvl="2" indent="-514350">
              <a:buFont typeface="+mj-lt"/>
              <a:buAutoNum type="arabicPeriod" startAt="4"/>
            </a:pPr>
            <a:r>
              <a:rPr lang="en-US" dirty="0"/>
              <a:t>Exchange the smallest element with the one at position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fill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857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42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9600"/>
            <a:ext cx="728969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27231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data structure is a grouping of related data items in memory.</a:t>
            </a:r>
          </a:p>
          <a:p>
            <a:endParaRPr lang="en-US" dirty="0"/>
          </a:p>
          <a:p>
            <a:r>
              <a:rPr lang="en-US" dirty="0"/>
              <a:t>An array is a data structure used to store a collection of data items of the same type.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3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and Referencing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array element</a:t>
            </a:r>
          </a:p>
          <a:p>
            <a:pPr lvl="1"/>
            <a:r>
              <a:rPr lang="en-US" dirty="0"/>
              <a:t>a data item that is part of an array</a:t>
            </a:r>
          </a:p>
          <a:p>
            <a:r>
              <a:rPr lang="en-US" dirty="0"/>
              <a:t>subscripted variable</a:t>
            </a:r>
          </a:p>
          <a:p>
            <a:pPr lvl="1"/>
            <a:r>
              <a:rPr lang="en-US" dirty="0"/>
              <a:t>a variable followed by a subscript in brackets, designating an array element</a:t>
            </a:r>
          </a:p>
          <a:p>
            <a:r>
              <a:rPr lang="en-US" dirty="0"/>
              <a:t>array subscript</a:t>
            </a:r>
          </a:p>
          <a:p>
            <a:pPr lvl="1"/>
            <a:r>
              <a:rPr lang="en-US" dirty="0"/>
              <a:t>a value or expression enclosed in brackets after the array name, specifying which array element to access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52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43600" y="1143000"/>
            <a:ext cx="15310217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55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prime_lt_100[] = {2, 3, 5, 7, 11, 13, 17, 19,</a:t>
            </a:r>
          </a:p>
          <a:p>
            <a:pPr marL="0" indent="0">
              <a:buNone/>
            </a:pPr>
            <a:r>
              <a:rPr lang="en-US" dirty="0"/>
              <a:t>		23, 29, 31, 37, 41, 43, 47, 53, 59, 61, 		67, 71, 73, 79, 83, 89, 97}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vowels[] = {‘a’, ‘e’, ‘</a:t>
            </a:r>
            <a:r>
              <a:rPr lang="en-US" dirty="0" err="1"/>
              <a:t>i</a:t>
            </a:r>
            <a:r>
              <a:rPr lang="en-US" dirty="0"/>
              <a:t>’, ‘o’, ‘u’, ‘y’}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2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for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Loops for Sequential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525" y="1828800"/>
            <a:ext cx="5029200" cy="144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7030A0"/>
                </a:solidFill>
              </a:rPr>
              <a:t>for (</a:t>
            </a:r>
            <a:r>
              <a:rPr lang="en-US" sz="2800" dirty="0" err="1">
                <a:solidFill>
                  <a:srgbClr val="7030A0"/>
                </a:solidFill>
              </a:rPr>
              <a:t>i</a:t>
            </a:r>
            <a:r>
              <a:rPr lang="en-US" sz="2800" dirty="0">
                <a:solidFill>
                  <a:srgbClr val="7030A0"/>
                </a:solidFill>
              </a:rPr>
              <a:t> = 0; </a:t>
            </a:r>
            <a:r>
              <a:rPr lang="en-US" sz="2800" dirty="0" err="1">
                <a:solidFill>
                  <a:srgbClr val="7030A0"/>
                </a:solidFill>
              </a:rPr>
              <a:t>i</a:t>
            </a:r>
            <a:r>
              <a:rPr lang="en-US" sz="2800" dirty="0">
                <a:solidFill>
                  <a:srgbClr val="7030A0"/>
                </a:solidFill>
              </a:rPr>
              <a:t> &lt; SIZE; ++</a:t>
            </a:r>
            <a:r>
              <a:rPr lang="en-US" sz="2800" dirty="0" err="1">
                <a:solidFill>
                  <a:srgbClr val="7030A0"/>
                </a:solidFill>
              </a:rPr>
              <a:t>i</a:t>
            </a:r>
            <a:r>
              <a:rPr lang="en-US" sz="2800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		square[</a:t>
            </a:r>
            <a:r>
              <a:rPr lang="en-US" sz="2800" dirty="0" err="1">
                <a:solidFill>
                  <a:srgbClr val="7030A0"/>
                </a:solidFill>
              </a:rPr>
              <a:t>i</a:t>
            </a:r>
            <a:r>
              <a:rPr lang="en-US" sz="2800" dirty="0">
                <a:solidFill>
                  <a:srgbClr val="7030A0"/>
                </a:solidFill>
              </a:rPr>
              <a:t>] = </a:t>
            </a:r>
            <a:r>
              <a:rPr lang="en-US" sz="2800" dirty="0" err="1">
                <a:solidFill>
                  <a:srgbClr val="7030A0"/>
                </a:solidFill>
              </a:rPr>
              <a:t>i</a:t>
            </a:r>
            <a:r>
              <a:rPr lang="en-US" sz="2800" dirty="0">
                <a:solidFill>
                  <a:srgbClr val="7030A0"/>
                </a:solidFill>
              </a:rPr>
              <a:t> * </a:t>
            </a:r>
            <a:r>
              <a:rPr lang="en-US" sz="2800" dirty="0" err="1">
                <a:solidFill>
                  <a:srgbClr val="7030A0"/>
                </a:solidFill>
              </a:rPr>
              <a:t>i</a:t>
            </a:r>
            <a:r>
              <a:rPr lang="en-US" sz="2800" dirty="0">
                <a:solidFill>
                  <a:srgbClr val="7030A0"/>
                </a:solidFill>
              </a:rPr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8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451274"/>
            <a:ext cx="52006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711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842963"/>
            <a:ext cx="7570787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433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9408</TotalTime>
  <Words>2332</Words>
  <Application>Microsoft Macintosh PowerPoint</Application>
  <PresentationFormat>On-screen Show (4:3)</PresentationFormat>
  <Paragraphs>371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Cambria</vt:lpstr>
      <vt:lpstr>Menlo</vt:lpstr>
      <vt:lpstr>Office Theme</vt:lpstr>
      <vt:lpstr>Arrays Chapter 7</vt:lpstr>
      <vt:lpstr>Chapter Objectives</vt:lpstr>
      <vt:lpstr>Chapter Objectives</vt:lpstr>
      <vt:lpstr>Basic Terminology</vt:lpstr>
      <vt:lpstr>Declaring and Referencing Arrays</vt:lpstr>
      <vt:lpstr>PowerPoint Presentation</vt:lpstr>
      <vt:lpstr>Array Initialization</vt:lpstr>
      <vt:lpstr>Using for Loops for Sequential Access</vt:lpstr>
      <vt:lpstr>PowerPoint Presentation</vt:lpstr>
      <vt:lpstr>Array Subscripts</vt:lpstr>
      <vt:lpstr>PowerPoint Presentation</vt:lpstr>
      <vt:lpstr>What’s at x[5]?</vt:lpstr>
      <vt:lpstr>Partially Filled Arrays</vt:lpstr>
      <vt:lpstr>Multidimensional Arrays</vt:lpstr>
      <vt:lpstr>Using Array Elements as Function Arguments</vt:lpstr>
      <vt:lpstr>PowerPoint Presentation</vt:lpstr>
      <vt:lpstr>PowerPoint Presentation</vt:lpstr>
      <vt:lpstr>Array Arguments</vt:lpstr>
      <vt:lpstr>Variable scope</vt:lpstr>
      <vt:lpstr>PowerPoint Presentation</vt:lpstr>
      <vt:lpstr>What happens when we run our executable file?</vt:lpstr>
      <vt:lpstr>What happens when we run our executable file?</vt:lpstr>
      <vt:lpstr>What happens when we run our executable file?</vt:lpstr>
      <vt:lpstr>What happens when we run our executable file?</vt:lpstr>
      <vt:lpstr>What happens when we run our executable file?</vt:lpstr>
      <vt:lpstr>What happens when we run our executable file?</vt:lpstr>
      <vt:lpstr>What happens when we run our executable file?</vt:lpstr>
      <vt:lpstr>What happens when we run our executable file?</vt:lpstr>
      <vt:lpstr>What happens when we run our executable file?</vt:lpstr>
      <vt:lpstr>What happens when we run our executable file?</vt:lpstr>
      <vt:lpstr>What happens when we run our executable file?</vt:lpstr>
      <vt:lpstr>What happens when we run our executable file?</vt:lpstr>
      <vt:lpstr>PowerPoint Presentation</vt:lpstr>
      <vt:lpstr>PowerPoint Presentation</vt:lpstr>
      <vt:lpstr>Arrays as Input Arguments</vt:lpstr>
      <vt:lpstr>PowerPoint Presentation</vt:lpstr>
      <vt:lpstr>Returning an Array Result</vt:lpstr>
      <vt:lpstr>PowerPoint Presentation</vt:lpstr>
      <vt:lpstr>PowerPoint Presentation</vt:lpstr>
      <vt:lpstr>Array Search</vt:lpstr>
      <vt:lpstr>Selection Sort</vt:lpstr>
      <vt:lpstr>PowerPoint Presentation</vt:lpstr>
      <vt:lpstr>Wrap Up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Williams, Lucia</cp:lastModifiedBy>
  <cp:revision>65</cp:revision>
  <dcterms:created xsi:type="dcterms:W3CDTF">2015-09-28T20:03:08Z</dcterms:created>
  <dcterms:modified xsi:type="dcterms:W3CDTF">2023-09-27T15:35:21Z</dcterms:modified>
</cp:coreProperties>
</file>