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9" r:id="rId2"/>
    <p:sldId id="302" r:id="rId3"/>
    <p:sldId id="260" r:id="rId4"/>
    <p:sldId id="278" r:id="rId5"/>
    <p:sldId id="279" r:id="rId6"/>
    <p:sldId id="290" r:id="rId7"/>
    <p:sldId id="297" r:id="rId8"/>
    <p:sldId id="293" r:id="rId9"/>
    <p:sldId id="294" r:id="rId10"/>
    <p:sldId id="280" r:id="rId11"/>
    <p:sldId id="304" r:id="rId12"/>
    <p:sldId id="31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1461"/>
  </p:normalViewPr>
  <p:slideViewPr>
    <p:cSldViewPr snapToGrid="0">
      <p:cViewPr>
        <p:scale>
          <a:sx n="112" d="100"/>
          <a:sy n="112" d="100"/>
        </p:scale>
        <p:origin x="2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E43E2-6DFB-4B40-BDAB-EA5DF2CF3BF9}" type="datetimeFigureOut">
              <a:t>2/23/25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FE3A7-FB2C-4369-A8ED-937B35442D2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1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Who’s used git?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Hopefully make this </a:t>
            </a:r>
            <a:r>
              <a:rPr lang="en-US" dirty="0" err="1"/>
              <a:t>usefu</a:t>
            </a:r>
            <a:endParaRPr lang="en-US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Build Intuition around primary functions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/>
              <a:t>Walk through demos of the most common workflows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FE3A7-FB2C-4369-A8ED-937B35442D23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26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really good resources</a:t>
            </a:r>
          </a:p>
          <a:p>
            <a:endParaRPr lang="en-US" dirty="0"/>
          </a:p>
          <a:p>
            <a:r>
              <a:rPr lang="en-US" dirty="0"/>
              <a:t>Command line is place to start...</a:t>
            </a:r>
          </a:p>
          <a:p>
            <a:endParaRPr lang="en-US" dirty="0"/>
          </a:p>
          <a:p>
            <a:r>
              <a:rPr lang="en-US" dirty="0"/>
              <a:t>Git Kraken: available on all major platforms</a:t>
            </a:r>
          </a:p>
          <a:p>
            <a:r>
              <a:rPr lang="en-US" dirty="0" err="1"/>
              <a:t>GitLens</a:t>
            </a:r>
            <a:r>
              <a:rPr lang="en-US" dirty="0"/>
              <a:t> is a particular implementation as a </a:t>
            </a:r>
            <a:r>
              <a:rPr lang="en-US" dirty="0" err="1"/>
              <a:t>VSCode</a:t>
            </a:r>
            <a:r>
              <a:rPr lang="en-US" dirty="0"/>
              <a:t> Extension</a:t>
            </a:r>
          </a:p>
          <a:p>
            <a:endParaRPr lang="en-US" dirty="0"/>
          </a:p>
          <a:p>
            <a:r>
              <a:rPr lang="en-US" dirty="0" err="1"/>
              <a:t>ProGit</a:t>
            </a:r>
            <a:r>
              <a:rPr lang="en-US" dirty="0"/>
              <a:t> – maintainers of Git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? Know Beej – he’s a well-known educator in CS, popular book on networking from 1990s. Git tutorial is new</a:t>
            </a:r>
          </a:p>
          <a:p>
            <a:endParaRPr lang="en-US" dirty="0"/>
          </a:p>
          <a:p>
            <a:r>
              <a:rPr lang="en-US" dirty="0"/>
              <a:t>PRINT OUT THE HANDFUL OF COMMANDS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majority can be done with just a handful of basic commands….and anything else you’ll just look up along the way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FE3A7-FB2C-4369-A8ED-937B35442D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17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57059-10B3-7072-8034-775005F29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85C5EC-EBA6-79C9-C987-8C42152EAF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618A6A-2A41-CD90-6657-3918CB779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really good resources</a:t>
            </a:r>
          </a:p>
          <a:p>
            <a:endParaRPr lang="en-US" dirty="0"/>
          </a:p>
          <a:p>
            <a:r>
              <a:rPr lang="en-US" dirty="0"/>
              <a:t>Command line is place to start...</a:t>
            </a:r>
          </a:p>
          <a:p>
            <a:endParaRPr lang="en-US" dirty="0"/>
          </a:p>
          <a:p>
            <a:r>
              <a:rPr lang="en-US" dirty="0"/>
              <a:t>Git Kraken: available on all major platforms</a:t>
            </a:r>
          </a:p>
          <a:p>
            <a:r>
              <a:rPr lang="en-US" dirty="0" err="1"/>
              <a:t>GitLens</a:t>
            </a:r>
            <a:r>
              <a:rPr lang="en-US" dirty="0"/>
              <a:t> is a particular implementation as a </a:t>
            </a:r>
            <a:r>
              <a:rPr lang="en-US" dirty="0" err="1"/>
              <a:t>VSCode</a:t>
            </a:r>
            <a:r>
              <a:rPr lang="en-US" dirty="0"/>
              <a:t> Extension</a:t>
            </a:r>
          </a:p>
          <a:p>
            <a:endParaRPr lang="en-US" dirty="0"/>
          </a:p>
          <a:p>
            <a:r>
              <a:rPr lang="en-US" dirty="0" err="1"/>
              <a:t>ProGit</a:t>
            </a:r>
            <a:r>
              <a:rPr lang="en-US" dirty="0"/>
              <a:t> - source of truth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BAD16-77EE-5729-3890-C6EC408C2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FE3A7-FB2C-4369-A8ED-937B35442D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10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80C1F-F97D-E3B7-4571-32F6CDE9B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24DBC6-1FA5-B041-B91B-B0F0AA2999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20D0EF-1277-D955-6A2A-B5E949145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Branches</a:t>
            </a:r>
          </a:p>
          <a:p>
            <a:r>
              <a:rPr lang="en-US" dirty="0"/>
              <a:t>A branch in Git is just a named reference to a commit (i.e., a pointer to a commit object in Git's directed acyclic graph).</a:t>
            </a:r>
          </a:p>
          <a:p>
            <a:r>
              <a:rPr lang="en-US" dirty="0"/>
              <a:t>The branch pointer moves forward automatically when you create new commits on that branch </a:t>
            </a:r>
          </a:p>
          <a:p>
            <a:r>
              <a:rPr lang="en-US" dirty="0"/>
              <a:t>	- typically, it points to the leaf node (latest commit)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HEAD</a:t>
            </a:r>
          </a:p>
          <a:p>
            <a:r>
              <a:rPr lang="en-US" dirty="0"/>
              <a:t>Special pointer that typically points the commit that reflects the state of the current working directory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Technically, </a:t>
            </a:r>
            <a:r>
              <a:rPr lang="en-US" dirty="0"/>
              <a:t>HEAD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points to a branch, which in turn points to a commit.</a:t>
            </a:r>
            <a:endParaRPr lang="en-US" dirty="0"/>
          </a:p>
          <a:p>
            <a:endParaRPr lang="en-US" dirty="0"/>
          </a:p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detached HEAD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in Git occurs when </a:t>
            </a:r>
            <a:r>
              <a:rPr lang="en-US" dirty="0"/>
              <a:t>HEAD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 pointing to a specific commit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instead of a branch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87D91-A2A2-48DD-A112-5332D8902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FE3A7-FB2C-4369-A8ED-937B35442D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03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541E1-36BA-E7C4-05BA-0DFEE1B06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70D751-C15A-94EB-5AB1-6AC4E70338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2C8052-382C-DA7F-0ECA-1732F119F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  <a:p>
            <a:r>
              <a:rPr lang="en-US" dirty="0"/>
              <a:t>A branch in Git is just a named reference to a commit (i.e., a pointer to a commit object in Git's directed acyclic graph).</a:t>
            </a:r>
          </a:p>
          <a:p>
            <a:r>
              <a:rPr lang="en-US" dirty="0"/>
              <a:t>The branch pointer moves forward automatically when you create new commits on that branch.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HEAD</a:t>
            </a:r>
          </a:p>
          <a:p>
            <a:r>
              <a:rPr lang="en-US" dirty="0"/>
              <a:t>Special pointer that rep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282B6-C4EE-6C7E-5B89-F739FC61B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FE3A7-FB2C-4369-A8ED-937B35442D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0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9A3F5-2BED-CAE0-9031-C928FE874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6CB650-45C4-7302-A8E2-7FD42B78F2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E0364A-94C6-E139-D4E8-D8C142035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to know what the differences between versions are</a:t>
            </a:r>
          </a:p>
          <a:p>
            <a:r>
              <a:rPr lang="en-US" dirty="0"/>
              <a:t>Hard to know who did  what</a:t>
            </a:r>
          </a:p>
          <a:p>
            <a:r>
              <a:rPr lang="en-US" dirty="0"/>
              <a:t>Collaborate with other people</a:t>
            </a:r>
          </a:p>
          <a:p>
            <a:endParaRPr lang="en-US" dirty="0"/>
          </a:p>
          <a:p>
            <a:r>
              <a:rPr lang="en-US" dirty="0"/>
              <a:t>Exactly what Git is designed to do!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01EB9-3935-B437-D765-B24D7719B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FE3A7-FB2C-4369-A8ED-937B35442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8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ME: Typing commands blindly</a:t>
            </a:r>
          </a:p>
          <a:p>
            <a:endParaRPr lang="en-US" dirty="0"/>
          </a:p>
          <a:p>
            <a:r>
              <a:rPr lang="en-US" dirty="0"/>
              <a:t>Powerful and makes our lives a lot easier..</a:t>
            </a:r>
          </a:p>
          <a:p>
            <a:endParaRPr lang="en-US" dirty="0"/>
          </a:p>
          <a:p>
            <a:r>
              <a:rPr lang="en-US" dirty="0"/>
              <a:t>UGLY interface and LEARNING CURVE to get started</a:t>
            </a:r>
          </a:p>
          <a:p>
            <a:endParaRPr lang="en-US" dirty="0"/>
          </a:p>
          <a:p>
            <a:r>
              <a:rPr lang="en-US" dirty="0"/>
              <a:t>That’s why we’re do this.</a:t>
            </a:r>
          </a:p>
          <a:p>
            <a:endParaRPr lang="en-US" dirty="0"/>
          </a:p>
          <a:p>
            <a:r>
              <a:rPr lang="en-US" dirty="0"/>
              <a:t>The majority can be done with just a handful of basic commands….and anything else you’ll just look up along the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FE3A7-FB2C-4369-A8ED-937B35442D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4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Continue developing our project + taking snapshots at important points along the way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Never having to deal with crazy file naming conventions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fact…Say we want to undo our latest changes and go back to something that we knew worked well:</a:t>
            </a:r>
          </a:p>
          <a:p>
            <a:r>
              <a:rPr lang="en-US" dirty="0"/>
              <a:t>g conventions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FE3A7-FB2C-4369-A8ED-937B35442D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51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our ability to do this while keeping track of everything makes it super flexible and easy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We can move back and forth in tie very easily, and git keeps track of everything for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FE3A7-FB2C-4369-A8ED-937B35442D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81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CAF51-29CC-15DB-D925-3AE944508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DA6D5B-982C-64C2-F2BF-09B0866AA1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FCE914-4E17-8CD5-EC0D-35D077201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then send something called a pull request – ‘hey, I made these changes. Maybe you’d like to incorporate them into your project?”</a:t>
            </a:r>
          </a:p>
          <a:p>
            <a:endParaRPr lang="en-US" dirty="0"/>
          </a:p>
          <a:p>
            <a:r>
              <a:rPr lang="en-US" dirty="0"/>
              <a:t>incorporate with MERGE + COMMIT </a:t>
            </a:r>
          </a:p>
          <a:p>
            <a:endParaRPr lang="en-US" dirty="0"/>
          </a:p>
          <a:p>
            <a:r>
              <a:rPr lang="en-US" dirty="0"/>
              <a:t>INCLUDE WORK BOTH YOU AND COLLABORATOR have done</a:t>
            </a:r>
          </a:p>
          <a:p>
            <a:endParaRPr lang="en-US" dirty="0"/>
          </a:p>
          <a:p>
            <a:r>
              <a:rPr lang="en-US" dirty="0"/>
              <a:t>The beauty is that we can jump back and forth to any of these nodes here and have access to the entire process of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7299A-A82D-9FB7-0A61-23A5E3451D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FE3A7-FB2C-4369-A8ED-937B35442D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23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42EDF-CD36-DFBF-7E4F-A14F696A7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CD0C55-FFBE-77F2-C837-49855E2FE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CEBAD9-DD8A-BA4C-BC9D-1F3BF5E9A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Eventually, merge changes  into main branch</a:t>
            </a:r>
          </a:p>
          <a:p>
            <a:endParaRPr lang="en-US" dirty="0"/>
          </a:p>
          <a:p>
            <a:r>
              <a:rPr lang="en-US" dirty="0"/>
              <a:t>The entire timeline of the project will be encapsulated in the git repository, </a:t>
            </a:r>
          </a:p>
          <a:p>
            <a:endParaRPr lang="en-US" dirty="0"/>
          </a:p>
          <a:p>
            <a:r>
              <a:rPr lang="en-US" dirty="0"/>
              <a:t>you can even generate a changelog to summarize the commit for your users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4E894-900E-59D9-914E-28E9139C3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FE3A7-FB2C-4369-A8ED-937B35442D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50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DF29E-BDA2-2E2D-B1E5-66F42D160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7027B-53A5-3DAD-9780-2B118A9C8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C331A8-7440-6BAF-E68C-29F093AB2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metaphor of a time machine is useful because it allows us to understand that we can very flexibly between different versions of project:</a:t>
            </a:r>
          </a:p>
          <a:p>
            <a:r>
              <a:rPr lang="en-US" dirty="0"/>
              <a:t>	- Backwards</a:t>
            </a:r>
          </a:p>
          <a:p>
            <a:r>
              <a:rPr lang="en-US" dirty="0"/>
              <a:t>	- Forwards</a:t>
            </a:r>
          </a:p>
          <a:p>
            <a:r>
              <a:rPr lang="en-US" dirty="0"/>
              <a:t>	- Sideways: different aspects in parallel</a:t>
            </a:r>
          </a:p>
          <a:p>
            <a:endParaRPr lang="en-US" dirty="0"/>
          </a:p>
          <a:p>
            <a:r>
              <a:rPr lang="en-US" dirty="0"/>
              <a:t>This makes it very easy to collaborate with people, and to make work that’s reproducible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Not worry about breaking code that are depending on, </a:t>
            </a:r>
          </a:p>
          <a:p>
            <a:pPr marL="171450" indent="-171450">
              <a:buFontTx/>
              <a:buChar char="-"/>
            </a:pPr>
            <a:r>
              <a:rPr lang="en-US" dirty="0"/>
              <a:t>Or, losing track of who did what on particular </a:t>
            </a:r>
            <a:r>
              <a:rPr lang="en-US" dirty="0" err="1"/>
              <a:t>proejct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4B93F-86C4-AC1A-4E9B-91A642D262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FE3A7-FB2C-4369-A8ED-937B35442D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27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74E06-5A7D-6E2E-F26F-27EFC045D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69305F-99F2-6F5B-F707-6B4371E6E1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1129B-8BED-6726-B9C0-A0E2A1CC6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is a local version control system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is essentially a cloud service that allows you to share git </a:t>
            </a:r>
            <a:r>
              <a:rPr lang="en-US" dirty="0" err="1"/>
              <a:t>repositiories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 the information about your project- the entire time machine – accessible in the cloud for others to use</a:t>
            </a:r>
          </a:p>
          <a:p>
            <a:endParaRPr lang="en-US" dirty="0"/>
          </a:p>
          <a:p>
            <a:r>
              <a:rPr lang="en-US" dirty="0"/>
              <a:t>So this makes it really easy to collaborate </a:t>
            </a:r>
          </a:p>
          <a:p>
            <a:endParaRPr lang="en-US" dirty="0"/>
          </a:p>
          <a:p>
            <a:r>
              <a:rPr lang="en-US" dirty="0"/>
              <a:t>Can use git and </a:t>
            </a:r>
            <a:r>
              <a:rPr lang="en-US" dirty="0" err="1"/>
              <a:t>github</a:t>
            </a:r>
            <a:r>
              <a:rPr lang="en-US" dirty="0"/>
              <a:t> for other kinds of files</a:t>
            </a:r>
          </a:p>
          <a:p>
            <a:r>
              <a:rPr lang="en-US" dirty="0"/>
              <a:t>	- doesn’t track binary files very well</a:t>
            </a:r>
          </a:p>
          <a:p>
            <a:r>
              <a:rPr lang="en-US" dirty="0"/>
              <a:t>	- but works well for any kind of flat file like code or csv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46685-572F-BD65-54E8-B2A80BC04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FE3A7-FB2C-4369-A8ED-937B35442D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19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8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12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6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1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9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2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9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1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8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68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B147E9-B00B-EFEC-7D17-CC2003E372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230" y="941989"/>
            <a:ext cx="4011667" cy="685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1C16B2-4D9F-FA9B-4A79-DFA3F13B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5" y="256189"/>
            <a:ext cx="8516007" cy="6858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435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6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0" r:id="rId9"/>
    <p:sldLayoutId id="2147483717" r:id="rId10"/>
    <p:sldLayoutId id="2147483718" r:id="rId11"/>
    <p:sldLayoutId id="21474837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ohmygit.org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beej.us/guide/bggit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-scm.com/book/en/v2" TargetMode="External"/><Relationship Id="rId5" Type="http://schemas.openxmlformats.org/officeDocument/2006/relationships/hyperlink" Target="https://www.gitkraken.com/gitlens" TargetMode="External"/><Relationship Id="rId10" Type="http://schemas.openxmlformats.org/officeDocument/2006/relationships/hyperlink" Target="https://www.atlassian.com/git/tutorials/atlassian-git-cheatsheet" TargetMode="External"/><Relationship Id="rId4" Type="http://schemas.openxmlformats.org/officeDocument/2006/relationships/hyperlink" Target="https://www.gitkraken.com/" TargetMode="External"/><Relationship Id="rId9" Type="http://schemas.openxmlformats.org/officeDocument/2006/relationships/hyperlink" Target="https://www.atlassian.com/gi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hyperlink" Target="https://tbaggery.com/2008/04/19/a-note-about-git-commit-message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D9F34-E222-5EB5-488A-4363CF2B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Git/GitHub Basics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DAA95-12FE-C617-A6A5-0DA3426C3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2200" dirty="0"/>
              <a:t>Vince Caristo</a:t>
            </a:r>
          </a:p>
          <a:p>
            <a:pPr>
              <a:buFont typeface="Calibri"/>
              <a:buChar char="-"/>
            </a:pPr>
            <a:r>
              <a:rPr lang="en-US" sz="2200" dirty="0" err="1">
                <a:latin typeface="Calibri"/>
                <a:ea typeface="Calibri"/>
                <a:cs typeface="Calibri"/>
              </a:rPr>
              <a:t>vincent.caristo@umconnect.umt.edu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03447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E0BC5-249D-2F0A-92EB-934222846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4874AF-67A9-F560-231D-787E7FBB2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61" y="827689"/>
            <a:ext cx="4555358" cy="685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CFA2F6-2DF1-F692-B753-62B5D284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70" y="-3175"/>
            <a:ext cx="6568213" cy="1056289"/>
          </a:xfrm>
        </p:spPr>
        <p:txBody>
          <a:bodyPr>
            <a:normAutofit/>
          </a:bodyPr>
          <a:lstStyle/>
          <a:p>
            <a:r>
              <a:rPr lang="en-US" sz="4800" dirty="0"/>
              <a:t>Additional Resources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ABA9F-A063-ECB3-BB17-569F4F968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3762" y="1662079"/>
            <a:ext cx="8410258" cy="381158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GUI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GitKraken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https://www.gitkraken.com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</a:t>
            </a:r>
            <a:r>
              <a:rPr lang="en-US" dirty="0" err="1"/>
              <a:t>GitLens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https://www.gitkraken.com/gitlens</a:t>
            </a: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r>
              <a:rPr lang="en-US" b="1" dirty="0"/>
              <a:t>Books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ProGit</a:t>
            </a:r>
            <a:r>
              <a:rPr lang="en-US" dirty="0"/>
              <a:t> Book: </a:t>
            </a:r>
            <a:r>
              <a:rPr lang="en-US" dirty="0">
                <a:hlinkClick r:id="rId6"/>
              </a:rPr>
              <a:t>https://git-scm.com/book/en/v2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Beej’s Guide: </a:t>
            </a:r>
            <a:r>
              <a:rPr lang="en-US" dirty="0">
                <a:hlinkClick r:id="rId7"/>
              </a:rPr>
              <a:t>https://beej.us/guide/bggit/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Tutorials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Oh My Git!  </a:t>
            </a:r>
            <a:r>
              <a:rPr lang="en-US" dirty="0">
                <a:hlinkClick r:id="rId8"/>
              </a:rPr>
              <a:t>https://ohmygit.org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Atlassian Tutorials - </a:t>
            </a:r>
            <a:r>
              <a:rPr lang="en-US" dirty="0">
                <a:hlinkClick r:id="rId9"/>
              </a:rPr>
              <a:t>https://www.atlassian.com/git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Cheat Sheet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https://www.atlassian.com/git/tutorials/atlassian-git-</a:t>
            </a:r>
            <a:r>
              <a:rPr lang="en-US" dirty="0" err="1">
                <a:hlinkClick r:id="rId10"/>
              </a:rPr>
              <a:t>cheatshee</a:t>
            </a:r>
            <a:r>
              <a:rPr lang="en-US" dirty="0" err="1">
                <a:hlinkClick r:id="rId10"/>
              </a:rPr>
              <a:t>t</a:t>
            </a:r>
            <a:endParaRPr lang="en-US" dirty="0"/>
          </a:p>
          <a:p>
            <a:pPr lvl="1"/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5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D3239-63D6-E7C7-6E4F-9112BE574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A6C3A2-339B-85B5-A202-BF42E825B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404" y="3429000"/>
            <a:ext cx="4555358" cy="685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946141-A999-D2A0-C829-87593007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656" y="2372711"/>
            <a:ext cx="6568213" cy="1056289"/>
          </a:xfrm>
        </p:spPr>
        <p:txBody>
          <a:bodyPr>
            <a:normAutofit/>
          </a:bodyPr>
          <a:lstStyle/>
          <a:p>
            <a:r>
              <a:rPr lang="en-US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76888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40CAC-52F1-A341-4943-A45A5C7EF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B28CFC-86CA-FE2F-EC5D-F23985C6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61" y="827689"/>
            <a:ext cx="4555358" cy="685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FDF43-2A0B-39AB-2D3A-CF398FF8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70" y="-3175"/>
            <a:ext cx="6568213" cy="1056289"/>
          </a:xfrm>
        </p:spPr>
        <p:txBody>
          <a:bodyPr>
            <a:normAutofit/>
          </a:bodyPr>
          <a:lstStyle/>
          <a:p>
            <a:r>
              <a:rPr lang="en-US" sz="4800" dirty="0"/>
              <a:t>Git’s Data Model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4D65DD0-1074-8308-0F4A-EEC96E5DB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71" y="1883977"/>
            <a:ext cx="4636127" cy="41463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1" dirty="0"/>
              <a:t>3 objects in git: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/>
                </a:solidFill>
              </a:rPr>
              <a:t>"Blob" (file)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400" b="1" dirty="0"/>
              <a:t>Array&lt;byte&gt;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92D050"/>
                </a:solidFill>
              </a:rPr>
              <a:t>"Tree" (folder)</a:t>
            </a:r>
          </a:p>
          <a:p>
            <a:pPr marL="1200150" lvl="2" indent="-228600">
              <a:buFont typeface="Arial" panose="020B0604020202020204" pitchFamily="34" charset="0"/>
              <a:buChar char="•"/>
            </a:pPr>
            <a:r>
              <a:rPr lang="en-US" sz="1400" dirty="0"/>
              <a:t>map&lt;string, tree or blob&gt;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"Commit" </a:t>
            </a:r>
          </a:p>
          <a:p>
            <a:pPr marL="1200150" lvl="2" indent="-228600">
              <a:buChar char="•"/>
            </a:pPr>
            <a:r>
              <a:rPr lang="en-US" sz="1400" dirty="0"/>
              <a:t>struct{</a:t>
            </a:r>
          </a:p>
          <a:p>
            <a:pPr marL="1428750" lvl="3"/>
            <a:r>
              <a:rPr lang="en-US" sz="1200" dirty="0"/>
              <a:t>  parents: array&lt;commit&gt;</a:t>
            </a:r>
          </a:p>
          <a:p>
            <a:pPr marL="1428750" lvl="3"/>
            <a:r>
              <a:rPr lang="en-US" sz="1200" dirty="0"/>
              <a:t>  author: string</a:t>
            </a:r>
          </a:p>
          <a:p>
            <a:pPr marL="1428750" lvl="3"/>
            <a:r>
              <a:rPr lang="en-US" sz="1200" dirty="0"/>
              <a:t>  message: string</a:t>
            </a:r>
          </a:p>
          <a:p>
            <a:pPr marL="1428750" lvl="3"/>
            <a:r>
              <a:rPr lang="en-US" sz="1200" dirty="0"/>
              <a:t>  snapshot: tree</a:t>
            </a:r>
          </a:p>
          <a:p>
            <a:pPr marL="1428750" lvl="3"/>
            <a:r>
              <a:rPr lang="en-US" sz="1200" dirty="0"/>
              <a:t>}</a:t>
            </a:r>
            <a:endParaRPr lang="en-US" sz="1800" dirty="0"/>
          </a:p>
          <a:p>
            <a:pPr marL="400050" indent="-342900">
              <a:buFont typeface="Arial" panose="020B0604020202020204" pitchFamily="34" charset="0"/>
              <a:buChar char="•"/>
            </a:pPr>
            <a:r>
              <a:rPr lang="en-US" sz="1800" dirty="0"/>
              <a:t>A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branch</a:t>
            </a:r>
            <a:r>
              <a:rPr lang="en-US" sz="1800" dirty="0"/>
              <a:t> is pointer to a commit (typically, the latest one)</a:t>
            </a:r>
          </a:p>
          <a:p>
            <a:pPr marL="40005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HEAD</a:t>
            </a:r>
            <a:r>
              <a:rPr lang="en-US" sz="1800" dirty="0"/>
              <a:t> is a special pointer that typically points to the state of the </a:t>
            </a:r>
            <a:r>
              <a:rPr lang="en-US" sz="1800" dirty="0" err="1"/>
              <a:t>cwd</a:t>
            </a:r>
            <a:endParaRPr lang="en-US" sz="1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AC6CE0-652C-33E6-A982-B59CB22BCBEC}"/>
              </a:ext>
            </a:extLst>
          </p:cNvPr>
          <p:cNvSpPr/>
          <p:nvPr/>
        </p:nvSpPr>
        <p:spPr>
          <a:xfrm>
            <a:off x="5714427" y="2336224"/>
            <a:ext cx="892114" cy="892114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98ca9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CF4A76-0C3D-8CAC-0548-A908486625BC}"/>
              </a:ext>
            </a:extLst>
          </p:cNvPr>
          <p:cNvSpPr/>
          <p:nvPr/>
        </p:nvSpPr>
        <p:spPr>
          <a:xfrm>
            <a:off x="7595419" y="2336224"/>
            <a:ext cx="892114" cy="892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6d3hb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3FDBFC-A331-529C-17FE-F161FDC55367}"/>
              </a:ext>
            </a:extLst>
          </p:cNvPr>
          <p:cNvSpPr/>
          <p:nvPr/>
        </p:nvSpPr>
        <p:spPr>
          <a:xfrm>
            <a:off x="9404986" y="2330573"/>
            <a:ext cx="892114" cy="892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h23kb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55C2C2-EBA5-8ADB-4A04-11BA1DBD4DC4}"/>
              </a:ext>
            </a:extLst>
          </p:cNvPr>
          <p:cNvSpPr/>
          <p:nvPr/>
        </p:nvSpPr>
        <p:spPr>
          <a:xfrm>
            <a:off x="8439151" y="3668743"/>
            <a:ext cx="892114" cy="892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2f4hp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0B5CBBD-39E7-921F-6DE0-0279A117B69D}"/>
              </a:ext>
            </a:extLst>
          </p:cNvPr>
          <p:cNvSpPr/>
          <p:nvPr/>
        </p:nvSpPr>
        <p:spPr>
          <a:xfrm>
            <a:off x="10370821" y="3668743"/>
            <a:ext cx="892114" cy="89211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pr3ss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E33FB8-55F8-D48A-7C16-DE32CFEC6678}"/>
              </a:ext>
            </a:extLst>
          </p:cNvPr>
          <p:cNvSpPr txBox="1"/>
          <p:nvPr/>
        </p:nvSpPr>
        <p:spPr>
          <a:xfrm>
            <a:off x="5729955" y="3399788"/>
            <a:ext cx="243459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struct {</a:t>
            </a:r>
          </a:p>
          <a:p>
            <a:pPr lvl="1"/>
            <a:r>
              <a:rPr lang="en-US" sz="1050" dirty="0"/>
              <a:t>Parents</a:t>
            </a:r>
          </a:p>
          <a:p>
            <a:pPr lvl="1"/>
            <a:r>
              <a:rPr lang="en-US" sz="1050" dirty="0"/>
              <a:t>Author</a:t>
            </a:r>
          </a:p>
          <a:p>
            <a:pPr lvl="1"/>
            <a:r>
              <a:rPr lang="en-US" sz="1050" dirty="0"/>
              <a:t>Message</a:t>
            </a:r>
          </a:p>
          <a:p>
            <a:pPr lvl="1"/>
            <a:r>
              <a:rPr lang="en-US" sz="1050" dirty="0"/>
              <a:t>Snapshot</a:t>
            </a:r>
          </a:p>
          <a:p>
            <a:r>
              <a:rPr lang="en-US" sz="1050" dirty="0"/>
              <a:t>}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1E1D06-9FE4-3A34-EFB6-85F288BE59E8}"/>
              </a:ext>
            </a:extLst>
          </p:cNvPr>
          <p:cNvCxnSpPr>
            <a:cxnSpLocks/>
            <a:stCxn id="26" idx="2"/>
            <a:endCxn id="22" idx="6"/>
          </p:cNvCxnSpPr>
          <p:nvPr/>
        </p:nvCxnSpPr>
        <p:spPr>
          <a:xfrm flipH="1">
            <a:off x="6606541" y="2782281"/>
            <a:ext cx="9888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F23EB5-4F89-02F1-AA9D-E26437E42DDC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>
            <a:off x="8487533" y="2776630"/>
            <a:ext cx="917453" cy="5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3B340F-2E8A-9FAC-5B9C-3C96FCAA372F}"/>
              </a:ext>
            </a:extLst>
          </p:cNvPr>
          <p:cNvCxnSpPr>
            <a:cxnSpLocks/>
            <a:stCxn id="28" idx="1"/>
            <a:endCxn id="26" idx="4"/>
          </p:cNvCxnSpPr>
          <p:nvPr/>
        </p:nvCxnSpPr>
        <p:spPr>
          <a:xfrm flipH="1" flipV="1">
            <a:off x="8041476" y="3228338"/>
            <a:ext cx="528322" cy="5710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E76C35-CD28-B266-069F-A1B400C41BB7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>
          <a:xfrm flipH="1">
            <a:off x="9331265" y="4114800"/>
            <a:ext cx="10395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2FB7F78-7D87-D030-BCCF-C05A85B5DFA3}"/>
              </a:ext>
            </a:extLst>
          </p:cNvPr>
          <p:cNvSpPr/>
          <p:nvPr/>
        </p:nvSpPr>
        <p:spPr>
          <a:xfrm>
            <a:off x="9368125" y="1306546"/>
            <a:ext cx="965835" cy="5096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C70405-67B8-B079-08B8-02FD4A46E064}"/>
              </a:ext>
            </a:extLst>
          </p:cNvPr>
          <p:cNvSpPr/>
          <p:nvPr/>
        </p:nvSpPr>
        <p:spPr>
          <a:xfrm>
            <a:off x="10096431" y="5192509"/>
            <a:ext cx="1447799" cy="5096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new_feature</a:t>
            </a:r>
            <a:endParaRPr lang="en-US" sz="16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C6CFD7-2A3B-93F2-F591-DA87BBEA225F}"/>
              </a:ext>
            </a:extLst>
          </p:cNvPr>
          <p:cNvCxnSpPr>
            <a:cxnSpLocks/>
            <a:stCxn id="54" idx="2"/>
            <a:endCxn id="27" idx="0"/>
          </p:cNvCxnSpPr>
          <p:nvPr/>
        </p:nvCxnSpPr>
        <p:spPr>
          <a:xfrm>
            <a:off x="9851043" y="1816167"/>
            <a:ext cx="0" cy="5144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15603A-5172-85F6-5C2A-446A39D03489}"/>
              </a:ext>
            </a:extLst>
          </p:cNvPr>
          <p:cNvCxnSpPr>
            <a:cxnSpLocks/>
            <a:stCxn id="55" idx="0"/>
            <a:endCxn id="29" idx="4"/>
          </p:cNvCxnSpPr>
          <p:nvPr/>
        </p:nvCxnSpPr>
        <p:spPr>
          <a:xfrm flipH="1" flipV="1">
            <a:off x="10816878" y="4560857"/>
            <a:ext cx="3453" cy="631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65CD2DF-814C-1174-DE39-43E0770C83F5}"/>
              </a:ext>
            </a:extLst>
          </p:cNvPr>
          <p:cNvSpPr txBox="1"/>
          <p:nvPr/>
        </p:nvSpPr>
        <p:spPr>
          <a:xfrm>
            <a:off x="9110285" y="6270217"/>
            <a:ext cx="302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Missing Semester, https://</a:t>
            </a:r>
            <a:r>
              <a:rPr lang="en-US" sz="1400" dirty="0" err="1"/>
              <a:t>missing.csail.mit.edu</a:t>
            </a: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81CB29-6905-C4CC-6233-7ACF6D9F3635}"/>
              </a:ext>
            </a:extLst>
          </p:cNvPr>
          <p:cNvSpPr/>
          <p:nvPr/>
        </p:nvSpPr>
        <p:spPr>
          <a:xfrm>
            <a:off x="8387789" y="5192508"/>
            <a:ext cx="965835" cy="5096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01C932-67FA-92FA-7B00-2942878C3035}"/>
              </a:ext>
            </a:extLst>
          </p:cNvPr>
          <p:cNvCxnSpPr>
            <a:cxnSpLocks/>
            <a:stCxn id="3" idx="3"/>
            <a:endCxn id="55" idx="1"/>
          </p:cNvCxnSpPr>
          <p:nvPr/>
        </p:nvCxnSpPr>
        <p:spPr>
          <a:xfrm>
            <a:off x="9353624" y="5447319"/>
            <a:ext cx="74280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9F5736-8A6D-D181-6E01-5138D1815C3C}"/>
              </a:ext>
            </a:extLst>
          </p:cNvPr>
          <p:cNvSpPr txBox="1"/>
          <p:nvPr/>
        </p:nvSpPr>
        <p:spPr>
          <a:xfrm>
            <a:off x="6555179" y="5964448"/>
            <a:ext cx="1832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git checkout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EB44EF-BFF7-CFD5-3FD8-50C1ABC4F4B5}"/>
              </a:ext>
            </a:extLst>
          </p:cNvPr>
          <p:cNvSpPr txBox="1"/>
          <p:nvPr/>
        </p:nvSpPr>
        <p:spPr>
          <a:xfrm>
            <a:off x="6230090" y="6279859"/>
            <a:ext cx="302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 move the HEAD pointer”</a:t>
            </a:r>
          </a:p>
        </p:txBody>
      </p:sp>
    </p:spTree>
    <p:extLst>
      <p:ext uri="{BB962C8B-B14F-4D97-AF65-F5344CB8AC3E}">
        <p14:creationId xmlns:p14="http://schemas.microsoft.com/office/powerpoint/2010/main" val="2096740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BBD22-19B0-8693-6D29-51AF5674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705E30-C149-6E4F-B521-694F46EC6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61" y="827689"/>
            <a:ext cx="4555358" cy="685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D87714-E5FF-4727-6FE4-24D88817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70" y="-3175"/>
            <a:ext cx="7558970" cy="1056289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Writing good commit messages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4A9EBF-DAD0-A2AE-C8D1-12319DE5B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70" y="1624965"/>
            <a:ext cx="936906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57250" lvl="1" indent="-342900">
              <a:buFontTx/>
              <a:buChar char="-"/>
            </a:pPr>
            <a:r>
              <a:rPr lang="en-US" sz="2200" dirty="0"/>
              <a:t>Tweet-sized explanation of changes</a:t>
            </a:r>
          </a:p>
          <a:p>
            <a:pPr marL="857250" lvl="1" indent="-342900">
              <a:buFontTx/>
              <a:buChar char="-"/>
            </a:pPr>
            <a:r>
              <a:rPr lang="en-US" sz="2200" dirty="0"/>
              <a:t>Imperative, active voice is common</a:t>
            </a:r>
          </a:p>
          <a:p>
            <a:pPr marL="857250" lvl="1" indent="-342900">
              <a:buFontTx/>
              <a:buChar char="-"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B976E-8EB6-B26B-D403-98C1223E845F}"/>
              </a:ext>
            </a:extLst>
          </p:cNvPr>
          <p:cNvSpPr txBox="1"/>
          <p:nvPr/>
        </p:nvSpPr>
        <p:spPr>
          <a:xfrm>
            <a:off x="2168842" y="6359742"/>
            <a:ext cx="84153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https://tbaggery.com/2008/04/19/a-note-about-git-commit-messages.html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6655E-2E58-B6EE-F40B-9C6D565D6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339" y="2738125"/>
            <a:ext cx="5950977" cy="348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0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E4018-9846-F7F6-A5E4-17DD70EB6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9406F6-3131-DE41-04CB-6516F5AF0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61" y="827689"/>
            <a:ext cx="4555358" cy="685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7E6FA-6C79-C3D8-C2FE-7C0C8362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70" y="-3175"/>
            <a:ext cx="6568213" cy="1056289"/>
          </a:xfrm>
        </p:spPr>
        <p:txBody>
          <a:bodyPr>
            <a:normAutofit/>
          </a:bodyPr>
          <a:lstStyle/>
          <a:p>
            <a:r>
              <a:rPr lang="en-US" sz="4800" dirty="0"/>
              <a:t>Why Git?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B4015F0-0C5F-3871-9C16-D552D3E1B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770" y="2056414"/>
            <a:ext cx="6353105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This doesn’t work well!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Instead, we want to: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92D050"/>
                </a:solidFill>
              </a:rPr>
              <a:t>Easily</a:t>
            </a:r>
            <a:r>
              <a:rPr lang="en-US" sz="2200" b="1" dirty="0"/>
              <a:t> </a:t>
            </a:r>
            <a:r>
              <a:rPr lang="en-US" sz="2200" dirty="0"/>
              <a:t>keep track of our work history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92D050"/>
                </a:solidFill>
              </a:rPr>
              <a:t>Collaborate</a:t>
            </a:r>
            <a:r>
              <a:rPr lang="en-US" sz="2200" b="1" dirty="0"/>
              <a:t> </a:t>
            </a:r>
            <a:r>
              <a:rPr lang="en-US" sz="2200" dirty="0"/>
              <a:t>with others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200" dirty="0"/>
              <a:t>Try/test new things </a:t>
            </a:r>
            <a:r>
              <a:rPr lang="en-US" sz="2200" b="1" dirty="0">
                <a:solidFill>
                  <a:srgbClr val="92D050"/>
                </a:solidFill>
              </a:rPr>
              <a:t>without breaking old work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2200" dirty="0"/>
              <a:t>Generate </a:t>
            </a:r>
            <a:r>
              <a:rPr lang="en-US" sz="2200" b="1" dirty="0">
                <a:solidFill>
                  <a:srgbClr val="92D050"/>
                </a:solidFill>
              </a:rPr>
              <a:t>reproducible</a:t>
            </a:r>
            <a:r>
              <a:rPr lang="en-US" sz="2200" b="1" dirty="0"/>
              <a:t> </a:t>
            </a:r>
            <a:r>
              <a:rPr lang="en-US" sz="2200" dirty="0"/>
              <a:t>research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742950" lvl="1"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3D8C11E-2067-AB45-8F58-0A4C8177D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4074" y="827689"/>
            <a:ext cx="4014216" cy="2383792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6C04AAB-8FAA-8A88-F545-E99A8F0CA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362" y="3912646"/>
            <a:ext cx="3995928" cy="1969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111889-2B37-58B4-4A0C-653FA184AA7D}"/>
              </a:ext>
            </a:extLst>
          </p:cNvPr>
          <p:cNvSpPr txBox="1"/>
          <p:nvPr/>
        </p:nvSpPr>
        <p:spPr>
          <a:xfrm>
            <a:off x="9726930" y="6429903"/>
            <a:ext cx="302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</a:t>
            </a:r>
            <a:r>
              <a:rPr lang="en-US" sz="1400" dirty="0" err="1"/>
              <a:t>Eshin</a:t>
            </a:r>
            <a:r>
              <a:rPr lang="en-US" sz="1400" dirty="0"/>
              <a:t> Jolly, 2019</a:t>
            </a:r>
          </a:p>
        </p:txBody>
      </p:sp>
    </p:spTree>
    <p:extLst>
      <p:ext uri="{BB962C8B-B14F-4D97-AF65-F5344CB8AC3E}">
        <p14:creationId xmlns:p14="http://schemas.microsoft.com/office/powerpoint/2010/main" val="32467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Git">
            <a:extLst>
              <a:ext uri="{FF2B5EF4-FFF2-40B4-BE49-F238E27FC236}">
                <a16:creationId xmlns:a16="http://schemas.microsoft.com/office/drawing/2014/main" id="{6BE1C10B-8ACC-3799-1B94-6B6B9405E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2762" y="591009"/>
            <a:ext cx="3677364" cy="532730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6837C-593F-FA0B-17AD-745E9E3F48B9}"/>
              </a:ext>
            </a:extLst>
          </p:cNvPr>
          <p:cNvSpPr txBox="1"/>
          <p:nvPr/>
        </p:nvSpPr>
        <p:spPr>
          <a:xfrm>
            <a:off x="4731174" y="618184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/1597/</a:t>
            </a:r>
          </a:p>
        </p:txBody>
      </p:sp>
    </p:spTree>
    <p:extLst>
      <p:ext uri="{BB962C8B-B14F-4D97-AF65-F5344CB8AC3E}">
        <p14:creationId xmlns:p14="http://schemas.microsoft.com/office/powerpoint/2010/main" val="217634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0C383-6FED-30FB-BFC4-C01B17798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AB54E2-8339-D32D-D7E5-3F8016ED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61" y="827689"/>
            <a:ext cx="4555358" cy="685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614EBF9-3A8E-482A-4409-41D570179DAC}"/>
              </a:ext>
            </a:extLst>
          </p:cNvPr>
          <p:cNvGrpSpPr/>
          <p:nvPr/>
        </p:nvGrpSpPr>
        <p:grpSpPr>
          <a:xfrm>
            <a:off x="945691" y="1935701"/>
            <a:ext cx="1351338" cy="1596733"/>
            <a:chOff x="800904" y="2829883"/>
            <a:chExt cx="1351338" cy="159673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9C91160-7FB3-B0BC-1875-0D5C2FC6BB18}"/>
                </a:ext>
              </a:extLst>
            </p:cNvPr>
            <p:cNvSpPr/>
            <p:nvPr/>
          </p:nvSpPr>
          <p:spPr>
            <a:xfrm>
              <a:off x="821688" y="2829883"/>
              <a:ext cx="1225754" cy="119732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Photograph clipart snapshot, Picture #1879930 photograph clipart snapshot">
              <a:extLst>
                <a:ext uri="{FF2B5EF4-FFF2-40B4-BE49-F238E27FC236}">
                  <a16:creationId xmlns:a16="http://schemas.microsoft.com/office/drawing/2014/main" id="{AA61EF9F-71D1-9127-396D-ED518D1A0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046" y="3142959"/>
              <a:ext cx="598186" cy="56707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74953A-6D79-613F-D6BF-EA3A99AEBCA8}"/>
                </a:ext>
              </a:extLst>
            </p:cNvPr>
            <p:cNvSpPr txBox="1"/>
            <p:nvPr/>
          </p:nvSpPr>
          <p:spPr>
            <a:xfrm>
              <a:off x="800904" y="4060856"/>
              <a:ext cx="1351338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git commit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439219C-D421-8AB1-28A1-FBF77CD3ADDE}"/>
              </a:ext>
            </a:extLst>
          </p:cNvPr>
          <p:cNvSpPr txBox="1"/>
          <p:nvPr/>
        </p:nvSpPr>
        <p:spPr>
          <a:xfrm>
            <a:off x="647770" y="3837077"/>
            <a:ext cx="223164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1200" dirty="0"/>
              <a:t>Folder &amp; file contents</a:t>
            </a:r>
          </a:p>
          <a:p>
            <a:pPr marL="285750" indent="-285750">
              <a:buFont typeface="Calibri"/>
              <a:buChar char="-"/>
            </a:pPr>
            <a:r>
              <a:rPr lang="en-US" sz="1200" dirty="0"/>
              <a:t>Timestamp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1200" dirty="0"/>
              <a:t>Author</a:t>
            </a:r>
          </a:p>
          <a:p>
            <a:pPr marL="285750" indent="-285750">
              <a:buFont typeface="Calibri"/>
              <a:buChar char="-"/>
            </a:pPr>
            <a:r>
              <a:rPr lang="en-US" sz="1200" dirty="0"/>
              <a:t>Message</a:t>
            </a:r>
          </a:p>
          <a:p>
            <a:pPr marL="285750" indent="-285750">
              <a:buFont typeface="Calibri"/>
              <a:buChar char="-"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DCB6-DD75-1A9F-99C6-1F7138E14E5F}"/>
              </a:ext>
            </a:extLst>
          </p:cNvPr>
          <p:cNvSpPr txBox="1"/>
          <p:nvPr/>
        </p:nvSpPr>
        <p:spPr>
          <a:xfrm>
            <a:off x="957576" y="3504276"/>
            <a:ext cx="13821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"Snapshot"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E3B9B-E01B-84D1-7088-0A2F373704E7}"/>
              </a:ext>
            </a:extLst>
          </p:cNvPr>
          <p:cNvSpPr txBox="1"/>
          <p:nvPr/>
        </p:nvSpPr>
        <p:spPr>
          <a:xfrm>
            <a:off x="900620" y="1549712"/>
            <a:ext cx="178299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my_project.py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95066A-F144-9114-D002-6715A74C690A}"/>
              </a:ext>
            </a:extLst>
          </p:cNvPr>
          <p:cNvGrpSpPr/>
          <p:nvPr/>
        </p:nvGrpSpPr>
        <p:grpSpPr>
          <a:xfrm>
            <a:off x="3941705" y="1935701"/>
            <a:ext cx="1351338" cy="1596733"/>
            <a:chOff x="800904" y="2829883"/>
            <a:chExt cx="1351338" cy="159673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CD7A031-5482-1189-6786-C0DED97D55BC}"/>
                </a:ext>
              </a:extLst>
            </p:cNvPr>
            <p:cNvSpPr/>
            <p:nvPr/>
          </p:nvSpPr>
          <p:spPr>
            <a:xfrm>
              <a:off x="821688" y="2829883"/>
              <a:ext cx="1225754" cy="119732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Photograph clipart snapshot, Picture #1879930 photograph clipart snapshot">
              <a:extLst>
                <a:ext uri="{FF2B5EF4-FFF2-40B4-BE49-F238E27FC236}">
                  <a16:creationId xmlns:a16="http://schemas.microsoft.com/office/drawing/2014/main" id="{06988FF4-65B6-FAF7-BA7D-FCCF5B00D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046" y="3142959"/>
              <a:ext cx="598186" cy="56707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F5A298-89BD-E2B3-EB8F-D3ECC91078A9}"/>
                </a:ext>
              </a:extLst>
            </p:cNvPr>
            <p:cNvSpPr txBox="1"/>
            <p:nvPr/>
          </p:nvSpPr>
          <p:spPr>
            <a:xfrm>
              <a:off x="800904" y="4060856"/>
              <a:ext cx="1351338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git commit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BD876F-1B34-3431-AD1A-AFB6830A9C54}"/>
              </a:ext>
            </a:extLst>
          </p:cNvPr>
          <p:cNvSpPr txBox="1"/>
          <p:nvPr/>
        </p:nvSpPr>
        <p:spPr>
          <a:xfrm>
            <a:off x="3953590" y="3504276"/>
            <a:ext cx="13821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"Snapshot"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9D99-3E2D-AA37-8C9B-1454EA6C434A}"/>
              </a:ext>
            </a:extLst>
          </p:cNvPr>
          <p:cNvSpPr txBox="1"/>
          <p:nvPr/>
        </p:nvSpPr>
        <p:spPr>
          <a:xfrm>
            <a:off x="3896634" y="1549712"/>
            <a:ext cx="178299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my_project.py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90C9C3-687F-237E-BE0C-A913B2DC1D8C}"/>
              </a:ext>
            </a:extLst>
          </p:cNvPr>
          <p:cNvGrpSpPr/>
          <p:nvPr/>
        </p:nvGrpSpPr>
        <p:grpSpPr>
          <a:xfrm>
            <a:off x="7163352" y="1935701"/>
            <a:ext cx="1351338" cy="1596733"/>
            <a:chOff x="800904" y="2829883"/>
            <a:chExt cx="1351338" cy="159673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8C7A218-ED7F-0226-EDB0-850E1242E43F}"/>
                </a:ext>
              </a:extLst>
            </p:cNvPr>
            <p:cNvSpPr/>
            <p:nvPr/>
          </p:nvSpPr>
          <p:spPr>
            <a:xfrm>
              <a:off x="821688" y="2829883"/>
              <a:ext cx="1225754" cy="119732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 descr="Photograph clipart snapshot, Picture #1879930 photograph clipart snapshot">
              <a:extLst>
                <a:ext uri="{FF2B5EF4-FFF2-40B4-BE49-F238E27FC236}">
                  <a16:creationId xmlns:a16="http://schemas.microsoft.com/office/drawing/2014/main" id="{31F68466-D3ED-C6C3-5EF6-B356EA95E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046" y="3142959"/>
              <a:ext cx="598186" cy="567073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770884-1D9A-B8F1-7248-7A0CDA029E86}"/>
                </a:ext>
              </a:extLst>
            </p:cNvPr>
            <p:cNvSpPr txBox="1"/>
            <p:nvPr/>
          </p:nvSpPr>
          <p:spPr>
            <a:xfrm>
              <a:off x="800904" y="4060856"/>
              <a:ext cx="1351338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git commit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21A772C-B229-D71E-6C0F-12635A14C7D6}"/>
              </a:ext>
            </a:extLst>
          </p:cNvPr>
          <p:cNvSpPr txBox="1"/>
          <p:nvPr/>
        </p:nvSpPr>
        <p:spPr>
          <a:xfrm>
            <a:off x="7175237" y="3504276"/>
            <a:ext cx="13821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"Snapshot"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7677B8-FECB-7D66-52A3-19D2BFA0FB15}"/>
              </a:ext>
            </a:extLst>
          </p:cNvPr>
          <p:cNvSpPr txBox="1"/>
          <p:nvPr/>
        </p:nvSpPr>
        <p:spPr>
          <a:xfrm>
            <a:off x="7118281" y="1549712"/>
            <a:ext cx="178299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my_project.py</a:t>
            </a:r>
          </a:p>
        </p:txBody>
      </p:sp>
      <p:sp>
        <p:nvSpPr>
          <p:cNvPr id="27" name="Arrow: Left 11">
            <a:extLst>
              <a:ext uri="{FF2B5EF4-FFF2-40B4-BE49-F238E27FC236}">
                <a16:creationId xmlns:a16="http://schemas.microsoft.com/office/drawing/2014/main" id="{3039D377-9515-3D01-43EC-9BA738D016FC}"/>
              </a:ext>
            </a:extLst>
          </p:cNvPr>
          <p:cNvSpPr/>
          <p:nvPr/>
        </p:nvSpPr>
        <p:spPr>
          <a:xfrm>
            <a:off x="5396536" y="2374445"/>
            <a:ext cx="1517430" cy="157868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D47067-5CF9-A54F-7A6C-2AEE89557441}"/>
              </a:ext>
            </a:extLst>
          </p:cNvPr>
          <p:cNvSpPr txBox="1"/>
          <p:nvPr/>
        </p:nvSpPr>
        <p:spPr>
          <a:xfrm>
            <a:off x="5599256" y="1995829"/>
            <a:ext cx="13147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/>
              <a:t>+ new feature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D58C78-77EA-288C-8F8A-075868EDC98D}"/>
              </a:ext>
            </a:extLst>
          </p:cNvPr>
          <p:cNvSpPr txBox="1"/>
          <p:nvPr/>
        </p:nvSpPr>
        <p:spPr>
          <a:xfrm>
            <a:off x="1377585" y="2787522"/>
            <a:ext cx="5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6D0C42-C54F-F32F-088B-D31900B9561A}"/>
              </a:ext>
            </a:extLst>
          </p:cNvPr>
          <p:cNvSpPr txBox="1"/>
          <p:nvPr/>
        </p:nvSpPr>
        <p:spPr>
          <a:xfrm>
            <a:off x="4373600" y="2800681"/>
            <a:ext cx="5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818EEB2D-7509-9389-48A3-D91F969CD32C}"/>
              </a:ext>
            </a:extLst>
          </p:cNvPr>
          <p:cNvSpPr txBox="1">
            <a:spLocks/>
          </p:cNvSpPr>
          <p:nvPr/>
        </p:nvSpPr>
        <p:spPr>
          <a:xfrm>
            <a:off x="647770" y="-3175"/>
            <a:ext cx="10004990" cy="10562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A series of snapshots of your file structure</a:t>
            </a:r>
          </a:p>
        </p:txBody>
      </p:sp>
      <p:sp>
        <p:nvSpPr>
          <p:cNvPr id="36" name="Arrow: Left 11">
            <a:extLst>
              <a:ext uri="{FF2B5EF4-FFF2-40B4-BE49-F238E27FC236}">
                <a16:creationId xmlns:a16="http://schemas.microsoft.com/office/drawing/2014/main" id="{6923E513-B368-7374-BF78-EEB7D37DF7A1}"/>
              </a:ext>
            </a:extLst>
          </p:cNvPr>
          <p:cNvSpPr/>
          <p:nvPr/>
        </p:nvSpPr>
        <p:spPr>
          <a:xfrm>
            <a:off x="2501934" y="2430340"/>
            <a:ext cx="1225755" cy="10580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F17D07-E8F9-DA50-5B07-77EA5C94CF02}"/>
              </a:ext>
            </a:extLst>
          </p:cNvPr>
          <p:cNvSpPr txBox="1"/>
          <p:nvPr/>
        </p:nvSpPr>
        <p:spPr>
          <a:xfrm>
            <a:off x="2625495" y="1861644"/>
            <a:ext cx="131471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/>
              <a:t>Make some changes...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495B8F-F5A8-BCE9-C05F-0325A1AABA5A}"/>
              </a:ext>
            </a:extLst>
          </p:cNvPr>
          <p:cNvSpPr txBox="1"/>
          <p:nvPr/>
        </p:nvSpPr>
        <p:spPr>
          <a:xfrm>
            <a:off x="7615106" y="2800681"/>
            <a:ext cx="5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v3</a:t>
            </a:r>
          </a:p>
        </p:txBody>
      </p:sp>
      <p:sp>
        <p:nvSpPr>
          <p:cNvPr id="39" name="Rectangle: Rounded Corners 10">
            <a:extLst>
              <a:ext uri="{FF2B5EF4-FFF2-40B4-BE49-F238E27FC236}">
                <a16:creationId xmlns:a16="http://schemas.microsoft.com/office/drawing/2014/main" id="{8E350E30-6258-C418-FD69-F7F3A33EDC7A}"/>
              </a:ext>
            </a:extLst>
          </p:cNvPr>
          <p:cNvSpPr/>
          <p:nvPr/>
        </p:nvSpPr>
        <p:spPr>
          <a:xfrm>
            <a:off x="7019251" y="1554702"/>
            <a:ext cx="1683491" cy="1639486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4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4A827-0461-273F-B1B5-583917E28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073803-AFBE-1365-7EA2-AAC0A3CE0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61" y="827689"/>
            <a:ext cx="4555358" cy="685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3A2641F-B032-CDF0-618B-E779E85BCBD5}"/>
              </a:ext>
            </a:extLst>
          </p:cNvPr>
          <p:cNvGrpSpPr/>
          <p:nvPr/>
        </p:nvGrpSpPr>
        <p:grpSpPr>
          <a:xfrm>
            <a:off x="945691" y="1935701"/>
            <a:ext cx="1351338" cy="1596733"/>
            <a:chOff x="800904" y="2829883"/>
            <a:chExt cx="1351338" cy="159673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F52259-3FD2-8EA7-D956-2D8F3495990D}"/>
                </a:ext>
              </a:extLst>
            </p:cNvPr>
            <p:cNvSpPr/>
            <p:nvPr/>
          </p:nvSpPr>
          <p:spPr>
            <a:xfrm>
              <a:off x="821688" y="2829883"/>
              <a:ext cx="1225754" cy="119732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Photograph clipart snapshot, Picture #1879930 photograph clipart snapshot">
              <a:extLst>
                <a:ext uri="{FF2B5EF4-FFF2-40B4-BE49-F238E27FC236}">
                  <a16:creationId xmlns:a16="http://schemas.microsoft.com/office/drawing/2014/main" id="{6B181C97-C82D-97F2-17FE-9A1E320B8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046" y="3142959"/>
              <a:ext cx="598186" cy="56707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31D5F7-C013-3AA9-E095-FFF4D4FC5252}"/>
                </a:ext>
              </a:extLst>
            </p:cNvPr>
            <p:cNvSpPr txBox="1"/>
            <p:nvPr/>
          </p:nvSpPr>
          <p:spPr>
            <a:xfrm>
              <a:off x="800904" y="4060856"/>
              <a:ext cx="1351338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git commit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6AE42B8-38B8-3603-A54E-E4D39254CF4E}"/>
              </a:ext>
            </a:extLst>
          </p:cNvPr>
          <p:cNvSpPr txBox="1"/>
          <p:nvPr/>
        </p:nvSpPr>
        <p:spPr>
          <a:xfrm>
            <a:off x="647770" y="3837077"/>
            <a:ext cx="223164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1200" dirty="0"/>
              <a:t>Folder &amp; file contents</a:t>
            </a:r>
          </a:p>
          <a:p>
            <a:pPr marL="285750" indent="-285750">
              <a:buFont typeface="Calibri"/>
              <a:buChar char="-"/>
            </a:pPr>
            <a:r>
              <a:rPr lang="en-US" sz="1200" dirty="0"/>
              <a:t>Timestamp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1200" dirty="0"/>
              <a:t>Author</a:t>
            </a:r>
          </a:p>
          <a:p>
            <a:pPr marL="285750" indent="-285750">
              <a:buFont typeface="Calibri"/>
              <a:buChar char="-"/>
            </a:pPr>
            <a:r>
              <a:rPr lang="en-US" sz="1200" dirty="0"/>
              <a:t>Message</a:t>
            </a:r>
          </a:p>
          <a:p>
            <a:pPr marL="285750" indent="-285750">
              <a:buFont typeface="Calibri"/>
              <a:buChar char="-"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0F29AC-8B12-A94A-DE44-BCF2CAEB7143}"/>
              </a:ext>
            </a:extLst>
          </p:cNvPr>
          <p:cNvSpPr txBox="1"/>
          <p:nvPr/>
        </p:nvSpPr>
        <p:spPr>
          <a:xfrm>
            <a:off x="957576" y="3504276"/>
            <a:ext cx="13821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"Snapshot"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04610-8F2B-1687-357C-254812CB63AE}"/>
              </a:ext>
            </a:extLst>
          </p:cNvPr>
          <p:cNvSpPr txBox="1"/>
          <p:nvPr/>
        </p:nvSpPr>
        <p:spPr>
          <a:xfrm>
            <a:off x="900620" y="1549712"/>
            <a:ext cx="178299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my_project.py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BA1C47-398A-2CB2-C96A-806CE6F8B352}"/>
              </a:ext>
            </a:extLst>
          </p:cNvPr>
          <p:cNvGrpSpPr/>
          <p:nvPr/>
        </p:nvGrpSpPr>
        <p:grpSpPr>
          <a:xfrm>
            <a:off x="3941705" y="1935701"/>
            <a:ext cx="1351338" cy="1596733"/>
            <a:chOff x="800904" y="2829883"/>
            <a:chExt cx="1351338" cy="159673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345F5B-1E03-21E4-4704-957CEB0BAD39}"/>
                </a:ext>
              </a:extLst>
            </p:cNvPr>
            <p:cNvSpPr/>
            <p:nvPr/>
          </p:nvSpPr>
          <p:spPr>
            <a:xfrm>
              <a:off x="821688" y="2829883"/>
              <a:ext cx="1225754" cy="119732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Photograph clipart snapshot, Picture #1879930 photograph clipart snapshot">
              <a:extLst>
                <a:ext uri="{FF2B5EF4-FFF2-40B4-BE49-F238E27FC236}">
                  <a16:creationId xmlns:a16="http://schemas.microsoft.com/office/drawing/2014/main" id="{0BED42D8-CB18-E07D-2110-6A84803CC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046" y="3142959"/>
              <a:ext cx="598186" cy="56707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25F2E4-CA48-322B-9FE5-8BB2E8357786}"/>
                </a:ext>
              </a:extLst>
            </p:cNvPr>
            <p:cNvSpPr txBox="1"/>
            <p:nvPr/>
          </p:nvSpPr>
          <p:spPr>
            <a:xfrm>
              <a:off x="800904" y="4060856"/>
              <a:ext cx="1351338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git commit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F6E7562-7C35-0ADC-45B8-6EDE53722BC4}"/>
              </a:ext>
            </a:extLst>
          </p:cNvPr>
          <p:cNvSpPr txBox="1"/>
          <p:nvPr/>
        </p:nvSpPr>
        <p:spPr>
          <a:xfrm>
            <a:off x="3953590" y="3504276"/>
            <a:ext cx="13821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"Snapshot"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4D9F6-0041-FE1B-4EA1-A5048517319C}"/>
              </a:ext>
            </a:extLst>
          </p:cNvPr>
          <p:cNvSpPr txBox="1"/>
          <p:nvPr/>
        </p:nvSpPr>
        <p:spPr>
          <a:xfrm>
            <a:off x="3896634" y="1549712"/>
            <a:ext cx="178299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my_project.py</a:t>
            </a: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624D6B64-4828-781D-81D8-14A519EE22F2}"/>
              </a:ext>
            </a:extLst>
          </p:cNvPr>
          <p:cNvSpPr txBox="1"/>
          <p:nvPr/>
        </p:nvSpPr>
        <p:spPr>
          <a:xfrm>
            <a:off x="5978899" y="2111713"/>
            <a:ext cx="191072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git revert/reset</a:t>
            </a:r>
            <a:endParaRPr lang="en-US" dirty="0"/>
          </a:p>
        </p:txBody>
      </p:sp>
      <p:sp>
        <p:nvSpPr>
          <p:cNvPr id="30" name="TextBox 26">
            <a:extLst>
              <a:ext uri="{FF2B5EF4-FFF2-40B4-BE49-F238E27FC236}">
                <a16:creationId xmlns:a16="http://schemas.microsoft.com/office/drawing/2014/main" id="{6BEA1435-BFE8-0504-D4BB-D363317FD991}"/>
              </a:ext>
            </a:extLst>
          </p:cNvPr>
          <p:cNvSpPr txBox="1"/>
          <p:nvPr/>
        </p:nvSpPr>
        <p:spPr>
          <a:xfrm>
            <a:off x="6348885" y="2477296"/>
            <a:ext cx="1382172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"Undo"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E4F59C-579D-DF58-3203-45AA028C4484}"/>
              </a:ext>
            </a:extLst>
          </p:cNvPr>
          <p:cNvSpPr txBox="1"/>
          <p:nvPr/>
        </p:nvSpPr>
        <p:spPr>
          <a:xfrm>
            <a:off x="1377585" y="2787522"/>
            <a:ext cx="5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C6D880-B340-16B0-B341-4224F9F5213D}"/>
              </a:ext>
            </a:extLst>
          </p:cNvPr>
          <p:cNvSpPr txBox="1"/>
          <p:nvPr/>
        </p:nvSpPr>
        <p:spPr>
          <a:xfrm>
            <a:off x="4373600" y="2800681"/>
            <a:ext cx="5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v2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459E4392-5BF0-BA80-9F8A-9101F847A41C}"/>
              </a:ext>
            </a:extLst>
          </p:cNvPr>
          <p:cNvSpPr txBox="1">
            <a:spLocks/>
          </p:cNvSpPr>
          <p:nvPr/>
        </p:nvSpPr>
        <p:spPr>
          <a:xfrm>
            <a:off x="647770" y="-3175"/>
            <a:ext cx="10004990" cy="105628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A series of snapshots of your file structure</a:t>
            </a:r>
            <a:endParaRPr lang="en-US" sz="4800" dirty="0"/>
          </a:p>
        </p:txBody>
      </p:sp>
      <p:sp>
        <p:nvSpPr>
          <p:cNvPr id="47" name="Arrow: Left 11">
            <a:extLst>
              <a:ext uri="{FF2B5EF4-FFF2-40B4-BE49-F238E27FC236}">
                <a16:creationId xmlns:a16="http://schemas.microsoft.com/office/drawing/2014/main" id="{BFA518F5-3A43-1CBD-2D52-FE0B6278D56F}"/>
              </a:ext>
            </a:extLst>
          </p:cNvPr>
          <p:cNvSpPr/>
          <p:nvPr/>
        </p:nvSpPr>
        <p:spPr>
          <a:xfrm>
            <a:off x="2501934" y="2430340"/>
            <a:ext cx="1225755" cy="10580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43ED1D-F0F3-4C9C-7C89-824D15DDE9AD}"/>
              </a:ext>
            </a:extLst>
          </p:cNvPr>
          <p:cNvSpPr txBox="1"/>
          <p:nvPr/>
        </p:nvSpPr>
        <p:spPr>
          <a:xfrm>
            <a:off x="2625495" y="1861644"/>
            <a:ext cx="131471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/>
              <a:t>Make some changes...</a:t>
            </a:r>
          </a:p>
        </p:txBody>
      </p:sp>
      <p:sp>
        <p:nvSpPr>
          <p:cNvPr id="50" name="Rectangle: Rounded Corners 10">
            <a:extLst>
              <a:ext uri="{FF2B5EF4-FFF2-40B4-BE49-F238E27FC236}">
                <a16:creationId xmlns:a16="http://schemas.microsoft.com/office/drawing/2014/main" id="{75A1B7AB-6B85-4156-D0BB-796E308AAFF4}"/>
              </a:ext>
            </a:extLst>
          </p:cNvPr>
          <p:cNvSpPr/>
          <p:nvPr/>
        </p:nvSpPr>
        <p:spPr>
          <a:xfrm>
            <a:off x="3783070" y="1558567"/>
            <a:ext cx="1683491" cy="1639486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7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65C4C-65E5-8F34-8E49-D44B772E0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4DD597-3FD8-03F3-C9EC-16C59299A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61" y="827689"/>
            <a:ext cx="4555358" cy="685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56F49A-C0FF-1582-364E-239AA6CB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70" y="-3175"/>
            <a:ext cx="6568213" cy="1056289"/>
          </a:xfrm>
        </p:spPr>
        <p:txBody>
          <a:bodyPr>
            <a:normAutofit/>
          </a:bodyPr>
          <a:lstStyle/>
          <a:p>
            <a:r>
              <a:rPr lang="en-US" sz="4800" dirty="0"/>
              <a:t>A collaboration tool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09DC71-7F1B-8C54-7E0C-C60F8AE23247}"/>
              </a:ext>
            </a:extLst>
          </p:cNvPr>
          <p:cNvGrpSpPr/>
          <p:nvPr/>
        </p:nvGrpSpPr>
        <p:grpSpPr>
          <a:xfrm>
            <a:off x="945691" y="1935701"/>
            <a:ext cx="1351338" cy="1596733"/>
            <a:chOff x="800904" y="2829883"/>
            <a:chExt cx="1351338" cy="159673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8C9325-AAB1-B2B1-0E80-88D4D01B9C22}"/>
                </a:ext>
              </a:extLst>
            </p:cNvPr>
            <p:cNvSpPr/>
            <p:nvPr/>
          </p:nvSpPr>
          <p:spPr>
            <a:xfrm>
              <a:off x="821688" y="2829883"/>
              <a:ext cx="1225754" cy="119732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Photograph clipart snapshot, Picture #1879930 photograph clipart snapshot">
              <a:extLst>
                <a:ext uri="{FF2B5EF4-FFF2-40B4-BE49-F238E27FC236}">
                  <a16:creationId xmlns:a16="http://schemas.microsoft.com/office/drawing/2014/main" id="{8F9492E5-955A-018F-854E-91B32944F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046" y="3142959"/>
              <a:ext cx="598186" cy="56707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85A8FC-BBD2-CCF4-3939-66AF6EAAC8C1}"/>
                </a:ext>
              </a:extLst>
            </p:cNvPr>
            <p:cNvSpPr txBox="1"/>
            <p:nvPr/>
          </p:nvSpPr>
          <p:spPr>
            <a:xfrm>
              <a:off x="800904" y="4060856"/>
              <a:ext cx="1351338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git commit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BCE3B1B-5646-5F5A-2559-5C03E34FB7CB}"/>
              </a:ext>
            </a:extLst>
          </p:cNvPr>
          <p:cNvSpPr txBox="1"/>
          <p:nvPr/>
        </p:nvSpPr>
        <p:spPr>
          <a:xfrm>
            <a:off x="647770" y="3837077"/>
            <a:ext cx="223164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1200" dirty="0"/>
              <a:t>Folder &amp; file contents</a:t>
            </a:r>
          </a:p>
          <a:p>
            <a:pPr marL="285750" indent="-285750">
              <a:buFont typeface="Calibri"/>
              <a:buChar char="-"/>
            </a:pPr>
            <a:r>
              <a:rPr lang="en-US" sz="1200" dirty="0"/>
              <a:t>Timestamp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1200" dirty="0"/>
              <a:t>Author</a:t>
            </a:r>
          </a:p>
          <a:p>
            <a:pPr marL="285750" indent="-285750">
              <a:buFont typeface="Calibri"/>
              <a:buChar char="-"/>
            </a:pPr>
            <a:r>
              <a:rPr lang="en-US" sz="1200" dirty="0"/>
              <a:t>Message</a:t>
            </a:r>
          </a:p>
          <a:p>
            <a:pPr marL="285750" indent="-285750">
              <a:buFont typeface="Calibri"/>
              <a:buChar char="-"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3B67E-50A5-8D6C-2B30-FA69B162E49C}"/>
              </a:ext>
            </a:extLst>
          </p:cNvPr>
          <p:cNvSpPr txBox="1"/>
          <p:nvPr/>
        </p:nvSpPr>
        <p:spPr>
          <a:xfrm>
            <a:off x="957576" y="3504276"/>
            <a:ext cx="13821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"Snapshot"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453A5-3D7D-4440-4B16-B0384C6EF6C1}"/>
              </a:ext>
            </a:extLst>
          </p:cNvPr>
          <p:cNvSpPr txBox="1"/>
          <p:nvPr/>
        </p:nvSpPr>
        <p:spPr>
          <a:xfrm>
            <a:off x="900620" y="1549712"/>
            <a:ext cx="178299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my_project.py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D0C0BB-6D94-4540-66B4-A81042F5322C}"/>
              </a:ext>
            </a:extLst>
          </p:cNvPr>
          <p:cNvGrpSpPr/>
          <p:nvPr/>
        </p:nvGrpSpPr>
        <p:grpSpPr>
          <a:xfrm>
            <a:off x="3941705" y="1935701"/>
            <a:ext cx="1351338" cy="1596733"/>
            <a:chOff x="800904" y="2829883"/>
            <a:chExt cx="1351338" cy="159673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C9084C7-E376-6C4A-9247-528E68FC0B6B}"/>
                </a:ext>
              </a:extLst>
            </p:cNvPr>
            <p:cNvSpPr/>
            <p:nvPr/>
          </p:nvSpPr>
          <p:spPr>
            <a:xfrm>
              <a:off x="821688" y="2829883"/>
              <a:ext cx="1225754" cy="119732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Photograph clipart snapshot, Picture #1879930 photograph clipart snapshot">
              <a:extLst>
                <a:ext uri="{FF2B5EF4-FFF2-40B4-BE49-F238E27FC236}">
                  <a16:creationId xmlns:a16="http://schemas.microsoft.com/office/drawing/2014/main" id="{1BBE2BCB-0D6F-0183-89CB-17AE10CA2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046" y="3142959"/>
              <a:ext cx="598186" cy="56707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9683A1-B30F-C0D6-A2FA-24912D49C99D}"/>
                </a:ext>
              </a:extLst>
            </p:cNvPr>
            <p:cNvSpPr txBox="1"/>
            <p:nvPr/>
          </p:nvSpPr>
          <p:spPr>
            <a:xfrm>
              <a:off x="800904" y="4060856"/>
              <a:ext cx="1351338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git commit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A315204-617B-1510-3B30-112682AD2700}"/>
              </a:ext>
            </a:extLst>
          </p:cNvPr>
          <p:cNvSpPr txBox="1"/>
          <p:nvPr/>
        </p:nvSpPr>
        <p:spPr>
          <a:xfrm>
            <a:off x="3953590" y="3504276"/>
            <a:ext cx="13821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"Snapshot"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9EEA1F-E393-360B-CD77-DD1A956FCE1A}"/>
              </a:ext>
            </a:extLst>
          </p:cNvPr>
          <p:cNvSpPr txBox="1"/>
          <p:nvPr/>
        </p:nvSpPr>
        <p:spPr>
          <a:xfrm>
            <a:off x="3896634" y="1549712"/>
            <a:ext cx="178299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my_project.py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661F22-A535-72F1-C489-FB0E6670CFDB}"/>
              </a:ext>
            </a:extLst>
          </p:cNvPr>
          <p:cNvCxnSpPr>
            <a:cxnSpLocks/>
          </p:cNvCxnSpPr>
          <p:nvPr/>
        </p:nvCxnSpPr>
        <p:spPr>
          <a:xfrm flipH="1">
            <a:off x="5514785" y="3166674"/>
            <a:ext cx="693712" cy="2173613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61F9517-5556-B70F-F1E7-D9E10E233A18}"/>
              </a:ext>
            </a:extLst>
          </p:cNvPr>
          <p:cNvSpPr txBox="1"/>
          <p:nvPr/>
        </p:nvSpPr>
        <p:spPr>
          <a:xfrm>
            <a:off x="4472242" y="4103344"/>
            <a:ext cx="135133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5CF861-947F-4574-5F4D-637604F37137}"/>
              </a:ext>
            </a:extLst>
          </p:cNvPr>
          <p:cNvSpPr txBox="1"/>
          <p:nvPr/>
        </p:nvSpPr>
        <p:spPr>
          <a:xfrm>
            <a:off x="3917517" y="4415654"/>
            <a:ext cx="16146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”make a personal copy"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7F31EB2-BA6C-C837-DC7E-D9CEE897CC73}"/>
              </a:ext>
            </a:extLst>
          </p:cNvPr>
          <p:cNvCxnSpPr>
            <a:cxnSpLocks/>
          </p:cNvCxnSpPr>
          <p:nvPr/>
        </p:nvCxnSpPr>
        <p:spPr>
          <a:xfrm flipH="1">
            <a:off x="5912129" y="5828687"/>
            <a:ext cx="156078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CB09827-DA00-3DFE-47C7-7FF80CDD7B54}"/>
              </a:ext>
            </a:extLst>
          </p:cNvPr>
          <p:cNvSpPr txBox="1"/>
          <p:nvPr/>
        </p:nvSpPr>
        <p:spPr>
          <a:xfrm>
            <a:off x="248803" y="5760627"/>
            <a:ext cx="214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Collaborator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8FBD6E7-4DAF-1D44-DDE1-86AE2124B0A8}"/>
              </a:ext>
            </a:extLst>
          </p:cNvPr>
          <p:cNvCxnSpPr>
            <a:cxnSpLocks/>
          </p:cNvCxnSpPr>
          <p:nvPr/>
        </p:nvCxnSpPr>
        <p:spPr>
          <a:xfrm flipV="1">
            <a:off x="8401751" y="3896214"/>
            <a:ext cx="382495" cy="1236524"/>
          </a:xfrm>
          <a:prstGeom prst="straightConnector1">
            <a:avLst/>
          </a:prstGeom>
          <a:ln w="57150"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424314A-36F3-6720-E64B-5CC35699C5A3}"/>
              </a:ext>
            </a:extLst>
          </p:cNvPr>
          <p:cNvSpPr txBox="1"/>
          <p:nvPr/>
        </p:nvSpPr>
        <p:spPr>
          <a:xfrm>
            <a:off x="9538960" y="4044904"/>
            <a:ext cx="19312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pull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E02326-59D7-A05B-9C64-76A1DC231882}"/>
              </a:ext>
            </a:extLst>
          </p:cNvPr>
          <p:cNvSpPr txBox="1"/>
          <p:nvPr/>
        </p:nvSpPr>
        <p:spPr>
          <a:xfrm>
            <a:off x="8856186" y="4351765"/>
            <a:ext cx="28310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“incorporate my changes, please!”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767C3E-3E1D-2408-59AC-C86975CD405F}"/>
              </a:ext>
            </a:extLst>
          </p:cNvPr>
          <p:cNvSpPr txBox="1"/>
          <p:nvPr/>
        </p:nvSpPr>
        <p:spPr>
          <a:xfrm>
            <a:off x="1377585" y="2787522"/>
            <a:ext cx="5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93CCA6-B8CE-FE31-732E-0844194EE68F}"/>
              </a:ext>
            </a:extLst>
          </p:cNvPr>
          <p:cNvSpPr txBox="1"/>
          <p:nvPr/>
        </p:nvSpPr>
        <p:spPr>
          <a:xfrm>
            <a:off x="4373600" y="2800681"/>
            <a:ext cx="5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D61D6C-9C77-2202-CA04-7409CBCAD136}"/>
              </a:ext>
            </a:extLst>
          </p:cNvPr>
          <p:cNvGrpSpPr/>
          <p:nvPr/>
        </p:nvGrpSpPr>
        <p:grpSpPr>
          <a:xfrm>
            <a:off x="8326477" y="2012333"/>
            <a:ext cx="1931291" cy="1646100"/>
            <a:chOff x="518369" y="2829883"/>
            <a:chExt cx="1931291" cy="16461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AAAEDF8-C7F2-9777-99C9-EC47F11FA160}"/>
                </a:ext>
              </a:extLst>
            </p:cNvPr>
            <p:cNvSpPr/>
            <p:nvPr/>
          </p:nvSpPr>
          <p:spPr>
            <a:xfrm>
              <a:off x="821688" y="2829883"/>
              <a:ext cx="1225754" cy="119732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Photograph clipart snapshot, Picture #1879930 photograph clipart snapshot">
              <a:extLst>
                <a:ext uri="{FF2B5EF4-FFF2-40B4-BE49-F238E27FC236}">
                  <a16:creationId xmlns:a16="http://schemas.microsoft.com/office/drawing/2014/main" id="{827135C1-E6E5-E273-E168-4FCC6B9FF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046" y="3142959"/>
              <a:ext cx="598186" cy="56707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C1A9B1B-3CBB-EC2F-CCF4-3319E94920A0}"/>
                </a:ext>
              </a:extLst>
            </p:cNvPr>
            <p:cNvSpPr txBox="1"/>
            <p:nvPr/>
          </p:nvSpPr>
          <p:spPr>
            <a:xfrm>
              <a:off x="518369" y="4106651"/>
              <a:ext cx="193129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merge + commit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31B2DC8-1C5B-F793-C545-6A5C1E6844B8}"/>
              </a:ext>
            </a:extLst>
          </p:cNvPr>
          <p:cNvSpPr txBox="1"/>
          <p:nvPr/>
        </p:nvSpPr>
        <p:spPr>
          <a:xfrm>
            <a:off x="8563941" y="1626344"/>
            <a:ext cx="178299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my_project.py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0CC32B-8A6B-E9F6-BD14-BA09FC2B8856}"/>
              </a:ext>
            </a:extLst>
          </p:cNvPr>
          <p:cNvSpPr txBox="1"/>
          <p:nvPr/>
        </p:nvSpPr>
        <p:spPr>
          <a:xfrm>
            <a:off x="9040907" y="2878655"/>
            <a:ext cx="5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6488D93-F746-B88E-8F42-BE4F4112F1CC}"/>
              </a:ext>
            </a:extLst>
          </p:cNvPr>
          <p:cNvGrpSpPr/>
          <p:nvPr/>
        </p:nvGrpSpPr>
        <p:grpSpPr>
          <a:xfrm>
            <a:off x="4692631" y="5308697"/>
            <a:ext cx="1225754" cy="1197325"/>
            <a:chOff x="821688" y="2829883"/>
            <a:chExt cx="1225754" cy="119732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1A822B5-18E4-B7CD-598E-C6135F0F11FE}"/>
                </a:ext>
              </a:extLst>
            </p:cNvPr>
            <p:cNvSpPr/>
            <p:nvPr/>
          </p:nvSpPr>
          <p:spPr>
            <a:xfrm>
              <a:off x="821688" y="2829883"/>
              <a:ext cx="1225754" cy="119732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Photograph clipart snapshot, Picture #1879930 photograph clipart snapshot">
              <a:extLst>
                <a:ext uri="{FF2B5EF4-FFF2-40B4-BE49-F238E27FC236}">
                  <a16:creationId xmlns:a16="http://schemas.microsoft.com/office/drawing/2014/main" id="{1F728811-C770-84F9-696A-95472FB72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046" y="3142959"/>
              <a:ext cx="598186" cy="567073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6BBF114-0E65-6E10-8C35-A07655D8D532}"/>
              </a:ext>
            </a:extLst>
          </p:cNvPr>
          <p:cNvSpPr txBox="1"/>
          <p:nvPr/>
        </p:nvSpPr>
        <p:spPr>
          <a:xfrm>
            <a:off x="5103742" y="6167196"/>
            <a:ext cx="5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v2</a:t>
            </a:r>
          </a:p>
        </p:txBody>
      </p:sp>
      <p:pic>
        <p:nvPicPr>
          <p:cNvPr id="1026" name="Picture 2" descr="Cloud-based automation increases revenue and profitability - Principal  Relocation Company">
            <a:extLst>
              <a:ext uri="{FF2B5EF4-FFF2-40B4-BE49-F238E27FC236}">
                <a16:creationId xmlns:a16="http://schemas.microsoft.com/office/drawing/2014/main" id="{5A9951A3-03CF-717B-BB9A-D499624E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89" y="2024748"/>
            <a:ext cx="1447809" cy="96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A9D64D6-9E87-B702-2593-17DA4851EE49}"/>
              </a:ext>
            </a:extLst>
          </p:cNvPr>
          <p:cNvGrpSpPr/>
          <p:nvPr/>
        </p:nvGrpSpPr>
        <p:grpSpPr>
          <a:xfrm>
            <a:off x="2480563" y="5306646"/>
            <a:ext cx="1225754" cy="1197325"/>
            <a:chOff x="821688" y="2829883"/>
            <a:chExt cx="1225754" cy="1197325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213BDB2-2952-1AD5-547F-72AC6764C636}"/>
                </a:ext>
              </a:extLst>
            </p:cNvPr>
            <p:cNvSpPr/>
            <p:nvPr/>
          </p:nvSpPr>
          <p:spPr>
            <a:xfrm>
              <a:off x="821688" y="2829883"/>
              <a:ext cx="1225754" cy="119732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 descr="Photograph clipart snapshot, Picture #1879930 photograph clipart snapshot">
              <a:extLst>
                <a:ext uri="{FF2B5EF4-FFF2-40B4-BE49-F238E27FC236}">
                  <a16:creationId xmlns:a16="http://schemas.microsoft.com/office/drawing/2014/main" id="{61E5450A-821E-EB3F-D708-67A3373CE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046" y="3142959"/>
              <a:ext cx="598186" cy="567073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1D70E48-0180-D217-4A9F-E938EEE84DB3}"/>
              </a:ext>
            </a:extLst>
          </p:cNvPr>
          <p:cNvSpPr txBox="1"/>
          <p:nvPr/>
        </p:nvSpPr>
        <p:spPr>
          <a:xfrm>
            <a:off x="2897497" y="6160717"/>
            <a:ext cx="5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4307B8-4522-CCCA-2772-E398262E8A40}"/>
              </a:ext>
            </a:extLst>
          </p:cNvPr>
          <p:cNvCxnSpPr>
            <a:cxnSpLocks/>
            <a:stCxn id="35" idx="2"/>
            <a:endCxn id="37" idx="6"/>
          </p:cNvCxnSpPr>
          <p:nvPr/>
        </p:nvCxnSpPr>
        <p:spPr>
          <a:xfrm flipH="1" flipV="1">
            <a:off x="3706317" y="5905309"/>
            <a:ext cx="986314" cy="20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6A841C8-6780-720D-0AC9-63BCACB2704D}"/>
              </a:ext>
            </a:extLst>
          </p:cNvPr>
          <p:cNvSpPr txBox="1"/>
          <p:nvPr/>
        </p:nvSpPr>
        <p:spPr>
          <a:xfrm>
            <a:off x="6131173" y="5398848"/>
            <a:ext cx="13147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/>
              <a:t>+ new feature</a:t>
            </a:r>
          </a:p>
        </p:txBody>
      </p:sp>
      <p:sp>
        <p:nvSpPr>
          <p:cNvPr id="30" name="Arrow: Left 11">
            <a:extLst>
              <a:ext uri="{FF2B5EF4-FFF2-40B4-BE49-F238E27FC236}">
                <a16:creationId xmlns:a16="http://schemas.microsoft.com/office/drawing/2014/main" id="{9C07BF47-2C99-83A1-B3BD-5521A96FD36D}"/>
              </a:ext>
            </a:extLst>
          </p:cNvPr>
          <p:cNvSpPr/>
          <p:nvPr/>
        </p:nvSpPr>
        <p:spPr>
          <a:xfrm>
            <a:off x="2501934" y="2430340"/>
            <a:ext cx="1225755" cy="10580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2F40D1-BA29-0B5B-D7BD-DD9AB36C7943}"/>
              </a:ext>
            </a:extLst>
          </p:cNvPr>
          <p:cNvGrpSpPr/>
          <p:nvPr/>
        </p:nvGrpSpPr>
        <p:grpSpPr>
          <a:xfrm>
            <a:off x="7658671" y="5234569"/>
            <a:ext cx="1351338" cy="1596733"/>
            <a:chOff x="800904" y="2829883"/>
            <a:chExt cx="1351338" cy="159673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12BCB29-8FC9-E2C0-0178-95B43A762DC2}"/>
                </a:ext>
              </a:extLst>
            </p:cNvPr>
            <p:cNvSpPr/>
            <p:nvPr/>
          </p:nvSpPr>
          <p:spPr>
            <a:xfrm>
              <a:off x="821688" y="2829883"/>
              <a:ext cx="1225754" cy="119732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 descr="Photograph clipart snapshot, Picture #1879930 photograph clipart snapshot">
              <a:extLst>
                <a:ext uri="{FF2B5EF4-FFF2-40B4-BE49-F238E27FC236}">
                  <a16:creationId xmlns:a16="http://schemas.microsoft.com/office/drawing/2014/main" id="{C6751E71-D3E6-37AE-6612-9BE9E1053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046" y="3142959"/>
              <a:ext cx="598186" cy="567073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E11DC88-CD8F-CF2F-6CB5-A3D799753227}"/>
                </a:ext>
              </a:extLst>
            </p:cNvPr>
            <p:cNvSpPr txBox="1"/>
            <p:nvPr/>
          </p:nvSpPr>
          <p:spPr>
            <a:xfrm>
              <a:off x="800904" y="4060856"/>
              <a:ext cx="1351338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git commit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B0B94DD-D650-7DE1-1A5F-7241D18081A3}"/>
              </a:ext>
            </a:extLst>
          </p:cNvPr>
          <p:cNvSpPr txBox="1"/>
          <p:nvPr/>
        </p:nvSpPr>
        <p:spPr>
          <a:xfrm>
            <a:off x="4660093" y="6501922"/>
            <a:ext cx="135133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git commit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55DD7B-C7F3-FEAA-0CEF-E60F1A97B3A8}"/>
              </a:ext>
            </a:extLst>
          </p:cNvPr>
          <p:cNvSpPr txBox="1"/>
          <p:nvPr/>
        </p:nvSpPr>
        <p:spPr>
          <a:xfrm>
            <a:off x="2354378" y="6505441"/>
            <a:ext cx="1351338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414934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05371-41B5-852D-45C2-26D9F042C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6B204A-648C-C524-09DF-CDA5422F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61" y="827689"/>
            <a:ext cx="4555358" cy="685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254A69-E315-980B-6346-DA77E940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70" y="-3175"/>
            <a:ext cx="6568213" cy="1056289"/>
          </a:xfrm>
        </p:spPr>
        <p:txBody>
          <a:bodyPr>
            <a:normAutofit/>
          </a:bodyPr>
          <a:lstStyle/>
          <a:p>
            <a:r>
              <a:rPr lang="en-US" sz="4800" dirty="0"/>
              <a:t>Parallel development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1F84AE-BB7E-F38F-082D-2AF8C59F2BFE}"/>
              </a:ext>
            </a:extLst>
          </p:cNvPr>
          <p:cNvGrpSpPr/>
          <p:nvPr/>
        </p:nvGrpSpPr>
        <p:grpSpPr>
          <a:xfrm>
            <a:off x="945691" y="1935701"/>
            <a:ext cx="1351338" cy="1596733"/>
            <a:chOff x="800904" y="2829883"/>
            <a:chExt cx="1351338" cy="159673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88630E-0AD1-DF0D-9BE0-B9CA3D1A99B7}"/>
                </a:ext>
              </a:extLst>
            </p:cNvPr>
            <p:cNvSpPr/>
            <p:nvPr/>
          </p:nvSpPr>
          <p:spPr>
            <a:xfrm>
              <a:off x="821688" y="2829883"/>
              <a:ext cx="1225754" cy="119732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Photograph clipart snapshot, Picture #1879930 photograph clipart snapshot">
              <a:extLst>
                <a:ext uri="{FF2B5EF4-FFF2-40B4-BE49-F238E27FC236}">
                  <a16:creationId xmlns:a16="http://schemas.microsoft.com/office/drawing/2014/main" id="{73A4810D-C2F9-B54A-8F24-6063D3BB3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046" y="3142959"/>
              <a:ext cx="598186" cy="56707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0978AD-4C31-B8F7-06B9-9C4CB4EB3E98}"/>
                </a:ext>
              </a:extLst>
            </p:cNvPr>
            <p:cNvSpPr txBox="1"/>
            <p:nvPr/>
          </p:nvSpPr>
          <p:spPr>
            <a:xfrm>
              <a:off x="800904" y="4060856"/>
              <a:ext cx="1351338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git commit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15C6FB8-54D5-C145-A94A-5B85F126B4BD}"/>
              </a:ext>
            </a:extLst>
          </p:cNvPr>
          <p:cNvSpPr txBox="1"/>
          <p:nvPr/>
        </p:nvSpPr>
        <p:spPr>
          <a:xfrm>
            <a:off x="957576" y="3504276"/>
            <a:ext cx="13821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"Snapshot"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FBCDAC-7E3D-48B8-6D9F-A911BA21C5FC}"/>
              </a:ext>
            </a:extLst>
          </p:cNvPr>
          <p:cNvSpPr txBox="1"/>
          <p:nvPr/>
        </p:nvSpPr>
        <p:spPr>
          <a:xfrm>
            <a:off x="900620" y="1549712"/>
            <a:ext cx="178299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my_project.py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B82519-4508-B236-9EBE-706779219DAD}"/>
              </a:ext>
            </a:extLst>
          </p:cNvPr>
          <p:cNvGrpSpPr/>
          <p:nvPr/>
        </p:nvGrpSpPr>
        <p:grpSpPr>
          <a:xfrm>
            <a:off x="3941705" y="1935701"/>
            <a:ext cx="1351338" cy="1596733"/>
            <a:chOff x="800904" y="2829883"/>
            <a:chExt cx="1351338" cy="159673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7859DF6-81C9-29C3-55CE-B1628CD441D5}"/>
                </a:ext>
              </a:extLst>
            </p:cNvPr>
            <p:cNvSpPr/>
            <p:nvPr/>
          </p:nvSpPr>
          <p:spPr>
            <a:xfrm>
              <a:off x="821688" y="2829883"/>
              <a:ext cx="1225754" cy="119732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Photograph clipart snapshot, Picture #1879930 photograph clipart snapshot">
              <a:extLst>
                <a:ext uri="{FF2B5EF4-FFF2-40B4-BE49-F238E27FC236}">
                  <a16:creationId xmlns:a16="http://schemas.microsoft.com/office/drawing/2014/main" id="{3033AFF0-5947-04A4-E7E2-C26C78380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046" y="3142959"/>
              <a:ext cx="598186" cy="56707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DC000A-CE8A-4373-E67E-4F6F31DB46B3}"/>
                </a:ext>
              </a:extLst>
            </p:cNvPr>
            <p:cNvSpPr txBox="1"/>
            <p:nvPr/>
          </p:nvSpPr>
          <p:spPr>
            <a:xfrm>
              <a:off x="800904" y="4060856"/>
              <a:ext cx="1351338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git commit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069F8C-8674-43E2-F601-0EDFCC7404AD}"/>
              </a:ext>
            </a:extLst>
          </p:cNvPr>
          <p:cNvSpPr txBox="1"/>
          <p:nvPr/>
        </p:nvSpPr>
        <p:spPr>
          <a:xfrm>
            <a:off x="3953590" y="3504276"/>
            <a:ext cx="13821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"Snapshot"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00B977-83A6-3559-23B7-2D59E2E215BA}"/>
              </a:ext>
            </a:extLst>
          </p:cNvPr>
          <p:cNvSpPr txBox="1"/>
          <p:nvPr/>
        </p:nvSpPr>
        <p:spPr>
          <a:xfrm>
            <a:off x="3896634" y="1549712"/>
            <a:ext cx="178299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my_project.py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E2A90C-4711-DAB3-A2C3-10DE460CA4F9}"/>
              </a:ext>
            </a:extLst>
          </p:cNvPr>
          <p:cNvSpPr txBox="1"/>
          <p:nvPr/>
        </p:nvSpPr>
        <p:spPr>
          <a:xfrm>
            <a:off x="4217960" y="4122418"/>
            <a:ext cx="24232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git branch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231424-D1F1-55E4-844C-B3837D9A0132}"/>
              </a:ext>
            </a:extLst>
          </p:cNvPr>
          <p:cNvSpPr txBox="1"/>
          <p:nvPr/>
        </p:nvSpPr>
        <p:spPr>
          <a:xfrm>
            <a:off x="4003985" y="4426218"/>
            <a:ext cx="16146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”make a new independent timeline"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6954F3-1209-33F2-79EE-D9D0B4F50FF1}"/>
              </a:ext>
            </a:extLst>
          </p:cNvPr>
          <p:cNvSpPr txBox="1"/>
          <p:nvPr/>
        </p:nvSpPr>
        <p:spPr>
          <a:xfrm>
            <a:off x="1377585" y="2787522"/>
            <a:ext cx="5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1053239-A8F3-C3A9-DCC6-10A95354E791}"/>
              </a:ext>
            </a:extLst>
          </p:cNvPr>
          <p:cNvSpPr txBox="1"/>
          <p:nvPr/>
        </p:nvSpPr>
        <p:spPr>
          <a:xfrm>
            <a:off x="4373600" y="2800681"/>
            <a:ext cx="5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02F2DD-A72A-31C0-39D3-0D8E6A3F8FE0}"/>
              </a:ext>
            </a:extLst>
          </p:cNvPr>
          <p:cNvGrpSpPr/>
          <p:nvPr/>
        </p:nvGrpSpPr>
        <p:grpSpPr>
          <a:xfrm>
            <a:off x="9848769" y="2176336"/>
            <a:ext cx="1931291" cy="1646100"/>
            <a:chOff x="518369" y="2829883"/>
            <a:chExt cx="1931291" cy="16461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C853F20-2D32-0559-4B62-A799F8AA6D94}"/>
                </a:ext>
              </a:extLst>
            </p:cNvPr>
            <p:cNvSpPr/>
            <p:nvPr/>
          </p:nvSpPr>
          <p:spPr>
            <a:xfrm>
              <a:off x="821688" y="2829883"/>
              <a:ext cx="1225754" cy="119732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Photograph clipart snapshot, Picture #1879930 photograph clipart snapshot">
              <a:extLst>
                <a:ext uri="{FF2B5EF4-FFF2-40B4-BE49-F238E27FC236}">
                  <a16:creationId xmlns:a16="http://schemas.microsoft.com/office/drawing/2014/main" id="{9CB34B73-46EC-3D89-4358-6CC483116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046" y="3142959"/>
              <a:ext cx="598186" cy="56707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9F5D83-E166-B8AC-19C4-087C80AFE4A5}"/>
                </a:ext>
              </a:extLst>
            </p:cNvPr>
            <p:cNvSpPr txBox="1"/>
            <p:nvPr/>
          </p:nvSpPr>
          <p:spPr>
            <a:xfrm>
              <a:off x="518369" y="4106651"/>
              <a:ext cx="1931291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merge + commit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AA19D0F-9DC7-3A4F-31FF-1B8CA959EEB0}"/>
              </a:ext>
            </a:extLst>
          </p:cNvPr>
          <p:cNvSpPr txBox="1"/>
          <p:nvPr/>
        </p:nvSpPr>
        <p:spPr>
          <a:xfrm>
            <a:off x="10086233" y="1790347"/>
            <a:ext cx="178299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my_project.py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8739B5AF-B52F-471E-757F-71B7768F3F1E}"/>
              </a:ext>
            </a:extLst>
          </p:cNvPr>
          <p:cNvSpPr/>
          <p:nvPr/>
        </p:nvSpPr>
        <p:spPr>
          <a:xfrm>
            <a:off x="9963499" y="1790347"/>
            <a:ext cx="1683491" cy="1639486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88FA64-7ACD-1651-9FFC-1C66FEF5E604}"/>
              </a:ext>
            </a:extLst>
          </p:cNvPr>
          <p:cNvSpPr txBox="1"/>
          <p:nvPr/>
        </p:nvSpPr>
        <p:spPr>
          <a:xfrm>
            <a:off x="10563199" y="3042658"/>
            <a:ext cx="50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FEA740-753F-3068-A878-07C0873B51B8}"/>
              </a:ext>
            </a:extLst>
          </p:cNvPr>
          <p:cNvGrpSpPr/>
          <p:nvPr/>
        </p:nvGrpSpPr>
        <p:grpSpPr>
          <a:xfrm>
            <a:off x="5618678" y="4881547"/>
            <a:ext cx="1351338" cy="1596733"/>
            <a:chOff x="800904" y="2829883"/>
            <a:chExt cx="1351338" cy="159673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9E051B0-D932-DA35-2EDF-F5807922F163}"/>
                </a:ext>
              </a:extLst>
            </p:cNvPr>
            <p:cNvSpPr/>
            <p:nvPr/>
          </p:nvSpPr>
          <p:spPr>
            <a:xfrm>
              <a:off x="821688" y="2829883"/>
              <a:ext cx="1225754" cy="119732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 descr="Photograph clipart snapshot, Picture #1879930 photograph clipart snapshot">
              <a:extLst>
                <a:ext uri="{FF2B5EF4-FFF2-40B4-BE49-F238E27FC236}">
                  <a16:creationId xmlns:a16="http://schemas.microsoft.com/office/drawing/2014/main" id="{16557966-B6EE-E27D-85B9-A64147EDE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046" y="3142959"/>
              <a:ext cx="598186" cy="567073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52D2F8-E1A3-6DC9-C685-08021C9FCA4B}"/>
                </a:ext>
              </a:extLst>
            </p:cNvPr>
            <p:cNvSpPr txBox="1"/>
            <p:nvPr/>
          </p:nvSpPr>
          <p:spPr>
            <a:xfrm>
              <a:off x="800904" y="4060856"/>
              <a:ext cx="1351338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git commit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9E7EB1A-5B52-3DDA-972F-8228ECFA812A}"/>
              </a:ext>
            </a:extLst>
          </p:cNvPr>
          <p:cNvSpPr txBox="1"/>
          <p:nvPr/>
        </p:nvSpPr>
        <p:spPr>
          <a:xfrm>
            <a:off x="5630563" y="6450122"/>
            <a:ext cx="13821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"Snapshot"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600237-5F76-90D9-AB9B-8BAC1F684FD0}"/>
              </a:ext>
            </a:extLst>
          </p:cNvPr>
          <p:cNvCxnSpPr>
            <a:cxnSpLocks/>
          </p:cNvCxnSpPr>
          <p:nvPr/>
        </p:nvCxnSpPr>
        <p:spPr>
          <a:xfrm flipH="1" flipV="1">
            <a:off x="5304928" y="3836234"/>
            <a:ext cx="587815" cy="935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A83D061-147F-0731-6538-E4980CE8CD1F}"/>
              </a:ext>
            </a:extLst>
          </p:cNvPr>
          <p:cNvGrpSpPr/>
          <p:nvPr/>
        </p:nvGrpSpPr>
        <p:grpSpPr>
          <a:xfrm>
            <a:off x="7492994" y="4864962"/>
            <a:ext cx="1351338" cy="1596733"/>
            <a:chOff x="800904" y="2829883"/>
            <a:chExt cx="1351338" cy="1596733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17ADB2-3410-D579-234F-32F02E81475B}"/>
                </a:ext>
              </a:extLst>
            </p:cNvPr>
            <p:cNvSpPr/>
            <p:nvPr/>
          </p:nvSpPr>
          <p:spPr>
            <a:xfrm>
              <a:off x="821688" y="2829883"/>
              <a:ext cx="1225754" cy="119732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 descr="Photograph clipart snapshot, Picture #1879930 photograph clipart snapshot">
              <a:extLst>
                <a:ext uri="{FF2B5EF4-FFF2-40B4-BE49-F238E27FC236}">
                  <a16:creationId xmlns:a16="http://schemas.microsoft.com/office/drawing/2014/main" id="{AF7166E8-E69B-2598-07C2-8588EB953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046" y="3142959"/>
              <a:ext cx="598186" cy="56707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D860056-C606-8B1C-66CC-A69AD1A5357F}"/>
                </a:ext>
              </a:extLst>
            </p:cNvPr>
            <p:cNvSpPr txBox="1"/>
            <p:nvPr/>
          </p:nvSpPr>
          <p:spPr>
            <a:xfrm>
              <a:off x="800904" y="4060856"/>
              <a:ext cx="1351338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git commit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1AB9A80-2C43-3D71-10FC-ADD56FCF0AB1}"/>
              </a:ext>
            </a:extLst>
          </p:cNvPr>
          <p:cNvCxnSpPr>
            <a:cxnSpLocks/>
            <a:endCxn id="30" idx="6"/>
          </p:cNvCxnSpPr>
          <p:nvPr/>
        </p:nvCxnSpPr>
        <p:spPr>
          <a:xfrm flipH="1">
            <a:off x="6865216" y="5480210"/>
            <a:ext cx="5836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Cloud-based automation increases revenue and profitability - Principal  Relocation Company">
            <a:extLst>
              <a:ext uri="{FF2B5EF4-FFF2-40B4-BE49-F238E27FC236}">
                <a16:creationId xmlns:a16="http://schemas.microsoft.com/office/drawing/2014/main" id="{788A8B45-A381-90D0-5FB8-109CCD50C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89" y="2024748"/>
            <a:ext cx="1447809" cy="96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F5BDC494-620E-949C-8CE5-22DC045B9591}"/>
              </a:ext>
            </a:extLst>
          </p:cNvPr>
          <p:cNvGrpSpPr/>
          <p:nvPr/>
        </p:nvGrpSpPr>
        <p:grpSpPr>
          <a:xfrm>
            <a:off x="9233775" y="4855304"/>
            <a:ext cx="1351338" cy="1596733"/>
            <a:chOff x="800904" y="2829883"/>
            <a:chExt cx="1351338" cy="159673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C06296E-2FAE-7158-4B80-1ECB98AB27D1}"/>
                </a:ext>
              </a:extLst>
            </p:cNvPr>
            <p:cNvSpPr/>
            <p:nvPr/>
          </p:nvSpPr>
          <p:spPr>
            <a:xfrm>
              <a:off x="821688" y="2829883"/>
              <a:ext cx="1225754" cy="1197325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Picture 61" descr="Photograph clipart snapshot, Picture #1879930 photograph clipart snapshot">
              <a:extLst>
                <a:ext uri="{FF2B5EF4-FFF2-40B4-BE49-F238E27FC236}">
                  <a16:creationId xmlns:a16="http://schemas.microsoft.com/office/drawing/2014/main" id="{3F81F560-50B6-6879-DA3A-66BD4B7B1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046" y="3142959"/>
              <a:ext cx="598186" cy="567073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0EB96C4-C485-276E-9E3A-B5DBB278F456}"/>
                </a:ext>
              </a:extLst>
            </p:cNvPr>
            <p:cNvSpPr txBox="1"/>
            <p:nvPr/>
          </p:nvSpPr>
          <p:spPr>
            <a:xfrm>
              <a:off x="800904" y="4060856"/>
              <a:ext cx="1351338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git commit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3B37B3D-263F-9FA4-CC7E-A3A5FD34F955}"/>
              </a:ext>
            </a:extLst>
          </p:cNvPr>
          <p:cNvCxnSpPr>
            <a:cxnSpLocks/>
            <a:stCxn id="61" idx="2"/>
          </p:cNvCxnSpPr>
          <p:nvPr/>
        </p:nvCxnSpPr>
        <p:spPr>
          <a:xfrm flipH="1" flipV="1">
            <a:off x="8739532" y="5451916"/>
            <a:ext cx="515027" cy="2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8D19A2B-7309-528A-D629-842052EDF2A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0168103" y="3822436"/>
            <a:ext cx="646312" cy="1056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3D420CF-876B-A3FD-7FF3-0AE936B83564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15983" y="2610090"/>
            <a:ext cx="274751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A77D4A8-65CF-9544-E42B-58DB10E4B3D3}"/>
              </a:ext>
            </a:extLst>
          </p:cNvPr>
          <p:cNvSpPr txBox="1"/>
          <p:nvPr/>
        </p:nvSpPr>
        <p:spPr>
          <a:xfrm>
            <a:off x="1659810" y="5346197"/>
            <a:ext cx="2231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New feature idea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9CD74A-B099-8580-DFA7-233A61E527CB}"/>
              </a:ext>
            </a:extLst>
          </p:cNvPr>
          <p:cNvSpPr txBox="1"/>
          <p:nvPr/>
        </p:nvSpPr>
        <p:spPr>
          <a:xfrm>
            <a:off x="5572311" y="1479686"/>
            <a:ext cx="14986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Official Release!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360B5F7-992E-CE89-731A-F2808096D2DE}"/>
              </a:ext>
            </a:extLst>
          </p:cNvPr>
          <p:cNvSpPr txBox="1"/>
          <p:nvPr/>
        </p:nvSpPr>
        <p:spPr>
          <a:xfrm>
            <a:off x="10065076" y="1111978"/>
            <a:ext cx="14986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New Release!</a:t>
            </a:r>
          </a:p>
        </p:txBody>
      </p:sp>
      <p:sp>
        <p:nvSpPr>
          <p:cNvPr id="10" name="Arrow: Left 11">
            <a:extLst>
              <a:ext uri="{FF2B5EF4-FFF2-40B4-BE49-F238E27FC236}">
                <a16:creationId xmlns:a16="http://schemas.microsoft.com/office/drawing/2014/main" id="{B3AF3B6A-E237-1524-9EFC-977868133442}"/>
              </a:ext>
            </a:extLst>
          </p:cNvPr>
          <p:cNvSpPr/>
          <p:nvPr/>
        </p:nvSpPr>
        <p:spPr>
          <a:xfrm>
            <a:off x="2501934" y="2430340"/>
            <a:ext cx="1225755" cy="105805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5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17A01-7CEF-67D1-5ECD-6F4BC9EBA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BABDF5-73BE-94F3-B1A0-9FF2D7512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61" y="827689"/>
            <a:ext cx="4555358" cy="685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AC9E11-84CE-DE36-A2A2-D4170066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70" y="-3175"/>
            <a:ext cx="11228000" cy="1056289"/>
          </a:xfrm>
        </p:spPr>
        <p:txBody>
          <a:bodyPr>
            <a:normAutofit/>
          </a:bodyPr>
          <a:lstStyle/>
          <a:p>
            <a:r>
              <a:rPr lang="en-US" sz="4800" dirty="0"/>
              <a:t>Git summary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171FFBE-5EB5-677D-ABFD-E76882E1F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61" y="1436657"/>
            <a:ext cx="936906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57250" lvl="1" indent="-342900">
              <a:buFontTx/>
              <a:buChar char="-"/>
            </a:pPr>
            <a:r>
              <a:rPr lang="en-US" sz="2400" u="sng" dirty="0"/>
              <a:t>Git is like a flexible time machine for files</a:t>
            </a:r>
            <a:endParaRPr lang="en-US" sz="2200" u="sng" dirty="0"/>
          </a:p>
          <a:p>
            <a:pPr marL="857250" lvl="1" indent="-342900">
              <a:buFontTx/>
              <a:buChar char="-"/>
            </a:pPr>
            <a:r>
              <a:rPr lang="en-US" sz="2200" dirty="0"/>
              <a:t>Git is a local version control system (</a:t>
            </a:r>
            <a:r>
              <a:rPr lang="en-US" sz="2200" dirty="0" err="1"/>
              <a:t>vcs</a:t>
            </a:r>
            <a:r>
              <a:rPr lang="en-US" sz="2200" dirty="0"/>
              <a:t>)</a:t>
            </a:r>
          </a:p>
          <a:p>
            <a:pPr marL="514350" lvl="1"/>
            <a:r>
              <a:rPr lang="en-US" sz="2200" dirty="0"/>
              <a:t>-    Git is a command line program (but there are GUI extensions!)</a:t>
            </a:r>
          </a:p>
          <a:p>
            <a:pPr marL="857250" lvl="1" indent="-342900">
              <a:buFontTx/>
              <a:buChar char="-"/>
            </a:pPr>
            <a:r>
              <a:rPr lang="en-US" sz="2200" dirty="0"/>
              <a:t>Enables flexible, organized, and collaborative workflows</a:t>
            </a:r>
          </a:p>
          <a:p>
            <a:pPr marL="857250" lvl="1" indent="-342900">
              <a:buFontTx/>
              <a:buChar char="-"/>
            </a:pPr>
            <a:r>
              <a:rPr lang="en-US" sz="2200" dirty="0"/>
              <a:t>We can move in any direction through time:</a:t>
            </a:r>
          </a:p>
          <a:p>
            <a:pPr marL="971550" lvl="2"/>
            <a:endParaRPr lang="en-US" sz="2000" dirty="0"/>
          </a:p>
        </p:txBody>
      </p:sp>
      <p:sp>
        <p:nvSpPr>
          <p:cNvPr id="3" name="Left-Right-Up Arrow 2">
            <a:extLst>
              <a:ext uri="{FF2B5EF4-FFF2-40B4-BE49-F238E27FC236}">
                <a16:creationId xmlns:a16="http://schemas.microsoft.com/office/drawing/2014/main" id="{0A562D2B-A72D-CFC9-F3E7-62C144D23BCA}"/>
              </a:ext>
            </a:extLst>
          </p:cNvPr>
          <p:cNvSpPr/>
          <p:nvPr/>
        </p:nvSpPr>
        <p:spPr>
          <a:xfrm rot="10800000">
            <a:off x="3579165" y="3547250"/>
            <a:ext cx="2868930" cy="2000250"/>
          </a:xfrm>
          <a:prstGeom prst="leftRigh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4A8AB-A55B-6B85-AA3F-86DE3FF4A987}"/>
              </a:ext>
            </a:extLst>
          </p:cNvPr>
          <p:cNvSpPr txBox="1"/>
          <p:nvPr/>
        </p:nvSpPr>
        <p:spPr>
          <a:xfrm>
            <a:off x="6550964" y="3584140"/>
            <a:ext cx="156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Forwards</a:t>
            </a:r>
            <a:r>
              <a:rPr lang="en-US" i="1" dirty="0"/>
              <a:t>:</a:t>
            </a:r>
          </a:p>
          <a:p>
            <a:r>
              <a:rPr lang="en-US" dirty="0"/>
              <a:t>Incorporate new changes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5BDC5-AF5F-0855-FCB7-0D4EDE61E6C5}"/>
              </a:ext>
            </a:extLst>
          </p:cNvPr>
          <p:cNvSpPr txBox="1"/>
          <p:nvPr/>
        </p:nvSpPr>
        <p:spPr>
          <a:xfrm>
            <a:off x="2013254" y="3624045"/>
            <a:ext cx="156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Backwards</a:t>
            </a:r>
            <a:r>
              <a:rPr lang="en-US" i="1" dirty="0"/>
              <a:t>:</a:t>
            </a:r>
          </a:p>
          <a:p>
            <a:r>
              <a:rPr lang="en-US" dirty="0"/>
              <a:t>Retrieve old versions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9E75A-9661-4447-8345-3CB8A9AE274F}"/>
              </a:ext>
            </a:extLst>
          </p:cNvPr>
          <p:cNvSpPr txBox="1"/>
          <p:nvPr/>
        </p:nvSpPr>
        <p:spPr>
          <a:xfrm>
            <a:off x="4428794" y="5641824"/>
            <a:ext cx="1565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Sideways</a:t>
            </a:r>
            <a:r>
              <a:rPr lang="en-US" i="1" u="sng" dirty="0"/>
              <a:t>:</a:t>
            </a:r>
          </a:p>
          <a:p>
            <a:r>
              <a:rPr lang="en-US" dirty="0"/>
              <a:t>Parallel development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81DA0-7633-0D19-E731-14D3D0D0680F}"/>
              </a:ext>
            </a:extLst>
          </p:cNvPr>
          <p:cNvSpPr txBox="1"/>
          <p:nvPr/>
        </p:nvSpPr>
        <p:spPr>
          <a:xfrm>
            <a:off x="9726930" y="6429903"/>
            <a:ext cx="302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</a:t>
            </a:r>
            <a:r>
              <a:rPr lang="en-US" sz="1400" dirty="0" err="1"/>
              <a:t>Eshin</a:t>
            </a:r>
            <a:r>
              <a:rPr lang="en-US" sz="1400" dirty="0"/>
              <a:t> Jolly, 2019</a:t>
            </a:r>
          </a:p>
        </p:txBody>
      </p:sp>
    </p:spTree>
    <p:extLst>
      <p:ext uri="{BB962C8B-B14F-4D97-AF65-F5344CB8AC3E}">
        <p14:creationId xmlns:p14="http://schemas.microsoft.com/office/powerpoint/2010/main" val="48396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E3D56-FBBE-824C-D49E-1A1EBF3A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7A07F4-8446-053A-3304-153DCD511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61" y="827689"/>
            <a:ext cx="4555358" cy="685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3ECC7F-A774-33C7-A4F6-AE3C0BB3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70" y="-3175"/>
            <a:ext cx="6568213" cy="1056289"/>
          </a:xfrm>
        </p:spPr>
        <p:txBody>
          <a:bodyPr>
            <a:normAutofit/>
          </a:bodyPr>
          <a:lstStyle/>
          <a:p>
            <a:r>
              <a:rPr lang="en-US" sz="4800" dirty="0"/>
              <a:t>Git vs </a:t>
            </a:r>
            <a:r>
              <a:rPr lang="en-US" sz="4800" dirty="0" err="1"/>
              <a:t>github</a:t>
            </a:r>
            <a:endParaRPr lang="en-US" sz="48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A85D59E-55A6-61F6-D3D4-D0C84335F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0610" y="1513489"/>
            <a:ext cx="936906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857250" lvl="1" indent="-342900">
              <a:buFontTx/>
              <a:buChar char="-"/>
            </a:pPr>
            <a:r>
              <a:rPr lang="en-US" sz="2200" dirty="0" err="1"/>
              <a:t>Github</a:t>
            </a:r>
            <a:r>
              <a:rPr lang="en-US" sz="2200" dirty="0"/>
              <a:t> is a cloud storage site for git repositories</a:t>
            </a:r>
          </a:p>
          <a:p>
            <a:pPr marL="857250" lvl="1" indent="-342900">
              <a:buFontTx/>
              <a:buChar char="-"/>
            </a:pPr>
            <a:r>
              <a:rPr lang="en-US" sz="2200" dirty="0" err="1"/>
              <a:t>Github</a:t>
            </a:r>
            <a:r>
              <a:rPr lang="en-US" sz="2200" dirty="0"/>
              <a:t> allows you to collaborate and share projects with others</a:t>
            </a:r>
          </a:p>
          <a:p>
            <a:pPr marL="857250" lvl="1" indent="-342900">
              <a:buFontTx/>
              <a:buChar char="-"/>
            </a:pPr>
            <a:r>
              <a:rPr lang="en-US" sz="2200" dirty="0" err="1"/>
              <a:t>Github</a:t>
            </a:r>
            <a:r>
              <a:rPr lang="en-US" sz="2200" dirty="0"/>
              <a:t> keeps track of your entire git history</a:t>
            </a:r>
          </a:p>
          <a:p>
            <a:pPr marL="857250" lvl="1" indent="-342900">
              <a:buFontTx/>
              <a:buChar char="-"/>
            </a:pPr>
            <a:r>
              <a:rPr lang="en-US" sz="2200" dirty="0"/>
              <a:t>Enables (distributed) team collaboration</a:t>
            </a:r>
          </a:p>
          <a:p>
            <a:pPr marL="857250" lvl="1" indent="-342900">
              <a:buFontTx/>
              <a:buChar char="-"/>
            </a:pPr>
            <a:r>
              <a:rPr lang="en-US" sz="2200" dirty="0"/>
              <a:t>Resources for tracking issues, communication, and code releases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F9F6D-1A28-358F-7E5A-D5964A31CF41}"/>
              </a:ext>
            </a:extLst>
          </p:cNvPr>
          <p:cNvSpPr txBox="1"/>
          <p:nvPr/>
        </p:nvSpPr>
        <p:spPr>
          <a:xfrm>
            <a:off x="9726930" y="6429903"/>
            <a:ext cx="302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</a:t>
            </a:r>
            <a:r>
              <a:rPr lang="en-US" sz="1400" dirty="0" err="1"/>
              <a:t>Eshin</a:t>
            </a:r>
            <a:r>
              <a:rPr lang="en-US" sz="1400" dirty="0"/>
              <a:t> Jolly, 2019</a:t>
            </a:r>
          </a:p>
        </p:txBody>
      </p:sp>
    </p:spTree>
    <p:extLst>
      <p:ext uri="{BB962C8B-B14F-4D97-AF65-F5344CB8AC3E}">
        <p14:creationId xmlns:p14="http://schemas.microsoft.com/office/powerpoint/2010/main" val="120429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5965d95-ecc0-4720-b759-1f33c42ed7da}" enabled="1" method="Standard" siteId="{a0f29d7e-28cd-4f54-8442-7885aee7c08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1643</TotalTime>
  <Words>1387</Words>
  <Application>Microsoft Macintosh PowerPoint</Application>
  <PresentationFormat>Widescreen</PresentationFormat>
  <Paragraphs>283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-webkit-standard</vt:lpstr>
      <vt:lpstr>Aptos</vt:lpstr>
      <vt:lpstr>Aptos Display</vt:lpstr>
      <vt:lpstr>Arial</vt:lpstr>
      <vt:lpstr>Calibri</vt:lpstr>
      <vt:lpstr>Office Theme</vt:lpstr>
      <vt:lpstr>Git/GitHub Basics</vt:lpstr>
      <vt:lpstr>Why Git?</vt:lpstr>
      <vt:lpstr>PowerPoint Presentation</vt:lpstr>
      <vt:lpstr>PowerPoint Presentation</vt:lpstr>
      <vt:lpstr>PowerPoint Presentation</vt:lpstr>
      <vt:lpstr>A collaboration tool</vt:lpstr>
      <vt:lpstr>Parallel development</vt:lpstr>
      <vt:lpstr>Git summary</vt:lpstr>
      <vt:lpstr>Git vs github</vt:lpstr>
      <vt:lpstr>Additional Resources</vt:lpstr>
      <vt:lpstr>DEMO</vt:lpstr>
      <vt:lpstr>Git’s Data Model</vt:lpstr>
      <vt:lpstr>Writing good commit messages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Caristo, Vince</cp:lastModifiedBy>
  <cp:revision>407</cp:revision>
  <dcterms:created xsi:type="dcterms:W3CDTF">2025-02-21T23:33:06Z</dcterms:created>
  <dcterms:modified xsi:type="dcterms:W3CDTF">2025-02-24T21:52:00Z</dcterms:modified>
</cp:coreProperties>
</file>