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7d1231c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67d1231cf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0" y="0"/>
            <a:ext cx="5842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3300" y="18034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83820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95123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6007100"/>
            <a:ext cx="17462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4400" y="1511300"/>
            <a:ext cx="111378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0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리눅스 명령어와 옵션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3690600" y="7581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학번: 2021663046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690600" y="8724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성명: 이건우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690600" y="10160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.1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10414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2844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46482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7600" y="13462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31750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49784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1193800" y="5130800"/>
            <a:ext cx="106553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5379700" y="9017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5379700" y="4546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6421100" y="2743200"/>
            <a:ext cx="787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626100" y="47752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626100" y="29718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527800" y="46228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및 참고자료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626100" y="11684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6527800" y="28194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 목록 (2/2)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066800" y="1079500"/>
            <a:ext cx="3073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527800" y="10160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 목록 (1/2)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-532" l="0" r="0" t="0"/>
          <a:stretch/>
        </p:blipFill>
        <p:spPr>
          <a:xfrm>
            <a:off x="889000" y="3733800"/>
            <a:ext cx="5157401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(1/2)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📁 </a:t>
            </a: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 및 디렉토리 관리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863600" y="3797300"/>
            <a:ext cx="5157300" cy="56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ls (ex: ls -l, ls -a)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cp (ex: cp -r, cp -i)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mv (ex: mv -i)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rm (ex: rm -r, rm -f)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mkdir (ex: mkdir -p)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rmdir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touch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find (ex: find . -name, find . -type f)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locate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du (ex: du -sh)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df (ex: df -h)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ln (ex: ln -s foo bar)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chmod (ex: chmod -R 755)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chown (ex: chown user:group file)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stat (ex: stat file)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tree (ex: tree -L 2)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61721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📄 </a:t>
            </a: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파일내용 보기/편집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172100" y="3797300"/>
            <a:ext cx="51573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cat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more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less (ex: less file)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head (ex: head -n 10)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tail (ex: tail -f file)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nl (ex: nl file.txt)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wc (ex: wc -l, wc -w)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sort (ex: sort -r)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uniq (ex: uniq -c)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diff (ex: diff -u file1 file2)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patch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cut (ex: cut -d: -f1)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151315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💻 시스템/프로세스/메모리 정보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-532" l="0" r="0" t="0"/>
          <a:stretch/>
        </p:blipFill>
        <p:spPr>
          <a:xfrm>
            <a:off x="6203350" y="3733800"/>
            <a:ext cx="5157401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-532" l="0" r="0" t="0"/>
          <a:stretch/>
        </p:blipFill>
        <p:spPr>
          <a:xfrm>
            <a:off x="11513150" y="3733800"/>
            <a:ext cx="5157401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11513200" y="3797300"/>
            <a:ext cx="5157300" cy="45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ps (ex: ps aux)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top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htop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free (ex: free -m)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kill (ex: kill -9 PID)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pkill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uptime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date (ex: date '+%Y-%m-%d')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cal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history (ex: history | grep ssh)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uname (ex: uname -a)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who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sz="2000">
                <a:solidFill>
                  <a:schemeClr val="dk1"/>
                </a:solidFill>
              </a:rPr>
              <a:t>last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-532" l="0" r="0" t="0"/>
          <a:stretch/>
        </p:blipFill>
        <p:spPr>
          <a:xfrm>
            <a:off x="889000" y="3733800"/>
            <a:ext cx="5157401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(2/2)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4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🛠️ 검색/가공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863600" y="3797300"/>
            <a:ext cx="51573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grep (ex: grep -i, grep --color)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awk (ex: awk '{print $1}' file)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sed (ex: sed -n '1,3p' file)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tr (ex: tr 'a' 'A')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xargs (ex: xargs -n 1 echo)</a:t>
            </a:r>
            <a:endParaRPr sz="2000"/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61721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🌐 네트워크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172100" y="3797300"/>
            <a:ext cx="51573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ping (ex: ping -c 4 www.google.com)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netstat (ex: netstat -tulnp)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ss (ex: ss -lntp)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curl (ex: curl -I &lt;http://naver.com&gt;)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ko-KR" sz="2000"/>
              <a:t>wget (ex: wget -O file.txt URL)</a:t>
            </a:r>
            <a:endParaRPr sz="2000"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-532" l="0" r="0" t="0"/>
          <a:stretch/>
        </p:blipFill>
        <p:spPr>
          <a:xfrm>
            <a:off x="6203350" y="3733800"/>
            <a:ext cx="5157401" cy="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863600" y="749300"/>
            <a:ext cx="120904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참고자료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5</a:t>
            </a:r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952500" y="4622650"/>
            <a:ext cx="16395700" cy="1143000"/>
            <a:chOff x="952500" y="4622650"/>
            <a:chExt cx="16395700" cy="1143000"/>
          </a:xfrm>
        </p:grpSpPr>
        <p:pic>
          <p:nvPicPr>
            <p:cNvPr id="151" name="Google Shape;1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7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https://man7.org/linux/man-pages/</a:t>
              </a:r>
              <a:endParaRPr/>
            </a:p>
          </p:txBody>
        </p:sp>
      </p:grpSp>
      <p:pic>
        <p:nvPicPr>
          <p:cNvPr id="153" name="Google Shape;15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900" y="3340100"/>
            <a:ext cx="16344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952500" y="25654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예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000">
                <a:solidFill>
                  <a:srgbClr val="222222"/>
                </a:solidFill>
              </a:rPr>
              <a:t>15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016000" y="3352800"/>
            <a:ext cx="164085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1" lang="ko-KR" sz="2500">
                <a:solidFill>
                  <a:schemeClr val="dk1"/>
                </a:solidFill>
              </a:rPr>
              <a:t>평가 근거</a:t>
            </a:r>
            <a:r>
              <a:rPr lang="ko-KR" sz="2500">
                <a:solidFill>
                  <a:schemeClr val="dk1"/>
                </a:solidFill>
              </a:rPr>
              <a:t>: 주어진 과제에 맞게 50개의 명령어를 소개함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grpSp>
        <p:nvGrpSpPr>
          <p:cNvPr id="156" name="Google Shape;156;p17"/>
          <p:cNvGrpSpPr/>
          <p:nvPr/>
        </p:nvGrpSpPr>
        <p:grpSpPr>
          <a:xfrm>
            <a:off x="952500" y="5880850"/>
            <a:ext cx="16395700" cy="1143000"/>
            <a:chOff x="952500" y="4622650"/>
            <a:chExt cx="16395700" cy="1143000"/>
          </a:xfrm>
        </p:grpSpPr>
        <p:pic>
          <p:nvPicPr>
            <p:cNvPr id="157" name="Google Shape;15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7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chemeClr val="dk1"/>
                  </a:solidFill>
                </a:rPr>
                <a:t>https://ss64.com/bash/</a:t>
              </a:r>
              <a:endParaRPr/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952500" y="7139050"/>
            <a:ext cx="16395700" cy="1143000"/>
            <a:chOff x="952500" y="4622650"/>
            <a:chExt cx="16395700" cy="1143000"/>
          </a:xfrm>
        </p:grpSpPr>
        <p:pic>
          <p:nvPicPr>
            <p:cNvPr id="160" name="Google Shape;16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7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chemeClr val="dk1"/>
                  </a:solidFill>
                </a:rPr>
                <a:t>https://tldr.sh/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