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E6279-FC02-4860-A87F-ACBC6A372178}">
  <a:tblStyle styleId="{0E5E6279-FC02-4860-A87F-ACBC6A37217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5c468214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5c468214d_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5c46821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5c468214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5c46821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65c468214d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5c468214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5c468214d_2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112290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 목록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82550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85852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15379700" y="81534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76900" y="8356600"/>
            <a:ext cx="2922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</a:rPr>
              <a:t> 5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6527800" y="821690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38735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9715500" y="61604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</a:t>
            </a:r>
            <a:r>
              <a:rPr lang="ko-KR" sz="2500">
                <a:solidFill>
                  <a:schemeClr val="dk1"/>
                </a:solidFill>
              </a:rPr>
              <a:t>저장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1" y="2895600"/>
            <a:ext cx="8200826" cy="52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PPT/ ~ week13/ : 전체 학기의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0474" y="2882900"/>
            <a:ext cx="6678905" cy="5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597" y="2882897"/>
            <a:ext cx="1967791" cy="57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9740900" y="3644900"/>
            <a:ext cx="78993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 b="0" i="0" sz="25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7357024" cy="4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(1/3)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6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📁 </a:t>
            </a: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 및 디렉토리 관리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18"/>
          <p:cNvGraphicFramePr/>
          <p:nvPr/>
        </p:nvGraphicFramePr>
        <p:xfrm>
          <a:off x="889000" y="40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{0E5E6279-FC02-4860-A87F-ACBC6A372178}</a:tableStyleId>
              </a:tblPr>
              <a:tblGrid>
                <a:gridCol w="830425"/>
                <a:gridCol w="78831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(상세 정보), -a (숨김 파일 포함), -h (용량 단위), -t (시간순 정렬), -R (하위 디렉토리 포함)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-name (이름으로 찾기), -type (파일 타입으로 찾기), -user (소유자로 찾기), -mtime (수정일로 찾기)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복사), -i (덮어쓰기 전 확인), -p (권한 등 속성 유지)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(하위 디렉토리 포함 삭제), -f (강제 삭제), -i (삭제 전 확인)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chmod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u+x (사용자 실행 권한+), g-w (그룹 쓰기 권한-), o=r (기타 읽기 권한=), 755 (8진수 표기)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-s (심볼릭 링크 생성)</a:t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(2/3)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7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📄 텍스트 처리 및 검색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19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{0E5E6279-FC02-4860-A87F-ACBC6A372178}</a:tableStyleId>
              </a:tblPr>
              <a:tblGrid>
                <a:gridCol w="1355525"/>
                <a:gridCol w="755375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grep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 (대소문자 무시), -r (하위 디렉토리 포함 검색), -n (줄 번호 표시), -v (일치하지 않는 줄 검색)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(줄 번호 붙여서 출력)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head / tail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-n (지정한 줄 수만큼 출력), -f (파일 내용 실시간 감시)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-r (역순 정렬), -n (숫자순 정렬)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-l (줄 수), -w (단어 수), -c (바이트 수)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3733800"/>
            <a:ext cx="7496175" cy="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명령어 목록 (3/3)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8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8636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rPr b="1" lang="ko-KR" sz="3000">
                <a:solidFill>
                  <a:srgbClr val="1F23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💻 시스템 및 프로세스 관리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0"/>
          <p:cNvGraphicFramePr/>
          <p:nvPr/>
        </p:nvGraphicFramePr>
        <p:xfrm>
          <a:off x="889000" y="40639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{0E5E6279-FC02-4860-A87F-ACBC6A372178}</a:tableStyleId>
              </a:tblPr>
              <a:tblGrid>
                <a:gridCol w="1072575"/>
                <a:gridCol w="5865000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명령어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주요 옵션 및 기능</a:t>
                      </a:r>
                      <a:endParaRPr b="1"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aux (BSD 스타일 모든 프로세스), -ef (System V 스타일 모든 프로세스)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kill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 (SIGKILL, 강제 종료), -15 (SIGTERM, 정상 종료)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df / du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-KR" sz="15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-h (읽기 쉬운 단위로 표시), -s (총합계만 표시)</a:t>
                      </a:r>
                      <a:endParaRPr sz="15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rgbClr val="222222"/>
                </a:solidFill>
              </a:rPr>
              <a:t>9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952500" y="4622650"/>
            <a:ext cx="16395700" cy="1143000"/>
            <a:chOff x="952500" y="4622650"/>
            <a:chExt cx="16395700" cy="1143000"/>
          </a:xfrm>
        </p:grpSpPr>
        <p:pic>
          <p:nvPicPr>
            <p:cNvPr id="203" name="Google Shape;20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https://man7.org/linux/man-pages/</a:t>
              </a:r>
              <a:endParaRPr/>
            </a:p>
          </p:txBody>
        </p:sp>
      </p:grpSp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29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주어진 명령어 50개를 소개함.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b="1" sz="2500">
              <a:solidFill>
                <a:schemeClr val="dk1"/>
              </a:solidFill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952500" y="5880850"/>
            <a:ext cx="16395700" cy="1143000"/>
            <a:chOff x="952500" y="4622650"/>
            <a:chExt cx="16395700" cy="1143000"/>
          </a:xfrm>
        </p:grpSpPr>
        <p:pic>
          <p:nvPicPr>
            <p:cNvPr id="209" name="Google Shape;20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https://ss64.com/bash/</a:t>
              </a:r>
              <a:endParaRPr/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952500" y="7139050"/>
            <a:ext cx="16395700" cy="1143000"/>
            <a:chOff x="952500" y="4622650"/>
            <a:chExt cx="16395700" cy="1143000"/>
          </a:xfrm>
        </p:grpSpPr>
        <p:pic>
          <p:nvPicPr>
            <p:cNvPr id="212" name="Google Shape;21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462265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1"/>
            <p:cNvSpPr txBox="1"/>
            <p:nvPr/>
          </p:nvSpPr>
          <p:spPr>
            <a:xfrm>
              <a:off x="1612900" y="491475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chemeClr val="dk1"/>
                  </a:solidFill>
                </a:rPr>
                <a:t>https://tldr.sh/</a:t>
              </a: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952500" y="8397250"/>
            <a:ext cx="16395700" cy="1143000"/>
            <a:chOff x="952500" y="2857500"/>
            <a:chExt cx="16395700" cy="1143000"/>
          </a:xfrm>
        </p:grpSpPr>
        <p:pic>
          <p:nvPicPr>
            <p:cNvPr id="215" name="Google Shape;21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1"/>
            <p:cNvSpPr txBox="1"/>
            <p:nvPr/>
          </p:nvSpPr>
          <p:spPr>
            <a:xfrm>
              <a:off x="1612900" y="3149600"/>
              <a:ext cx="14947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