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3657C1D-D5BE-4E5A-BEA3-63E2B48D8068}">
  <a:tblStyle styleId="{F3657C1D-D5BE-4E5A-BEA3-63E2B48D806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5c468214d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365c468214d_5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5c468214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365c468214d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5c468214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365c468214d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65c468214d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365c468214d_2_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46000" y="0"/>
            <a:ext cx="5842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03300" y="1803400"/>
            <a:ext cx="45847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0" y="8382000"/>
            <a:ext cx="45847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0" y="9512300"/>
            <a:ext cx="45847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6007100"/>
            <a:ext cx="1746250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914400" y="1511300"/>
            <a:ext cx="11229000" cy="17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0" u="none" cap="none" strike="noStrike">
                <a:solidFill>
                  <a:srgbClr val="222222"/>
                </a:solidFill>
                <a:latin typeface="Impact"/>
                <a:ea typeface="Impact"/>
                <a:cs typeface="Impact"/>
                <a:sym typeface="Impact"/>
              </a:rPr>
              <a:t>한 학기 정리</a:t>
            </a:r>
            <a:endParaRPr b="1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838200" y="8623300"/>
            <a:ext cx="99187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https://github.com/lgw323/2021663046syspro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3690600" y="7581900"/>
            <a:ext cx="3898900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-KR" sz="3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학번: 2021663046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3690600" y="8724900"/>
            <a:ext cx="3898900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-KR" sz="3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성명: 이건우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3690600" y="1016000"/>
            <a:ext cx="3898900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-KR" sz="3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</a:t>
            </a:r>
            <a:r>
              <a:rPr lang="ko-KR" sz="3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i="0" lang="ko-KR" sz="3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sz="3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06</a:t>
            </a:r>
            <a:r>
              <a:rPr i="0" lang="ko-KR" sz="3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.1</a:t>
            </a:r>
            <a:r>
              <a:rPr lang="ko-KR" sz="3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7200" y="1041400"/>
            <a:ext cx="5842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7200" y="2844800"/>
            <a:ext cx="5842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7200" y="4648200"/>
            <a:ext cx="5842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17600" y="1346200"/>
            <a:ext cx="22860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93800" y="3175000"/>
            <a:ext cx="22860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93800" y="4978400"/>
            <a:ext cx="22860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-1193800" y="5130800"/>
            <a:ext cx="1065530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/>
        </p:nvSpPr>
        <p:spPr>
          <a:xfrm>
            <a:off x="15379700" y="901700"/>
            <a:ext cx="1828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15379700" y="4546600"/>
            <a:ext cx="1828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16421100" y="2743200"/>
            <a:ext cx="7874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5626100" y="4775200"/>
            <a:ext cx="406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5626100" y="2971800"/>
            <a:ext cx="406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6527800" y="4622800"/>
            <a:ext cx="82169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커밋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5626100" y="1168400"/>
            <a:ext cx="406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6527800" y="2819400"/>
            <a:ext cx="82169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디렉토리 </a:t>
            </a:r>
            <a:r>
              <a:rPr b="1" i="0" lang="ko-KR" sz="4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1066800" y="1079500"/>
            <a:ext cx="30734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0" u="none" cap="none" strike="noStrike">
                <a:solidFill>
                  <a:srgbClr val="222222"/>
                </a:solidFill>
                <a:latin typeface="Impact"/>
                <a:ea typeface="Impact"/>
                <a:cs typeface="Impact"/>
                <a:sym typeface="Impact"/>
              </a:rPr>
              <a:t>목차</a:t>
            </a:r>
            <a:endParaRPr b="1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6527800" y="1016000"/>
            <a:ext cx="82169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레포지토리 </a:t>
            </a:r>
            <a:r>
              <a:rPr b="1" i="0" lang="ko-KR" sz="4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개요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5" name="Google Shape;11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7200" y="6400800"/>
            <a:ext cx="5842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93800" y="6731000"/>
            <a:ext cx="2286000" cy="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/>
        </p:nvSpPr>
        <p:spPr>
          <a:xfrm>
            <a:off x="15379700" y="6299200"/>
            <a:ext cx="1828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5676900" y="6502400"/>
            <a:ext cx="2921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6527800" y="6362700"/>
            <a:ext cx="82169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명령어 목록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0" name="Google Shape;12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7200" y="8255000"/>
            <a:ext cx="5842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93800" y="8585200"/>
            <a:ext cx="2286000" cy="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15379700" y="8153400"/>
            <a:ext cx="1828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5676900" y="8356600"/>
            <a:ext cx="2922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rgbClr val="222222"/>
                </a:solidFill>
              </a:rPr>
              <a:t> 5</a:t>
            </a:r>
            <a:endParaRPr/>
          </a:p>
        </p:txBody>
      </p:sp>
      <p:sp>
        <p:nvSpPr>
          <p:cNvPr id="124" name="Google Shape;124;p14"/>
          <p:cNvSpPr txBox="1"/>
          <p:nvPr/>
        </p:nvSpPr>
        <p:spPr>
          <a:xfrm>
            <a:off x="6527800" y="8216900"/>
            <a:ext cx="8217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점수 및 </a:t>
            </a:r>
            <a:r>
              <a:rPr b="1" lang="ko-KR" sz="4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참고 자료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0900" y="37338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5"/>
          <p:cNvSpPr txBox="1"/>
          <p:nvPr/>
        </p:nvSpPr>
        <p:spPr>
          <a:xfrm>
            <a:off x="863600" y="736600"/>
            <a:ext cx="1583690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레포지토리 </a:t>
            </a:r>
            <a:r>
              <a:rPr b="0" i="0" lang="ko-KR" sz="7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개요</a:t>
            </a:r>
            <a:endParaRPr/>
          </a:p>
        </p:txBody>
      </p:sp>
      <p:sp>
        <p:nvSpPr>
          <p:cNvPr id="131" name="Google Shape;131;p15"/>
          <p:cNvSpPr txBox="1"/>
          <p:nvPr/>
        </p:nvSpPr>
        <p:spPr>
          <a:xfrm>
            <a:off x="16802100" y="177800"/>
            <a:ext cx="1206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9715500" y="2882900"/>
            <a:ext cx="6184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저장소 목적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9715500" y="3797300"/>
            <a:ext cx="7518300" cy="13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ko-KR" sz="2500">
                <a:solidFill>
                  <a:schemeClr val="dk1"/>
                </a:solidFill>
              </a:rPr>
              <a:t>한 학기 동안의 '시스템 프로그래밍' 학습 내용 전체를 기록 및 관리</a:t>
            </a:r>
            <a:endParaRPr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328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0900" y="60207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9715500" y="51698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주요 기록 내용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5"/>
          <p:cNvSpPr txBox="1"/>
          <p:nvPr/>
        </p:nvSpPr>
        <p:spPr>
          <a:xfrm>
            <a:off x="9715500" y="6084200"/>
            <a:ext cx="7467600" cy="13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ko-KR" sz="2500">
                <a:solidFill>
                  <a:schemeClr val="dk1"/>
                </a:solidFill>
              </a:rPr>
              <a:t>주차별 학습 이론 및 개념 정리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ko-KR" sz="2500">
                <a:solidFill>
                  <a:schemeClr val="dk1"/>
                </a:solidFill>
              </a:rPr>
              <a:t>실습 코드 및 과제 결과물 </a:t>
            </a:r>
            <a:r>
              <a:rPr lang="ko-KR" sz="2500">
                <a:solidFill>
                  <a:schemeClr val="dk1"/>
                </a:solidFill>
              </a:rPr>
              <a:t>저장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138" name="Google Shape;13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9799" y="2895600"/>
            <a:ext cx="8271826" cy="496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/>
        </p:nvSpPr>
        <p:spPr>
          <a:xfrm>
            <a:off x="863600" y="736600"/>
            <a:ext cx="1583690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디렉토리 구조</a:t>
            </a:r>
            <a:endParaRPr/>
          </a:p>
        </p:txBody>
      </p:sp>
      <p:sp>
        <p:nvSpPr>
          <p:cNvPr id="144" name="Google Shape;144;p16"/>
          <p:cNvSpPr txBox="1"/>
          <p:nvPr/>
        </p:nvSpPr>
        <p:spPr>
          <a:xfrm>
            <a:off x="16802100" y="177800"/>
            <a:ext cx="1206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pic>
        <p:nvPicPr>
          <p:cNvPr id="145" name="Google Shape;14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0900" y="37338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6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최상위 디렉토리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9715500" y="3797300"/>
            <a:ext cx="7518300" cy="14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ko-KR" sz="2500">
                <a:solidFill>
                  <a:schemeClr val="dk1"/>
                </a:solidFill>
              </a:rPr>
              <a:t>PPT/ ~ week13/ : 전체 학기의 학습 내용을 주차별 디렉토리로 구성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0900" y="60207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/>
          <p:nvPr/>
        </p:nvSpPr>
        <p:spPr>
          <a:xfrm>
            <a:off x="9715500" y="51698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주차별 디렉토리 내부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9715500" y="6084200"/>
            <a:ext cx="7467600" cy="25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7350" lvl="0" marL="45720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ko-K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readme.md: 해당 주차의 핵심 이론 및 실습 내용 상세히 기술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ko-K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실습 파일: C 코드(.c, .h), 셸 스크립트 등 모든 실습 결과물 포함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0474" y="2882900"/>
            <a:ext cx="6678905" cy="57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3597" y="2882897"/>
            <a:ext cx="1967791" cy="575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0900" y="36576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/>
        </p:nvSpPr>
        <p:spPr>
          <a:xfrm>
            <a:off x="863600" y="736600"/>
            <a:ext cx="1583690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커밋</a:t>
            </a:r>
            <a:endParaRPr/>
          </a:p>
        </p:txBody>
      </p:sp>
      <p:sp>
        <p:nvSpPr>
          <p:cNvPr id="160" name="Google Shape;160;p17"/>
          <p:cNvSpPr txBox="1"/>
          <p:nvPr/>
        </p:nvSpPr>
        <p:spPr>
          <a:xfrm>
            <a:off x="16802100" y="177800"/>
            <a:ext cx="1206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61" name="Google Shape;161;p17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커밋</a:t>
            </a:r>
            <a:r>
              <a:rPr b="0" i="0" lang="ko-KR" sz="3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3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히스토리를</a:t>
            </a:r>
            <a:r>
              <a:rPr b="0" i="0" lang="ko-KR" sz="3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3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통한</a:t>
            </a:r>
            <a:r>
              <a:rPr b="0" i="0" lang="ko-KR" sz="3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3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작업</a:t>
            </a:r>
            <a:r>
              <a:rPr b="0" i="0" lang="ko-KR" sz="3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3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기록</a:t>
            </a:r>
            <a:endParaRPr/>
          </a:p>
        </p:txBody>
      </p:sp>
      <p:sp>
        <p:nvSpPr>
          <p:cNvPr id="162" name="Google Shape;162;p17"/>
          <p:cNvSpPr txBox="1"/>
          <p:nvPr/>
        </p:nvSpPr>
        <p:spPr>
          <a:xfrm>
            <a:off x="9740900" y="3644900"/>
            <a:ext cx="7899300" cy="19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ial"/>
              <a:buChar char="●"/>
            </a:pP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깃허브에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작업을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저장하면서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프로젝트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진행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상황을</a:t>
            </a:r>
            <a:r>
              <a:rPr lang="ko-KR" sz="2500">
                <a:solidFill>
                  <a:srgbClr val="222222"/>
                </a:solidFill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관리</a:t>
            </a:r>
            <a:endParaRPr/>
          </a:p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ial"/>
              <a:buChar char="●"/>
            </a:pP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커밋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횟수와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파일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변경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이력을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통해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작업한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과정을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확인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가능</a:t>
            </a:r>
            <a:endParaRPr b="0" i="0" sz="25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600" y="2882900"/>
            <a:ext cx="7357024" cy="41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0" y="3733800"/>
            <a:ext cx="7496175" cy="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 txBox="1"/>
          <p:nvPr/>
        </p:nvSpPr>
        <p:spPr>
          <a:xfrm>
            <a:off x="863600" y="736600"/>
            <a:ext cx="1583690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명령어 목록 (1/3)</a:t>
            </a:r>
            <a:endParaRPr/>
          </a:p>
        </p:txBody>
      </p:sp>
      <p:sp>
        <p:nvSpPr>
          <p:cNvPr id="171" name="Google Shape;171;p18"/>
          <p:cNvSpPr txBox="1"/>
          <p:nvPr/>
        </p:nvSpPr>
        <p:spPr>
          <a:xfrm>
            <a:off x="16802100" y="177800"/>
            <a:ext cx="1206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500">
                <a:solidFill>
                  <a:srgbClr val="222222"/>
                </a:solidFill>
              </a:rPr>
              <a:t>6</a:t>
            </a:r>
            <a:endParaRPr/>
          </a:p>
        </p:txBody>
      </p:sp>
      <p:sp>
        <p:nvSpPr>
          <p:cNvPr id="172" name="Google Shape;172;p18"/>
          <p:cNvSpPr txBox="1"/>
          <p:nvPr/>
        </p:nvSpPr>
        <p:spPr>
          <a:xfrm>
            <a:off x="8636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📁 </a:t>
            </a:r>
            <a:r>
              <a:rPr b="1" lang="ko-KR" sz="3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파일 및 디렉토리 관리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4" name="Google Shape;174;p18"/>
          <p:cNvGraphicFramePr/>
          <p:nvPr/>
        </p:nvGraphicFramePr>
        <p:xfrm>
          <a:off x="889000" y="406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{F3657C1D-D5BE-4E5A-BEA3-63E2B48D8068}</a:tableStyleId>
              </a:tblPr>
              <a:tblGrid>
                <a:gridCol w="830425"/>
                <a:gridCol w="7883150"/>
              </a:tblGrid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명령어</a:t>
                      </a:r>
                      <a:endParaRPr sz="15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주요 옵션 및 기능</a:t>
                      </a:r>
                      <a:endParaRPr sz="15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ls</a:t>
                      </a:r>
                      <a:endParaRPr sz="15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-l (상세 정보), -a (숨김 파일 포함), -h (용량 단위), -t (시간순 정렬), -R (하위 디렉토리 포함)</a:t>
                      </a:r>
                      <a:endParaRPr sz="15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</a:t>
                      </a:r>
                      <a:endParaRPr sz="15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-name (이름으로 찾기), -type (파일 타입으로 찾기), -user (소유자로 찾기), -mtime (수정일로 찾기)</a:t>
                      </a:r>
                      <a:endParaRPr sz="15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</a:t>
                      </a:r>
                      <a:endParaRPr sz="15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 (하위 디렉토리 포함 복사), -i (덮어쓰기 전 확인), -p (권한 등 속성 유지)</a:t>
                      </a:r>
                      <a:endParaRPr sz="15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rm</a:t>
                      </a:r>
                      <a:endParaRPr sz="15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 (하위 디렉토리 포함 삭제), -f (강제 삭제), -i (삭제 전 확인)</a:t>
                      </a:r>
                      <a:endParaRPr sz="15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chmod</a:t>
                      </a:r>
                      <a:endParaRPr sz="15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u+x (사용자 실행 권한+), g-w (그룹 쓰기 권한-), o=r (기타 읽기 권한=), 755 (8진수 표기)</a:t>
                      </a:r>
                      <a:endParaRPr sz="15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ln</a:t>
                      </a:r>
                      <a:endParaRPr sz="15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-s (심볼릭 링크 생성)</a:t>
                      </a:r>
                      <a:endParaRPr sz="15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0" y="3733800"/>
            <a:ext cx="7496175" cy="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명령어 목록 (2/3)</a:t>
            </a:r>
            <a:endParaRPr/>
          </a:p>
        </p:txBody>
      </p:sp>
      <p:sp>
        <p:nvSpPr>
          <p:cNvPr id="181" name="Google Shape;181;p19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500">
                <a:solidFill>
                  <a:srgbClr val="222222"/>
                </a:solidFill>
              </a:rPr>
              <a:t>7</a:t>
            </a:r>
            <a:endParaRPr/>
          </a:p>
        </p:txBody>
      </p:sp>
      <p:sp>
        <p:nvSpPr>
          <p:cNvPr id="182" name="Google Shape;182;p19"/>
          <p:cNvSpPr txBox="1"/>
          <p:nvPr/>
        </p:nvSpPr>
        <p:spPr>
          <a:xfrm>
            <a:off x="8636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SzPts val="1100"/>
              <a:buNone/>
            </a:pPr>
            <a:r>
              <a:rPr b="1" lang="ko-KR" sz="30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📄 텍스트 처리 및 검색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4" name="Google Shape;184;p19"/>
          <p:cNvGraphicFramePr/>
          <p:nvPr/>
        </p:nvGraphicFramePr>
        <p:xfrm>
          <a:off x="889000" y="40639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{F3657C1D-D5BE-4E5A-BEA3-63E2B48D8068}</a:tableStyleId>
              </a:tblPr>
              <a:tblGrid>
                <a:gridCol w="1355525"/>
                <a:gridCol w="7553750"/>
              </a:tblGrid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명령어</a:t>
                      </a:r>
                      <a:endParaRPr b="1"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주요 옵션 및 기능</a:t>
                      </a:r>
                      <a:endParaRPr b="1"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grep</a:t>
                      </a:r>
                      <a:endParaRPr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-i (대소문자 무시), -r (하위 디렉토리 포함 검색), -n (줄 번호 표시), -v (일치하지 않는 줄 검색)</a:t>
                      </a:r>
                      <a:endParaRPr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</a:t>
                      </a:r>
                      <a:endParaRPr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-n (줄 번호 붙여서 출력)</a:t>
                      </a:r>
                      <a:endParaRPr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head / tail</a:t>
                      </a:r>
                      <a:endParaRPr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-n (지정한 줄 수만큼 출력), -f (파일 내용 실시간 감시)</a:t>
                      </a:r>
                      <a:endParaRPr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</a:t>
                      </a:r>
                      <a:endParaRPr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 (역순 정렬), -n (숫자순 정렬)</a:t>
                      </a:r>
                      <a:endParaRPr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wc</a:t>
                      </a:r>
                      <a:endParaRPr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-l (줄 수), -w (단어 수), -c (바이트 수)</a:t>
                      </a:r>
                      <a:endParaRPr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0" y="3733800"/>
            <a:ext cx="7496175" cy="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명령어 목록 (3/3)</a:t>
            </a:r>
            <a:endParaRPr/>
          </a:p>
        </p:txBody>
      </p:sp>
      <p:sp>
        <p:nvSpPr>
          <p:cNvPr id="191" name="Google Shape;191;p20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500">
                <a:solidFill>
                  <a:srgbClr val="222222"/>
                </a:solidFill>
              </a:rPr>
              <a:t>8</a:t>
            </a:r>
            <a:endParaRPr/>
          </a:p>
        </p:txBody>
      </p:sp>
      <p:sp>
        <p:nvSpPr>
          <p:cNvPr id="192" name="Google Shape;192;p20"/>
          <p:cNvSpPr txBox="1"/>
          <p:nvPr/>
        </p:nvSpPr>
        <p:spPr>
          <a:xfrm>
            <a:off x="8636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SzPts val="1100"/>
              <a:buNone/>
            </a:pPr>
            <a:r>
              <a:rPr b="1" lang="ko-KR" sz="30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💻 시스템 및 프로세스 관리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4" name="Google Shape;194;p20"/>
          <p:cNvGraphicFramePr/>
          <p:nvPr/>
        </p:nvGraphicFramePr>
        <p:xfrm>
          <a:off x="889000" y="40639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{F3657C1D-D5BE-4E5A-BEA3-63E2B48D8068}</a:tableStyleId>
              </a:tblPr>
              <a:tblGrid>
                <a:gridCol w="1072575"/>
                <a:gridCol w="5865000"/>
              </a:tblGrid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명령어</a:t>
                      </a:r>
                      <a:endParaRPr b="1"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주요 옵션 및 기능</a:t>
                      </a:r>
                      <a:endParaRPr b="1"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ps</a:t>
                      </a:r>
                      <a:endParaRPr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aux (BSD 스타일 모든 프로세스), -ef (System V 스타일 모든 프로세스)</a:t>
                      </a:r>
                      <a:endParaRPr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kill</a:t>
                      </a:r>
                      <a:endParaRPr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-9 (SIGKILL, 강제 종료), -15 (SIGTERM, 정상 종료)</a:t>
                      </a:r>
                      <a:endParaRPr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df / du</a:t>
                      </a:r>
                      <a:endParaRPr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-h (읽기 쉬운 단위로 표시), -s (총합계만 표시)</a:t>
                      </a:r>
                      <a:endParaRPr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1"/>
          <p:cNvSpPr txBox="1"/>
          <p:nvPr/>
        </p:nvSpPr>
        <p:spPr>
          <a:xfrm>
            <a:off x="863600" y="749300"/>
            <a:ext cx="1209040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점수</a:t>
            </a:r>
            <a:r>
              <a:rPr b="0" i="0" lang="ko-KR" sz="7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7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및</a:t>
            </a:r>
            <a:r>
              <a:rPr b="0" i="0" lang="ko-KR" sz="7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7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참고자료</a:t>
            </a:r>
            <a:endParaRPr/>
          </a:p>
        </p:txBody>
      </p:sp>
      <p:sp>
        <p:nvSpPr>
          <p:cNvPr id="201" name="Google Shape;201;p21"/>
          <p:cNvSpPr txBox="1"/>
          <p:nvPr/>
        </p:nvSpPr>
        <p:spPr>
          <a:xfrm>
            <a:off x="16548100" y="177800"/>
            <a:ext cx="1447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500">
                <a:solidFill>
                  <a:srgbClr val="222222"/>
                </a:solidFill>
              </a:rPr>
              <a:t>9</a:t>
            </a:r>
            <a:endParaRPr/>
          </a:p>
        </p:txBody>
      </p:sp>
      <p:grpSp>
        <p:nvGrpSpPr>
          <p:cNvPr id="202" name="Google Shape;202;p21"/>
          <p:cNvGrpSpPr/>
          <p:nvPr/>
        </p:nvGrpSpPr>
        <p:grpSpPr>
          <a:xfrm>
            <a:off x="952500" y="4622650"/>
            <a:ext cx="16395700" cy="1143000"/>
            <a:chOff x="952500" y="4622650"/>
            <a:chExt cx="16395700" cy="1143000"/>
          </a:xfrm>
        </p:grpSpPr>
        <p:pic>
          <p:nvPicPr>
            <p:cNvPr id="203" name="Google Shape;203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52500" y="4622650"/>
              <a:ext cx="16395700" cy="114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" name="Google Shape;204;p21"/>
            <p:cNvSpPr txBox="1"/>
            <p:nvPr/>
          </p:nvSpPr>
          <p:spPr>
            <a:xfrm>
              <a:off x="1612900" y="4914750"/>
              <a:ext cx="149478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-342900" lvl="0" marL="342900" marR="0" rtl="0" algn="l">
                <a:lnSpc>
                  <a:spcPct val="1328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3000"/>
                <a:buFont typeface="Arial"/>
                <a:buChar char="●"/>
              </a:pPr>
              <a:r>
                <a:rPr lang="ko-KR" sz="3000">
                  <a:solidFill>
                    <a:srgbClr val="222222"/>
                  </a:solidFill>
                </a:rPr>
                <a:t>https://man7.org/linux/man-pages/</a:t>
              </a:r>
              <a:endParaRPr/>
            </a:p>
          </p:txBody>
        </p:sp>
      </p:grpSp>
      <p:pic>
        <p:nvPicPr>
          <p:cNvPr id="205" name="Google Shape;20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7900" y="3340100"/>
            <a:ext cx="1634490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1"/>
          <p:cNvSpPr txBox="1"/>
          <p:nvPr/>
        </p:nvSpPr>
        <p:spPr>
          <a:xfrm>
            <a:off x="952500" y="25654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예</a:t>
            </a:r>
            <a:r>
              <a:rPr b="0" i="0" lang="ko-KR" sz="3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상</a:t>
            </a:r>
            <a:r>
              <a:rPr b="0" i="0" lang="ko-KR" sz="3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3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점수</a:t>
            </a:r>
            <a:r>
              <a:rPr b="0" i="0" lang="ko-KR" sz="3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sz="3000">
                <a:solidFill>
                  <a:srgbClr val="222222"/>
                </a:solidFill>
              </a:rPr>
              <a:t>29</a:t>
            </a:r>
            <a:r>
              <a:rPr b="0" i="0" lang="ko-KR" sz="3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점</a:t>
            </a:r>
            <a:endParaRPr/>
          </a:p>
        </p:txBody>
      </p:sp>
      <p:sp>
        <p:nvSpPr>
          <p:cNvPr id="207" name="Google Shape;207;p21"/>
          <p:cNvSpPr txBox="1"/>
          <p:nvPr/>
        </p:nvSpPr>
        <p:spPr>
          <a:xfrm>
            <a:off x="1016000" y="3352800"/>
            <a:ext cx="164085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Char char="●"/>
            </a:pPr>
            <a:r>
              <a:rPr b="1" lang="ko-KR" sz="2500">
                <a:solidFill>
                  <a:schemeClr val="dk1"/>
                </a:solidFill>
              </a:rPr>
              <a:t>평가 근거</a:t>
            </a:r>
            <a:r>
              <a:rPr lang="ko-KR" sz="2500">
                <a:solidFill>
                  <a:schemeClr val="dk1"/>
                </a:solidFill>
              </a:rPr>
              <a:t>: 한 학기 동안의 대부분 학습 내용과 실습 과정을 기록하고, 주어진 명령어 50개를 소개함.</a:t>
            </a:r>
            <a:endParaRPr sz="25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ko-KR" sz="2500">
                <a:solidFill>
                  <a:schemeClr val="dk1"/>
                </a:solidFill>
              </a:rPr>
              <a:t>1개 주차의 실습 결과물이 일부 누락되어 1점 감점.</a:t>
            </a:r>
            <a:endParaRPr b="1" sz="2500">
              <a:solidFill>
                <a:schemeClr val="dk1"/>
              </a:solidFill>
            </a:endParaRPr>
          </a:p>
        </p:txBody>
      </p:sp>
      <p:grpSp>
        <p:nvGrpSpPr>
          <p:cNvPr id="208" name="Google Shape;208;p21"/>
          <p:cNvGrpSpPr/>
          <p:nvPr/>
        </p:nvGrpSpPr>
        <p:grpSpPr>
          <a:xfrm>
            <a:off x="952500" y="5880850"/>
            <a:ext cx="16395700" cy="1143000"/>
            <a:chOff x="952500" y="4622650"/>
            <a:chExt cx="16395700" cy="1143000"/>
          </a:xfrm>
        </p:grpSpPr>
        <p:pic>
          <p:nvPicPr>
            <p:cNvPr id="209" name="Google Shape;209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52500" y="4622650"/>
              <a:ext cx="16395700" cy="114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21"/>
            <p:cNvSpPr txBox="1"/>
            <p:nvPr/>
          </p:nvSpPr>
          <p:spPr>
            <a:xfrm>
              <a:off x="1612900" y="4914750"/>
              <a:ext cx="149478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-342900" lvl="0" marL="342900" marR="0" rtl="0" algn="l">
                <a:lnSpc>
                  <a:spcPct val="1328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3000"/>
                <a:buFont typeface="Arial"/>
                <a:buChar char="●"/>
              </a:pPr>
              <a:r>
                <a:rPr lang="ko-KR" sz="3000">
                  <a:solidFill>
                    <a:schemeClr val="dk1"/>
                  </a:solidFill>
                </a:rPr>
                <a:t>https://ss64.com/bash/</a:t>
              </a:r>
              <a:endParaRPr/>
            </a:p>
          </p:txBody>
        </p:sp>
      </p:grpSp>
      <p:grpSp>
        <p:nvGrpSpPr>
          <p:cNvPr id="211" name="Google Shape;211;p21"/>
          <p:cNvGrpSpPr/>
          <p:nvPr/>
        </p:nvGrpSpPr>
        <p:grpSpPr>
          <a:xfrm>
            <a:off x="952500" y="7139050"/>
            <a:ext cx="16395700" cy="1143000"/>
            <a:chOff x="952500" y="4622650"/>
            <a:chExt cx="16395700" cy="1143000"/>
          </a:xfrm>
        </p:grpSpPr>
        <p:pic>
          <p:nvPicPr>
            <p:cNvPr id="212" name="Google Shape;212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52500" y="4622650"/>
              <a:ext cx="16395700" cy="114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213;p21"/>
            <p:cNvSpPr txBox="1"/>
            <p:nvPr/>
          </p:nvSpPr>
          <p:spPr>
            <a:xfrm>
              <a:off x="1612900" y="4914750"/>
              <a:ext cx="149478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-342900" lvl="0" marL="342900" marR="0" rtl="0" algn="l">
                <a:lnSpc>
                  <a:spcPct val="1328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3000"/>
                <a:buFont typeface="Arial"/>
                <a:buChar char="●"/>
              </a:pPr>
              <a:r>
                <a:rPr lang="ko-KR" sz="3000">
                  <a:solidFill>
                    <a:schemeClr val="dk1"/>
                  </a:solidFill>
                </a:rPr>
                <a:t>https://tldr.sh/</a:t>
              </a:r>
              <a:endParaRPr/>
            </a:p>
          </p:txBody>
        </p:sp>
      </p:grpSp>
      <p:grpSp>
        <p:nvGrpSpPr>
          <p:cNvPr id="214" name="Google Shape;214;p21"/>
          <p:cNvGrpSpPr/>
          <p:nvPr/>
        </p:nvGrpSpPr>
        <p:grpSpPr>
          <a:xfrm>
            <a:off x="952500" y="8397250"/>
            <a:ext cx="16395700" cy="1143000"/>
            <a:chOff x="952500" y="2857500"/>
            <a:chExt cx="16395700" cy="1143000"/>
          </a:xfrm>
        </p:grpSpPr>
        <p:pic>
          <p:nvPicPr>
            <p:cNvPr id="215" name="Google Shape;215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52500" y="2857500"/>
              <a:ext cx="16395700" cy="114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6" name="Google Shape;216;p21"/>
            <p:cNvSpPr txBox="1"/>
            <p:nvPr/>
          </p:nvSpPr>
          <p:spPr>
            <a:xfrm>
              <a:off x="1612900" y="3149600"/>
              <a:ext cx="149478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-342900" lvl="0" marL="342900" marR="0" rtl="0" algn="l">
                <a:lnSpc>
                  <a:spcPct val="1328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3000"/>
                <a:buFont typeface="Arial"/>
                <a:buChar char="●"/>
              </a:pPr>
              <a:r>
                <a:rPr lang="ko-KR" sz="3000">
                  <a:solidFill>
                    <a:srgbClr val="222222"/>
                  </a:solidFill>
                </a:rPr>
                <a:t>https://github.com/lgw323/2021663046syspro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