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46000" y="0"/>
            <a:ext cx="5842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3300" y="18034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83820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16000" y="9512300"/>
            <a:ext cx="45847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0" y="6007100"/>
            <a:ext cx="174625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914400" y="1511300"/>
            <a:ext cx="9652000" cy="177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한 학기 과제 정리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838200" y="8623300"/>
            <a:ext cx="99187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https://github.com/lgw323/2021663046syspro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3690600" y="7581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학번: 2021663046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3690600" y="87249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성명: 이건우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3690600" y="1016000"/>
            <a:ext cx="3898900" cy="6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06</a:t>
            </a:r>
            <a:r>
              <a:rPr i="0" lang="ko-KR" sz="3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.1</a:t>
            </a:r>
            <a:r>
              <a:rPr lang="ko-KR" sz="3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10414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2844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46482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17600" y="13462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31750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4978400"/>
            <a:ext cx="2286000" cy="2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-1193800" y="5130800"/>
            <a:ext cx="106553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5379700" y="9017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5379700" y="45466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6421100" y="2743200"/>
            <a:ext cx="7874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5626100" y="47752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09" name="Google Shape;109;p14"/>
          <p:cNvSpPr txBox="1"/>
          <p:nvPr/>
        </p:nvSpPr>
        <p:spPr>
          <a:xfrm>
            <a:off x="5626100" y="29718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0" name="Google Shape;110;p14"/>
          <p:cNvSpPr txBox="1"/>
          <p:nvPr/>
        </p:nvSpPr>
        <p:spPr>
          <a:xfrm>
            <a:off x="6527800" y="46228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커밋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5626100" y="1168400"/>
            <a:ext cx="4064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6527800" y="28194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디렉토리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구조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1066800" y="1079500"/>
            <a:ext cx="3073400" cy="14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0" u="none" cap="none" strike="noStrike">
                <a:solidFill>
                  <a:srgbClr val="222222"/>
                </a:solidFill>
                <a:latin typeface="Impact"/>
                <a:ea typeface="Impact"/>
                <a:cs typeface="Impact"/>
                <a:sym typeface="Impact"/>
              </a:rPr>
              <a:t>목차</a:t>
            </a:r>
            <a:endParaRPr b="1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6527800" y="10160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레포지토리 </a:t>
            </a: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개요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" name="Google Shape;1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7200" y="6400800"/>
            <a:ext cx="5842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93800" y="6731000"/>
            <a:ext cx="2286000" cy="2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/>
        </p:nvSpPr>
        <p:spPr>
          <a:xfrm>
            <a:off x="15379700" y="6299200"/>
            <a:ext cx="1828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5676900" y="6502400"/>
            <a:ext cx="292100" cy="44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6527800" y="6362700"/>
            <a:ext cx="82169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4500" u="none" cap="none" strike="noStrike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및 </a:t>
            </a:r>
            <a:r>
              <a:rPr b="1" lang="ko-KR" sz="4500">
                <a:solidFill>
                  <a:srgbClr val="222222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 자료</a:t>
            </a:r>
            <a:endParaRPr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5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레포지토리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개요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9715500" y="2882900"/>
            <a:ext cx="6184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저장소 목적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9715500" y="3797300"/>
            <a:ext cx="75183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한 학기 동안의 '시스템 프로그래밍' 학습 내용 전체를 기록 및 관리</a:t>
            </a:r>
            <a:endParaRPr sz="25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328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22222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9800" y="2895600"/>
            <a:ext cx="8432576" cy="488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5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주요 기록 내용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5"/>
          <p:cNvSpPr txBox="1"/>
          <p:nvPr/>
        </p:nvSpPr>
        <p:spPr>
          <a:xfrm>
            <a:off x="9715500" y="6084200"/>
            <a:ext cx="7467600" cy="136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주차별 학습 이론 및 개념 정리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실습 코드 및 과제 결과물 아카이빙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디렉토리 구조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pic>
        <p:nvPicPr>
          <p:cNvPr id="140" name="Google Shape;14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37338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6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최상위 디렉토리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6"/>
          <p:cNvSpPr txBox="1"/>
          <p:nvPr/>
        </p:nvSpPr>
        <p:spPr>
          <a:xfrm>
            <a:off x="9715500" y="3797300"/>
            <a:ext cx="7518300" cy="142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week01/ ~ week13/ : 전체 학기(13주)의 학습 내용을 주차별 디렉토리로 구성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900" y="60207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6"/>
          <p:cNvSpPr txBox="1"/>
          <p:nvPr/>
        </p:nvSpPr>
        <p:spPr>
          <a:xfrm>
            <a:off x="9715500" y="51698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3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주차별 디렉토리 내부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9715500" y="6084200"/>
            <a:ext cx="7467600" cy="254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readme.md: 해당 주차의 핵심 이론 및 실습 내용 상세히 기술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실습 파일: C 코드(.c, .h), 셸 스크립트 등 모든 실습 결과물 포함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1894484" cy="575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10474" y="3111500"/>
            <a:ext cx="6442250" cy="52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900" y="3657600"/>
            <a:ext cx="7467599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7"/>
          <p:cNvSpPr txBox="1"/>
          <p:nvPr/>
        </p:nvSpPr>
        <p:spPr>
          <a:xfrm>
            <a:off x="863600" y="736600"/>
            <a:ext cx="158369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endParaRPr/>
          </a:p>
        </p:txBody>
      </p:sp>
      <p:sp>
        <p:nvSpPr>
          <p:cNvPr id="155" name="Google Shape;155;p17"/>
          <p:cNvSpPr txBox="1"/>
          <p:nvPr/>
        </p:nvSpPr>
        <p:spPr>
          <a:xfrm>
            <a:off x="16802100" y="177800"/>
            <a:ext cx="12065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6" name="Google Shape;156;p17"/>
          <p:cNvSpPr txBox="1"/>
          <p:nvPr/>
        </p:nvSpPr>
        <p:spPr>
          <a:xfrm>
            <a:off x="9715500" y="28829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히스토리를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통한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기록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9740900" y="3644900"/>
            <a:ext cx="7899300" cy="240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깃허브에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저장하면서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진행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상황을</a:t>
            </a:r>
            <a:r>
              <a:rPr lang="ko-KR" sz="2500">
                <a:solidFill>
                  <a:srgbClr val="222222"/>
                </a:solidFill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관리</a:t>
            </a:r>
            <a:endParaRPr/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커밋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횟수와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파일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변경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이력을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통해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작업한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과정을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확인</a:t>
            </a:r>
            <a:r>
              <a:rPr b="0" i="0" lang="ko-KR" sz="2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25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가능</a:t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3600" y="2882900"/>
            <a:ext cx="7357024" cy="41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8"/>
          <p:cNvSpPr txBox="1"/>
          <p:nvPr/>
        </p:nvSpPr>
        <p:spPr>
          <a:xfrm>
            <a:off x="863600" y="749300"/>
            <a:ext cx="12090400" cy="1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544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7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및</a:t>
            </a:r>
            <a:r>
              <a:rPr b="0" i="0" lang="ko-KR" sz="7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7000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참고자료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6548100" y="177800"/>
            <a:ext cx="1447800" cy="8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45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grpSp>
        <p:nvGrpSpPr>
          <p:cNvPr id="167" name="Google Shape;167;p18"/>
          <p:cNvGrpSpPr/>
          <p:nvPr/>
        </p:nvGrpSpPr>
        <p:grpSpPr>
          <a:xfrm>
            <a:off x="952500" y="4622650"/>
            <a:ext cx="16395700" cy="1143000"/>
            <a:chOff x="952500" y="2857500"/>
            <a:chExt cx="16395700" cy="1143000"/>
          </a:xfrm>
        </p:grpSpPr>
        <p:pic>
          <p:nvPicPr>
            <p:cNvPr id="168" name="Google Shape;168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952500" y="2857500"/>
              <a:ext cx="16395700" cy="114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9" name="Google Shape;169;p18"/>
            <p:cNvSpPr txBox="1"/>
            <p:nvPr/>
          </p:nvSpPr>
          <p:spPr>
            <a:xfrm>
              <a:off x="1612900" y="3149600"/>
              <a:ext cx="149479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-342900" lvl="0" marL="342900" marR="0" rtl="0" algn="l">
                <a:lnSpc>
                  <a:spcPct val="1328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2222"/>
                </a:buClr>
                <a:buSzPts val="3000"/>
                <a:buFont typeface="Arial"/>
                <a:buChar char="●"/>
              </a:pPr>
              <a:r>
                <a:rPr lang="ko-KR" sz="3000">
                  <a:solidFill>
                    <a:srgbClr val="222222"/>
                  </a:solidFill>
                </a:rPr>
                <a:t>https://github.com/lgw323/2021663046syspro</a:t>
              </a:r>
              <a:endParaRPr/>
            </a:p>
          </p:txBody>
        </p:sp>
      </p:grpSp>
      <p:pic>
        <p:nvPicPr>
          <p:cNvPr id="170" name="Google Shape;17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77900" y="3340100"/>
            <a:ext cx="16344900" cy="1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/>
        </p:nvSpPr>
        <p:spPr>
          <a:xfrm>
            <a:off x="952500" y="2565400"/>
            <a:ext cx="6184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예상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점수</a:t>
            </a:r>
            <a:r>
              <a:rPr b="0" i="0" lang="ko-KR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ko-KR" sz="3000">
                <a:solidFill>
                  <a:srgbClr val="222222"/>
                </a:solidFill>
              </a:rPr>
              <a:t>14</a:t>
            </a:r>
            <a:r>
              <a:rPr b="0" i="0" lang="ko-KR" sz="3000" u="none" cap="none" strike="noStrike">
                <a:solidFill>
                  <a:srgbClr val="222222"/>
                </a:solidFill>
                <a:latin typeface="Calibri"/>
                <a:ea typeface="Calibri"/>
                <a:cs typeface="Calibri"/>
                <a:sym typeface="Calibri"/>
              </a:rPr>
              <a:t>점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016000" y="3352800"/>
            <a:ext cx="16408500" cy="10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500"/>
              <a:buFont typeface="Arial"/>
              <a:buChar char="●"/>
            </a:pPr>
            <a:r>
              <a:rPr b="1" lang="ko-KR" sz="2500">
                <a:solidFill>
                  <a:schemeClr val="dk1"/>
                </a:solidFill>
              </a:rPr>
              <a:t>평가 근거</a:t>
            </a:r>
            <a:r>
              <a:rPr lang="ko-KR" sz="2500">
                <a:solidFill>
                  <a:schemeClr val="dk1"/>
                </a:solidFill>
              </a:rPr>
              <a:t>: 한 학기 동안의 대부분 학습 내용과 실습 과정을 기록하고, GitHub를 통해 체계적으로 관리하였음.</a:t>
            </a:r>
            <a:endParaRPr sz="2500">
              <a:solidFill>
                <a:schemeClr val="dk1"/>
              </a:solidFill>
            </a:endParaRPr>
          </a:p>
          <a:p>
            <a:pPr indent="-342900" lvl="0" marL="342900" marR="0" rtl="0" algn="l">
              <a:lnSpc>
                <a:spcPct val="1328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ko-KR" sz="2500">
                <a:solidFill>
                  <a:schemeClr val="dk1"/>
                </a:solidFill>
              </a:rPr>
              <a:t>1개 주차의 실습 결과물이 일부 누락되어 1점 감점.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