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3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53A6-F813-B84F-C45E-8FE81C3282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F75F45-C0AA-8680-378D-1CCEAE990A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AD6B13-389A-EF3D-AB72-F5765718E819}"/>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90B9EE2A-8078-9C16-6125-77550143A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E6D70-B31A-7D91-8247-F41BFF722E61}"/>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2641107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1A36-710B-5947-2A2E-BF777D45EF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B08C5E-C213-9E37-123E-6B52B53AB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25536-39E6-CF11-97F0-B711B21B65AC}"/>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ACCD9E3F-704A-E4E4-71FB-857A29931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B0C2E-1C90-765B-9992-B33DF5F7F938}"/>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75495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A4A96-D283-D473-4F03-ABF9E7AC1A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49D265-2809-1004-85B3-B6C7205741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BEDFB-90FE-CF3F-197D-488ADEF0647D}"/>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09867ED0-A981-7442-6157-908ACD319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5A4B2-9DEA-08C8-B3D1-BDFF47CAA35D}"/>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126327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A5DA-5A75-3264-C4F6-9371EF74C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4A629A-14DA-FACB-3BFA-69371DE0E7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37519-294E-BCDC-D478-F269DE9BE6FE}"/>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9BE6E457-D4E0-82D2-D4C0-1788FA0E3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43B90-5911-9757-A0D4-C29BF8331DFA}"/>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1702055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56BF7-D812-2FCA-28DE-77B159CEA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4AC081-747F-4899-A1E5-8DCA564B81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83632-77B7-608C-A819-341D8F091DF9}"/>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ECC12571-7BC7-C7C1-5F5C-A47257AA9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0ACD4-CFBF-4360-E059-C7343386AF81}"/>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229086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38ED-AB0D-9734-6833-B1A7004BE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DD5BD-828F-0E91-09E2-47146CD55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D4A4BB-15C8-A316-FC82-FDD0B1F08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B7ECF3-3524-4744-6085-25C5AEEFC90D}"/>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6" name="Footer Placeholder 5">
            <a:extLst>
              <a:ext uri="{FF2B5EF4-FFF2-40B4-BE49-F238E27FC236}">
                <a16:creationId xmlns:a16="http://schemas.microsoft.com/office/drawing/2014/main" id="{E86298C9-9789-F9C4-F805-43ACF086A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93D90-3734-85F3-BF1F-6706A61ECB1E}"/>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420685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EDB0-A64F-494F-D618-75B021A36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215D0E-EF4F-046D-F363-A51CF21446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114746-ED1B-499C-0253-4635C16251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162D68-930E-A582-FC74-617C5397D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00C1B-616B-BD1F-DBB1-CDE2321E5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995BBF-4FAD-BEB0-217D-459072B5C36F}"/>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8" name="Footer Placeholder 7">
            <a:extLst>
              <a:ext uri="{FF2B5EF4-FFF2-40B4-BE49-F238E27FC236}">
                <a16:creationId xmlns:a16="http://schemas.microsoft.com/office/drawing/2014/main" id="{5710997E-8776-AB9D-7F45-C38EEBC13A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C7F374-DF96-A978-1AB3-26039BAD3A26}"/>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308202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8797-EB84-442F-9B58-18C2864D1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92385-CBE6-BE9E-46C1-581583974B45}"/>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4" name="Footer Placeholder 3">
            <a:extLst>
              <a:ext uri="{FF2B5EF4-FFF2-40B4-BE49-F238E27FC236}">
                <a16:creationId xmlns:a16="http://schemas.microsoft.com/office/drawing/2014/main" id="{82B56CB3-F407-0E6D-A120-C3233ADCBE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1DCAE-E167-EA74-A4AD-DFE787666426}"/>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17906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EEAE6-A05F-2CCC-8258-7C9171A2728D}"/>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3" name="Footer Placeholder 2">
            <a:extLst>
              <a:ext uri="{FF2B5EF4-FFF2-40B4-BE49-F238E27FC236}">
                <a16:creationId xmlns:a16="http://schemas.microsoft.com/office/drawing/2014/main" id="{50C09972-F80B-F90A-929F-2140DC84F6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C97235-991F-5BD2-1EAA-65EF3CD1AC2A}"/>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2012478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6BB5-5572-B60C-ACEF-B7D5AEC17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0114A2-FAB5-3BEC-105D-7E840E200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5F2F4B-2341-C928-8CC3-92FC0608F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60476-0A5F-CC28-AA83-605761D4A3D9}"/>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6" name="Footer Placeholder 5">
            <a:extLst>
              <a:ext uri="{FF2B5EF4-FFF2-40B4-BE49-F238E27FC236}">
                <a16:creationId xmlns:a16="http://schemas.microsoft.com/office/drawing/2014/main" id="{9AF93CB7-41E3-9F0F-0B0D-F2112A012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C2A03-4FEA-F06D-0771-0570A68D41CE}"/>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347713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F338-C51D-613F-00A6-D8EFCB2AD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E231F-F813-FF90-C3C0-20995F7017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7C2414-5FF3-DEDC-6DEC-1786FFAAC2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ACACB-F268-9759-ED80-6FF84D1F8867}"/>
              </a:ext>
            </a:extLst>
          </p:cNvPr>
          <p:cNvSpPr>
            <a:spLocks noGrp="1"/>
          </p:cNvSpPr>
          <p:nvPr>
            <p:ph type="dt" sz="half" idx="10"/>
          </p:nvPr>
        </p:nvSpPr>
        <p:spPr/>
        <p:txBody>
          <a:bodyPr/>
          <a:lstStyle/>
          <a:p>
            <a:fld id="{946EDDB5-7FB3-42B0-AADB-5C47A94A99C3}" type="datetimeFigureOut">
              <a:rPr lang="en-US" smtClean="0"/>
              <a:t>4/7/2024</a:t>
            </a:fld>
            <a:endParaRPr lang="en-US"/>
          </a:p>
        </p:txBody>
      </p:sp>
      <p:sp>
        <p:nvSpPr>
          <p:cNvPr id="6" name="Footer Placeholder 5">
            <a:extLst>
              <a:ext uri="{FF2B5EF4-FFF2-40B4-BE49-F238E27FC236}">
                <a16:creationId xmlns:a16="http://schemas.microsoft.com/office/drawing/2014/main" id="{3928D74E-058A-14A4-BAAC-697048730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9217E6-A307-E297-B523-7F5EFDAFAA2D}"/>
              </a:ext>
            </a:extLst>
          </p:cNvPr>
          <p:cNvSpPr>
            <a:spLocks noGrp="1"/>
          </p:cNvSpPr>
          <p:nvPr>
            <p:ph type="sldNum" sz="quarter" idx="12"/>
          </p:nvPr>
        </p:nvSpPr>
        <p:spPr/>
        <p:txBody>
          <a:bodyPr/>
          <a:lstStyle/>
          <a:p>
            <a:fld id="{CB982223-323A-40A7-92BA-7859FB20E92E}" type="slidenum">
              <a:rPr lang="en-US" smtClean="0"/>
              <a:t>‹#›</a:t>
            </a:fld>
            <a:endParaRPr lang="en-US"/>
          </a:p>
        </p:txBody>
      </p:sp>
    </p:spTree>
    <p:extLst>
      <p:ext uri="{BB962C8B-B14F-4D97-AF65-F5344CB8AC3E}">
        <p14:creationId xmlns:p14="http://schemas.microsoft.com/office/powerpoint/2010/main" val="317004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51122-4E45-9282-F014-84908DC78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56004-35A4-39AB-60F0-C509DF43B1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FD40F-DE84-BDE1-3B85-5FFC7ED6C4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6EDDB5-7FB3-42B0-AADB-5C47A94A99C3}" type="datetimeFigureOut">
              <a:rPr lang="en-US" smtClean="0"/>
              <a:t>4/7/2024</a:t>
            </a:fld>
            <a:endParaRPr lang="en-US"/>
          </a:p>
        </p:txBody>
      </p:sp>
      <p:sp>
        <p:nvSpPr>
          <p:cNvPr id="5" name="Footer Placeholder 4">
            <a:extLst>
              <a:ext uri="{FF2B5EF4-FFF2-40B4-BE49-F238E27FC236}">
                <a16:creationId xmlns:a16="http://schemas.microsoft.com/office/drawing/2014/main" id="{6D3F445D-02C2-63CE-66C8-73DC4365F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9AD4DF-E3F7-B387-315D-A8DF618946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982223-323A-40A7-92BA-7859FB20E92E}" type="slidenum">
              <a:rPr lang="en-US" smtClean="0"/>
              <a:t>‹#›</a:t>
            </a:fld>
            <a:endParaRPr lang="en-US"/>
          </a:p>
        </p:txBody>
      </p:sp>
    </p:spTree>
    <p:extLst>
      <p:ext uri="{BB962C8B-B14F-4D97-AF65-F5344CB8AC3E}">
        <p14:creationId xmlns:p14="http://schemas.microsoft.com/office/powerpoint/2010/main" val="2913558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splash-water-png/download/53370" TargetMode="External"/><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157351-D936-2D3B-8D3A-887E4D7B01F5}"/>
              </a:ext>
            </a:extLst>
          </p:cNvPr>
          <p:cNvSpPr/>
          <p:nvPr/>
        </p:nvSpPr>
        <p:spPr>
          <a:xfrm>
            <a:off x="2818614" y="553824"/>
            <a:ext cx="6221691" cy="585640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w="76200">
            <a:solidFill>
              <a:schemeClr val="bg1">
                <a:lumMod val="85000"/>
              </a:schemeClr>
            </a:solid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62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C295BFB-6025-462D-313E-96204C3A01F8}"/>
              </a:ext>
            </a:extLst>
          </p:cNvPr>
          <p:cNvSpPr/>
          <p:nvPr/>
        </p:nvSpPr>
        <p:spPr>
          <a:xfrm>
            <a:off x="6575327" y="1261378"/>
            <a:ext cx="3886898" cy="3661604"/>
          </a:xfrm>
          <a:prstGeom prst="ellipse">
            <a:avLst/>
          </a:prstGeom>
          <a:noFill/>
          <a:ln w="57150">
            <a:solidFill>
              <a:srgbClr val="0070C0"/>
            </a:solidFill>
          </a:ln>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1645722-64A9-571F-48E2-206F70A5D94C}"/>
              </a:ext>
            </a:extLst>
          </p:cNvPr>
          <p:cNvSpPr/>
          <p:nvPr/>
        </p:nvSpPr>
        <p:spPr>
          <a:xfrm>
            <a:off x="6718257" y="3308809"/>
            <a:ext cx="3601039" cy="923330"/>
          </a:xfrm>
          <a:prstGeom prst="ellipse">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ln>
            <a:noFill/>
          </a:ln>
          <a:effectLst>
            <a:glow rad="101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water droplet with a white line&#10;&#10;Description automatically generated">
            <a:extLst>
              <a:ext uri="{FF2B5EF4-FFF2-40B4-BE49-F238E27FC236}">
                <a16:creationId xmlns:a16="http://schemas.microsoft.com/office/drawing/2014/main" id="{656ABB11-A4B4-C38C-7094-9CB8DFA8AB68}"/>
              </a:ext>
            </a:extLst>
          </p:cNvPr>
          <p:cNvPicPr>
            <a:picLocks noChangeAspect="1"/>
          </p:cNvPicPr>
          <p:nvPr/>
        </p:nvPicPr>
        <p:blipFill>
          <a:blip r:embed="rId4">
            <a:alphaModFix amt="70000"/>
            <a:extLst>
              <a:ext uri="{BEBA8EAE-BF5A-486C-A8C5-ECC9F3942E4B}">
                <a14:imgProps xmlns:a14="http://schemas.microsoft.com/office/drawing/2010/main">
                  <a14:imgLayer r:embed="rId5">
                    <a14:imgEffect>
                      <a14:backgroundRemoval t="6182" b="98182" l="3279" r="97814">
                        <a14:foregroundMark x1="49180" y1="6545" x2="49180" y2="6545"/>
                        <a14:foregroundMark x1="49180" y1="6545" x2="49180" y2="6545"/>
                        <a14:foregroundMark x1="17486" y1="71636" x2="17486" y2="71636"/>
                        <a14:foregroundMark x1="17486" y1="71636" x2="17486" y2="71636"/>
                        <a14:foregroundMark x1="30601" y1="75273" x2="30601" y2="75273"/>
                        <a14:foregroundMark x1="30601" y1="75273" x2="30601" y2="75273"/>
                        <a14:foregroundMark x1="26230" y1="73091" x2="26230" y2="73091"/>
                        <a14:foregroundMark x1="26230" y1="73091" x2="26230" y2="73091"/>
                        <a14:foregroundMark x1="14208" y1="78545" x2="14208" y2="78545"/>
                        <a14:foregroundMark x1="14208" y1="78545" x2="14208" y2="78545"/>
                        <a14:foregroundMark x1="3279" y1="67636" x2="3279" y2="67636"/>
                        <a14:foregroundMark x1="3279" y1="67636" x2="3279" y2="67636"/>
                        <a14:foregroundMark x1="45902" y1="93091" x2="45902" y2="93091"/>
                        <a14:foregroundMark x1="45902" y1="93091" x2="45902" y2="93091"/>
                        <a14:foregroundMark x1="53005" y1="98182" x2="53005" y2="98182"/>
                        <a14:foregroundMark x1="53005" y1="98182" x2="53005" y2="98182"/>
                        <a14:foregroundMark x1="32240" y1="77091" x2="32240" y2="77091"/>
                        <a14:foregroundMark x1="32240" y1="77091" x2="32240" y2="77091"/>
                        <a14:foregroundMark x1="25683" y1="68727" x2="25683" y2="68727"/>
                        <a14:foregroundMark x1="24044" y1="68364" x2="24044" y2="68364"/>
                        <a14:foregroundMark x1="19672" y1="64364" x2="19672" y2="64364"/>
                        <a14:foregroundMark x1="20219" y1="60727" x2="20219" y2="60727"/>
                        <a14:foregroundMark x1="91257" y1="68000" x2="91257" y2="68000"/>
                        <a14:foregroundMark x1="91257" y1="68000" x2="91257" y2="68000"/>
                        <a14:foregroundMark x1="97814" y1="66909" x2="97814" y2="66909"/>
                        <a14:foregroundMark x1="97814" y1="66909" x2="97814" y2="66909"/>
                        <a14:foregroundMark x1="37705" y1="82545" x2="37705" y2="82545"/>
                      </a14:backgroundRemoval>
                    </a14:imgEffect>
                  </a14:imgLayer>
                </a14:imgProps>
              </a:ext>
              <a:ext uri="{28A0092B-C50C-407E-A947-70E740481C1C}">
                <a14:useLocalDpi xmlns:a14="http://schemas.microsoft.com/office/drawing/2010/main" val="0"/>
              </a:ext>
            </a:extLst>
          </a:blip>
          <a:stretch>
            <a:fillRect/>
          </a:stretch>
        </p:blipFill>
        <p:spPr>
          <a:xfrm>
            <a:off x="7677942" y="1347147"/>
            <a:ext cx="1612615" cy="2423327"/>
          </a:xfrm>
          <a:prstGeom prst="rect">
            <a:avLst/>
          </a:prstGeom>
        </p:spPr>
      </p:pic>
      <p:sp>
        <p:nvSpPr>
          <p:cNvPr id="6" name="Rectangle 5">
            <a:extLst>
              <a:ext uri="{FF2B5EF4-FFF2-40B4-BE49-F238E27FC236}">
                <a16:creationId xmlns:a16="http://schemas.microsoft.com/office/drawing/2014/main" id="{17B42982-29B4-EB7E-9DA5-3971B52BA86F}"/>
              </a:ext>
            </a:extLst>
          </p:cNvPr>
          <p:cNvSpPr/>
          <p:nvPr/>
        </p:nvSpPr>
        <p:spPr>
          <a:xfrm>
            <a:off x="7220932" y="1637075"/>
            <a:ext cx="2611225" cy="1077218"/>
          </a:xfrm>
          <a:prstGeom prst="rect">
            <a:avLst/>
          </a:prstGeom>
          <a:noFill/>
          <a:ln>
            <a:noFill/>
          </a:ln>
        </p:spPr>
        <p:txBody>
          <a:bodyPr wrap="square" lIns="91440" tIns="45720" rIns="91440" bIns="45720">
            <a:spAutoFit/>
          </a:bodyPr>
          <a:lstStyle/>
          <a:p>
            <a:pPr algn="ctr"/>
            <a:r>
              <a:rPr lang="en-US" sz="3200" b="1" cap="none" spc="0" dirty="0">
                <a:ln w="12700" cmpd="sng">
                  <a:solidFill>
                    <a:srgbClr val="FF0000"/>
                  </a:solidFill>
                  <a:prstDash val="solid"/>
                </a:ln>
                <a:solidFill>
                  <a:srgbClr val="FF0000"/>
                </a:solidFill>
                <a:effectLst/>
                <a:latin typeface="Harrington" panose="04040505050A02020702" pitchFamily="82" charset="0"/>
              </a:rPr>
              <a:t>Gallagher Wellness</a:t>
            </a:r>
          </a:p>
        </p:txBody>
      </p:sp>
      <p:sp>
        <p:nvSpPr>
          <p:cNvPr id="7" name="Rectangle 6">
            <a:extLst>
              <a:ext uri="{FF2B5EF4-FFF2-40B4-BE49-F238E27FC236}">
                <a16:creationId xmlns:a16="http://schemas.microsoft.com/office/drawing/2014/main" id="{857A2847-3845-A7EE-712A-52E6CB397CDA}"/>
              </a:ext>
            </a:extLst>
          </p:cNvPr>
          <p:cNvSpPr/>
          <p:nvPr/>
        </p:nvSpPr>
        <p:spPr>
          <a:xfrm>
            <a:off x="7767272" y="2445849"/>
            <a:ext cx="1523285" cy="646331"/>
          </a:xfrm>
          <a:prstGeom prst="rect">
            <a:avLst/>
          </a:prstGeom>
          <a:noFill/>
        </p:spPr>
        <p:txBody>
          <a:bodyPr wrap="square" lIns="91440" tIns="45720" rIns="91440" bIns="45720">
            <a:spAutoFit/>
          </a:bodyPr>
          <a:lstStyle/>
          <a:p>
            <a:pPr algn="ctr"/>
            <a:r>
              <a:rPr lang="en-US" sz="3600" b="1" dirty="0">
                <a:ln w="12700" cmpd="sng">
                  <a:solidFill>
                    <a:srgbClr val="FF0000"/>
                  </a:solidFill>
                  <a:prstDash val="solid"/>
                </a:ln>
                <a:solidFill>
                  <a:srgbClr val="FF0000"/>
                </a:solidFill>
                <a:latin typeface="Harrington" panose="04040505050A02020702" pitchFamily="82" charset="0"/>
              </a:rPr>
              <a:t>Center</a:t>
            </a:r>
            <a:endParaRPr lang="en-US" sz="3600" b="1" cap="none" spc="0" dirty="0">
              <a:ln w="12700" cmpd="sng">
                <a:solidFill>
                  <a:srgbClr val="FF0000"/>
                </a:solidFill>
                <a:prstDash val="solid"/>
              </a:ln>
              <a:solidFill>
                <a:srgbClr val="FF0000"/>
              </a:solidFill>
              <a:effectLst/>
              <a:latin typeface="Harrington" panose="04040505050A02020702" pitchFamily="82" charset="0"/>
            </a:endParaRPr>
          </a:p>
        </p:txBody>
      </p:sp>
      <p:sp>
        <p:nvSpPr>
          <p:cNvPr id="2" name="Oval 1">
            <a:extLst>
              <a:ext uri="{FF2B5EF4-FFF2-40B4-BE49-F238E27FC236}">
                <a16:creationId xmlns:a16="http://schemas.microsoft.com/office/drawing/2014/main" id="{8656064C-BB04-682D-7932-5C6124581EE4}"/>
              </a:ext>
            </a:extLst>
          </p:cNvPr>
          <p:cNvSpPr/>
          <p:nvPr/>
        </p:nvSpPr>
        <p:spPr>
          <a:xfrm>
            <a:off x="1432874" y="2601798"/>
            <a:ext cx="2809480" cy="2571604"/>
          </a:xfrm>
          <a:prstGeom prst="ellipse">
            <a:avLst/>
          </a:prstGeom>
          <a:gradFill>
            <a:gsLst>
              <a:gs pos="78000">
                <a:schemeClr val="accent3">
                  <a:lumMod val="40000"/>
                  <a:lumOff val="60000"/>
                </a:schemeClr>
              </a:gs>
              <a:gs pos="16000">
                <a:schemeClr val="bg1">
                  <a:lumMod val="95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descr="A blue water drop with waves&#10;&#10;Description automatically generated">
            <a:extLst>
              <a:ext uri="{FF2B5EF4-FFF2-40B4-BE49-F238E27FC236}">
                <a16:creationId xmlns:a16="http://schemas.microsoft.com/office/drawing/2014/main" id="{EA55FF05-CE27-EFBF-382D-198B2E292890}"/>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000" b="94154" l="9931" r="89954">
                        <a14:foregroundMark x1="50577" y1="8000" x2="50577" y2="8000"/>
                        <a14:foregroundMark x1="50577" y1="8000" x2="50577" y2="8000"/>
                        <a14:foregroundMark x1="45497" y1="76769" x2="45497" y2="76769"/>
                        <a14:foregroundMark x1="45497" y1="76769" x2="45497" y2="76769"/>
                        <a14:foregroundMark x1="54503" y1="80000" x2="54503" y2="80000"/>
                        <a14:foregroundMark x1="54503" y1="80000" x2="54503" y2="80000"/>
                        <a14:foregroundMark x1="32333" y1="84308" x2="32333" y2="84308"/>
                        <a14:foregroundMark x1="32333" y1="84308" x2="32333" y2="84308"/>
                        <a14:foregroundMark x1="48499" y1="89385" x2="48499" y2="89385"/>
                        <a14:foregroundMark x1="48499" y1="89385" x2="49076" y2="89538"/>
                        <a14:foregroundMark x1="49076" y1="89538" x2="55081" y2="89538"/>
                        <a14:foregroundMark x1="62356" y1="87846" x2="62933" y2="87385"/>
                        <a14:foregroundMark x1="65242" y1="84615" x2="65358" y2="82308"/>
                        <a14:foregroundMark x1="15820" y1="74615" x2="15820" y2="74615"/>
                        <a14:foregroundMark x1="15820" y1="74615" x2="15820" y2="74615"/>
                        <a14:foregroundMark x1="17898" y1="76615" x2="17898" y2="76615"/>
                        <a14:foregroundMark x1="17898" y1="76615" x2="17898" y2="76615"/>
                        <a14:foregroundMark x1="22979" y1="78000" x2="22979" y2="78000"/>
                        <a14:foregroundMark x1="22979" y1="78000" x2="22979" y2="78000"/>
                        <a14:foregroundMark x1="26212" y1="79538" x2="26212" y2="79538"/>
                        <a14:foregroundMark x1="26212" y1="79538" x2="26212" y2="79538"/>
                        <a14:foregroundMark x1="33487" y1="80308" x2="33487" y2="80308"/>
                        <a14:foregroundMark x1="33487" y1="80308" x2="33487" y2="80308"/>
                        <a14:foregroundMark x1="29330" y1="80308" x2="29330" y2="80308"/>
                        <a14:foregroundMark x1="29330" y1="80308" x2="29330" y2="80308"/>
                        <a14:foregroundMark x1="32794" y1="82615" x2="32794" y2="82615"/>
                        <a14:foregroundMark x1="32794" y1="82615" x2="32794" y2="82615"/>
                        <a14:foregroundMark x1="33487" y1="86769" x2="33487" y2="86769"/>
                        <a14:foregroundMark x1="33487" y1="86769" x2="33487" y2="86769"/>
                        <a14:foregroundMark x1="37991" y1="83077" x2="37991" y2="83077"/>
                        <a14:foregroundMark x1="37991" y1="83077" x2="37991" y2="83077"/>
                        <a14:foregroundMark x1="37991" y1="83077" x2="37991" y2="83077"/>
                        <a14:foregroundMark x1="44573" y1="76000" x2="44573" y2="76000"/>
                        <a14:foregroundMark x1="44573" y1="76000" x2="45497" y2="75077"/>
                        <a14:foregroundMark x1="37760" y1="75846" x2="37760" y2="75846"/>
                        <a14:foregroundMark x1="37760" y1="75846" x2="37760" y2="75846"/>
                        <a14:foregroundMark x1="34988" y1="79538" x2="34988" y2="79538"/>
                        <a14:foregroundMark x1="34988" y1="79538" x2="34988" y2="79538"/>
                        <a14:foregroundMark x1="37298" y1="78769" x2="39261" y2="78769"/>
                        <a14:foregroundMark x1="40300" y1="78769" x2="40300" y2="78769"/>
                        <a14:foregroundMark x1="40416" y1="75846" x2="40416" y2="75846"/>
                        <a14:foregroundMark x1="40416" y1="75846" x2="40416" y2="75846"/>
                        <a14:foregroundMark x1="40762" y1="75077" x2="41917" y2="74615"/>
                        <a14:foregroundMark x1="43303" y1="74308" x2="43303" y2="74308"/>
                        <a14:foregroundMark x1="43303" y1="74308" x2="43303" y2="74308"/>
                        <a14:foregroundMark x1="44804" y1="72308" x2="44804" y2="72308"/>
                        <a14:foregroundMark x1="44804" y1="72308" x2="44804" y2="72308"/>
                        <a14:foregroundMark x1="44804" y1="72308" x2="45727" y2="72000"/>
                        <a14:foregroundMark x1="49076" y1="70615" x2="49076" y2="70615"/>
                        <a14:foregroundMark x1="49076" y1="70615" x2="49076" y2="70615"/>
                        <a14:foregroundMark x1="49076" y1="70615" x2="49076" y2="70615"/>
                        <a14:foregroundMark x1="49654" y1="69077" x2="49654" y2="69077"/>
                        <a14:foregroundMark x1="47344" y1="68615" x2="47344" y2="69385"/>
                        <a14:foregroundMark x1="47344" y1="69385" x2="47344" y2="69385"/>
                        <a14:foregroundMark x1="47344" y1="69385" x2="47344" y2="69385"/>
                        <a14:foregroundMark x1="50924" y1="69538" x2="50924" y2="69538"/>
                        <a14:foregroundMark x1="50924" y1="69538" x2="51848" y2="68615"/>
                        <a14:foregroundMark x1="52309" y1="67846" x2="52309" y2="67846"/>
                        <a14:foregroundMark x1="52309" y1="67538" x2="52309" y2="67538"/>
                        <a14:foregroundMark x1="53002" y1="66769" x2="53811" y2="66769"/>
                        <a14:foregroundMark x1="54850" y1="66615" x2="55658" y2="66308"/>
                        <a14:foregroundMark x1="56236" y1="65846" x2="56813" y2="65538"/>
                        <a14:foregroundMark x1="56928" y1="64769" x2="57852" y2="64308"/>
                        <a14:foregroundMark x1="58314" y1="64000" x2="59353" y2="63538"/>
                        <a14:foregroundMark x1="60393" y1="63077" x2="61894" y2="62769"/>
                        <a14:foregroundMark x1="62240" y1="62615" x2="62240" y2="62615"/>
                        <a14:foregroundMark x1="62818" y1="62615" x2="62818" y2="62615"/>
                        <a14:foregroundMark x1="50577" y1="78615" x2="50577" y2="78615"/>
                        <a14:foregroundMark x1="50577" y1="78615" x2="50577" y2="78615"/>
                        <a14:foregroundMark x1="50577" y1="78615" x2="50577" y2="78615"/>
                        <a14:foregroundMark x1="55889" y1="76769" x2="55889" y2="76769"/>
                        <a14:foregroundMark x1="56351" y1="76615" x2="59238" y2="75846"/>
                        <a14:foregroundMark x1="60739" y1="75538" x2="62009" y2="75077"/>
                        <a14:foregroundMark x1="62933" y1="74769" x2="63741" y2="74308"/>
                        <a14:foregroundMark x1="64434" y1="73538" x2="64434" y2="73538"/>
                        <a14:foregroundMark x1="65242" y1="73077" x2="65242" y2="73077"/>
                        <a14:foregroundMark x1="54850" y1="70769" x2="65242" y2="69077"/>
                        <a14:foregroundMark x1="65242" y1="69077" x2="65358" y2="68769"/>
                        <a14:foregroundMark x1="65589" y1="71077" x2="65589" y2="71077"/>
                        <a14:foregroundMark x1="65589" y1="71077" x2="65589" y2="71077"/>
                        <a14:foregroundMark x1="67321" y1="70769" x2="67321" y2="70769"/>
                        <a14:foregroundMark x1="67667" y1="70769" x2="69169" y2="70769"/>
                        <a14:foregroundMark x1="70092" y1="70769" x2="70092" y2="70769"/>
                        <a14:foregroundMark x1="70439" y1="70769" x2="70439" y2="70769"/>
                        <a14:foregroundMark x1="50346" y1="90769" x2="50346" y2="90769"/>
                        <a14:foregroundMark x1="50346" y1="90769" x2="50346" y2="90769"/>
                        <a14:foregroundMark x1="50577" y1="94154" x2="50577" y2="94154"/>
                        <a14:foregroundMark x1="50577" y1="94154" x2="50577" y2="94154"/>
                      </a14:backgroundRemoval>
                    </a14:imgEffect>
                  </a14:imgLayer>
                </a14:imgProps>
              </a:ext>
              <a:ext uri="{28A0092B-C50C-407E-A947-70E740481C1C}">
                <a14:useLocalDpi xmlns:a14="http://schemas.microsoft.com/office/drawing/2010/main" val="0"/>
              </a:ext>
            </a:extLst>
          </a:blip>
          <a:stretch>
            <a:fillRect/>
          </a:stretch>
        </p:blipFill>
        <p:spPr>
          <a:xfrm>
            <a:off x="1363982" y="2601798"/>
            <a:ext cx="2947264" cy="2342237"/>
          </a:xfrm>
          <a:prstGeom prst="rect">
            <a:avLst/>
          </a:prstGeom>
        </p:spPr>
      </p:pic>
    </p:spTree>
    <p:extLst>
      <p:ext uri="{BB962C8B-B14F-4D97-AF65-F5344CB8AC3E}">
        <p14:creationId xmlns:p14="http://schemas.microsoft.com/office/powerpoint/2010/main" val="350902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6C4134-A7F1-7881-CA1C-8E0AA6ED0468}"/>
              </a:ext>
            </a:extLst>
          </p:cNvPr>
          <p:cNvSpPr/>
          <p:nvPr/>
        </p:nvSpPr>
        <p:spPr>
          <a:xfrm>
            <a:off x="933254" y="150829"/>
            <a:ext cx="3167406" cy="5750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784142B2-C729-6D3C-4116-D215697E9819}"/>
              </a:ext>
            </a:extLst>
          </p:cNvPr>
          <p:cNvSpPr/>
          <p:nvPr/>
        </p:nvSpPr>
        <p:spPr>
          <a:xfrm>
            <a:off x="1112363" y="202676"/>
            <a:ext cx="414779" cy="4713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8D1F119F-2355-78FC-5FC8-25FA3C9024AE}"/>
              </a:ext>
            </a:extLst>
          </p:cNvPr>
          <p:cNvCxnSpPr/>
          <p:nvPr/>
        </p:nvCxnSpPr>
        <p:spPr>
          <a:xfrm>
            <a:off x="2743200" y="438346"/>
            <a:ext cx="1084082"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77C00065-1C1C-D363-5B88-F0B8DB07B511}"/>
              </a:ext>
            </a:extLst>
          </p:cNvPr>
          <p:cNvSpPr/>
          <p:nvPr/>
        </p:nvSpPr>
        <p:spPr>
          <a:xfrm>
            <a:off x="933254" y="725864"/>
            <a:ext cx="3167406" cy="23565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9C43DF-7DF8-AE4F-10BB-A62A959E2BE6}"/>
              </a:ext>
            </a:extLst>
          </p:cNvPr>
          <p:cNvSpPr/>
          <p:nvPr/>
        </p:nvSpPr>
        <p:spPr>
          <a:xfrm>
            <a:off x="933253" y="961517"/>
            <a:ext cx="1545995" cy="1112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D2BAA819-45A6-C5B0-B14E-3168D8EAD026}"/>
              </a:ext>
            </a:extLst>
          </p:cNvPr>
          <p:cNvSpPr/>
          <p:nvPr/>
        </p:nvSpPr>
        <p:spPr>
          <a:xfrm>
            <a:off x="2479248" y="961517"/>
            <a:ext cx="1621412" cy="1112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73CD424-53BE-6FFB-5601-F85F532D4F6C}"/>
              </a:ext>
            </a:extLst>
          </p:cNvPr>
          <p:cNvSpPr/>
          <p:nvPr/>
        </p:nvSpPr>
        <p:spPr>
          <a:xfrm>
            <a:off x="933253" y="2073897"/>
            <a:ext cx="1545995" cy="12349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92A08EA-9F49-523D-E00E-4F782003D83D}"/>
              </a:ext>
            </a:extLst>
          </p:cNvPr>
          <p:cNvSpPr/>
          <p:nvPr/>
        </p:nvSpPr>
        <p:spPr>
          <a:xfrm>
            <a:off x="2479248" y="2073897"/>
            <a:ext cx="1621412" cy="12349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BF5C6C-AC3A-8F7D-8257-1682F38B3A14}"/>
              </a:ext>
            </a:extLst>
          </p:cNvPr>
          <p:cNvSpPr/>
          <p:nvPr/>
        </p:nvSpPr>
        <p:spPr>
          <a:xfrm>
            <a:off x="933253" y="3308808"/>
            <a:ext cx="1545995" cy="1112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0B274627-8929-68A1-8FC3-3CA0CFB60F10}"/>
              </a:ext>
            </a:extLst>
          </p:cNvPr>
          <p:cNvSpPr/>
          <p:nvPr/>
        </p:nvSpPr>
        <p:spPr>
          <a:xfrm>
            <a:off x="2479248" y="3308808"/>
            <a:ext cx="1621412" cy="1112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5FC5F4-95EF-3C4D-3426-773FE679D360}"/>
              </a:ext>
            </a:extLst>
          </p:cNvPr>
          <p:cNvSpPr/>
          <p:nvPr/>
        </p:nvSpPr>
        <p:spPr>
          <a:xfrm>
            <a:off x="933253" y="4421188"/>
            <a:ext cx="3167407" cy="2922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F7A4C6-50A6-E7A7-3A52-DADC480DFA96}"/>
              </a:ext>
            </a:extLst>
          </p:cNvPr>
          <p:cNvSpPr/>
          <p:nvPr/>
        </p:nvSpPr>
        <p:spPr>
          <a:xfrm>
            <a:off x="933253" y="4713402"/>
            <a:ext cx="3167407" cy="11123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90C53901-4DDA-6061-0AC0-21C8D87FEDBA}"/>
              </a:ext>
            </a:extLst>
          </p:cNvPr>
          <p:cNvSpPr/>
          <p:nvPr/>
        </p:nvSpPr>
        <p:spPr>
          <a:xfrm>
            <a:off x="4025242" y="-33473"/>
            <a:ext cx="5155129"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SERVICES Page </a:t>
            </a:r>
          </a:p>
          <a:p>
            <a:pPr algn="ctr"/>
            <a:r>
              <a:rPr lang="en-US" sz="5400" b="1" dirty="0">
                <a:ln w="22225">
                  <a:solidFill>
                    <a:schemeClr val="accent2"/>
                  </a:solidFill>
                  <a:prstDash val="solid"/>
                </a:ln>
                <a:solidFill>
                  <a:schemeClr val="accent2">
                    <a:lumMod val="40000"/>
                    <a:lumOff val="60000"/>
                  </a:schemeClr>
                </a:solidFill>
              </a:rPr>
              <a:t>Framework</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16" name="Rectangle 15">
            <a:extLst>
              <a:ext uri="{FF2B5EF4-FFF2-40B4-BE49-F238E27FC236}">
                <a16:creationId xmlns:a16="http://schemas.microsoft.com/office/drawing/2014/main" id="{503492B9-6253-A38E-8804-D8357F32876B}"/>
              </a:ext>
            </a:extLst>
          </p:cNvPr>
          <p:cNvSpPr/>
          <p:nvPr/>
        </p:nvSpPr>
        <p:spPr>
          <a:xfrm>
            <a:off x="933253" y="5825782"/>
            <a:ext cx="3167407" cy="754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53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75DF0E-B8F1-6F0F-DF5C-62714E84563D}"/>
              </a:ext>
            </a:extLst>
          </p:cNvPr>
          <p:cNvSpPr/>
          <p:nvPr/>
        </p:nvSpPr>
        <p:spPr>
          <a:xfrm>
            <a:off x="7389976" y="1996374"/>
            <a:ext cx="3709157" cy="1754326"/>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FAQ Page </a:t>
            </a:r>
          </a:p>
          <a:p>
            <a:pPr algn="ctr"/>
            <a:r>
              <a:rPr lang="en-US" sz="5400" b="1" cap="none" spc="0" dirty="0">
                <a:ln w="22225">
                  <a:solidFill>
                    <a:schemeClr val="accent2"/>
                  </a:solidFill>
                  <a:prstDash val="solid"/>
                </a:ln>
                <a:solidFill>
                  <a:schemeClr val="accent2">
                    <a:lumMod val="40000"/>
                    <a:lumOff val="60000"/>
                  </a:schemeClr>
                </a:solidFill>
                <a:effectLst/>
              </a:rPr>
              <a:t>Framework</a:t>
            </a:r>
          </a:p>
        </p:txBody>
      </p:sp>
      <p:sp>
        <p:nvSpPr>
          <p:cNvPr id="3" name="Rectangle 2">
            <a:extLst>
              <a:ext uri="{FF2B5EF4-FFF2-40B4-BE49-F238E27FC236}">
                <a16:creationId xmlns:a16="http://schemas.microsoft.com/office/drawing/2014/main" id="{02BC6EDF-934B-E5ED-FEF4-183E1369FA2D}"/>
              </a:ext>
            </a:extLst>
          </p:cNvPr>
          <p:cNvSpPr/>
          <p:nvPr/>
        </p:nvSpPr>
        <p:spPr>
          <a:xfrm>
            <a:off x="782425" y="94268"/>
            <a:ext cx="3318235" cy="6127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14F074F7-4D48-DA8A-D25E-9BEA72508CB2}"/>
              </a:ext>
            </a:extLst>
          </p:cNvPr>
          <p:cNvSpPr/>
          <p:nvPr/>
        </p:nvSpPr>
        <p:spPr>
          <a:xfrm>
            <a:off x="961534" y="150829"/>
            <a:ext cx="509047" cy="4901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4384F1F-6E59-E247-64ED-443E7DEE107B}"/>
              </a:ext>
            </a:extLst>
          </p:cNvPr>
          <p:cNvCxnSpPr/>
          <p:nvPr/>
        </p:nvCxnSpPr>
        <p:spPr>
          <a:xfrm>
            <a:off x="2705493" y="367645"/>
            <a:ext cx="119720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1944558-0B60-0514-9C02-F37942604936}"/>
              </a:ext>
            </a:extLst>
          </p:cNvPr>
          <p:cNvSpPr/>
          <p:nvPr/>
        </p:nvSpPr>
        <p:spPr>
          <a:xfrm>
            <a:off x="782425" y="707010"/>
            <a:ext cx="3318235" cy="2073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4F6A10-88FA-1BE8-66FF-2A2D161EF48E}"/>
              </a:ext>
            </a:extLst>
          </p:cNvPr>
          <p:cNvSpPr/>
          <p:nvPr/>
        </p:nvSpPr>
        <p:spPr>
          <a:xfrm>
            <a:off x="782425" y="914389"/>
            <a:ext cx="1649690" cy="1081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6A16CD9-0FB6-5DEB-EBE6-EF1A79DCD8BC}"/>
              </a:ext>
            </a:extLst>
          </p:cNvPr>
          <p:cNvSpPr/>
          <p:nvPr/>
        </p:nvSpPr>
        <p:spPr>
          <a:xfrm>
            <a:off x="2432115" y="914389"/>
            <a:ext cx="1668545" cy="1081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D917E86-AACC-0651-4B07-A836A73882E6}"/>
              </a:ext>
            </a:extLst>
          </p:cNvPr>
          <p:cNvSpPr/>
          <p:nvPr/>
        </p:nvSpPr>
        <p:spPr>
          <a:xfrm>
            <a:off x="782425" y="2011682"/>
            <a:ext cx="1649690" cy="10956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908BAFA2-B8B5-09B3-F0D9-69F012A9A79E}"/>
              </a:ext>
            </a:extLst>
          </p:cNvPr>
          <p:cNvSpPr/>
          <p:nvPr/>
        </p:nvSpPr>
        <p:spPr>
          <a:xfrm>
            <a:off x="2441542" y="2011682"/>
            <a:ext cx="1668545" cy="10956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3B9C5D1-9AB8-7A7F-8AA1-FEC1B66E286C}"/>
              </a:ext>
            </a:extLst>
          </p:cNvPr>
          <p:cNvSpPr/>
          <p:nvPr/>
        </p:nvSpPr>
        <p:spPr>
          <a:xfrm>
            <a:off x="772997" y="3107300"/>
            <a:ext cx="3318235" cy="108198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5C4B1E-C77F-C3A1-64B8-57CC4A05BC65}"/>
              </a:ext>
            </a:extLst>
          </p:cNvPr>
          <p:cNvSpPr/>
          <p:nvPr/>
        </p:nvSpPr>
        <p:spPr>
          <a:xfrm>
            <a:off x="772997" y="4189285"/>
            <a:ext cx="3318235" cy="14573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A498A9-15A7-025C-2745-4F8E8E23F91F}"/>
              </a:ext>
            </a:extLst>
          </p:cNvPr>
          <p:cNvSpPr/>
          <p:nvPr/>
        </p:nvSpPr>
        <p:spPr>
          <a:xfrm>
            <a:off x="772997" y="5646656"/>
            <a:ext cx="3318235" cy="84369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108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C7262B-2E29-6049-2CE6-5F08E68741BF}"/>
              </a:ext>
            </a:extLst>
          </p:cNvPr>
          <p:cNvSpPr/>
          <p:nvPr/>
        </p:nvSpPr>
        <p:spPr>
          <a:xfrm>
            <a:off x="2006336" y="546754"/>
            <a:ext cx="4298623" cy="5476973"/>
          </a:xfrm>
          <a:prstGeom prst="roundRect">
            <a:avLst/>
          </a:prstGeom>
          <a:gradFill flip="none" rotWithShape="1">
            <a:gsLst>
              <a:gs pos="48000">
                <a:schemeClr val="accent1">
                  <a:lumMod val="5000"/>
                  <a:lumOff val="95000"/>
                </a:schemeClr>
              </a:gs>
              <a:gs pos="84000">
                <a:schemeClr val="accent6">
                  <a:lumMod val="40000"/>
                  <a:lumOff val="60000"/>
                </a:schemeClr>
              </a:gs>
              <a:gs pos="5000">
                <a:schemeClr val="accent4">
                  <a:lumMod val="40000"/>
                  <a:lumOff val="60000"/>
                </a:schemeClr>
              </a:gs>
            </a:gsLst>
            <a:path path="circle">
              <a:fillToRect l="100000" b="100000"/>
            </a:path>
            <a:tileRect t="-100000" r="-100000"/>
          </a:gradFill>
          <a:ln w="57150"/>
          <a:effectLst>
            <a:glow rad="139700">
              <a:schemeClr val="accent4">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445F2B79-4B90-E74D-B7CA-9CCCCCC80B6D}"/>
              </a:ext>
            </a:extLst>
          </p:cNvPr>
          <p:cNvSpPr/>
          <p:nvPr/>
        </p:nvSpPr>
        <p:spPr>
          <a:xfrm>
            <a:off x="2215299" y="711724"/>
            <a:ext cx="3299382" cy="707886"/>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dirty="0">
                <a:ln/>
                <a:solidFill>
                  <a:schemeClr val="accent3"/>
                </a:solidFill>
                <a:latin typeface="Vivaldi" panose="03020602050506090804" pitchFamily="66" charset="0"/>
              </a:rPr>
              <a:t>Come Visit Us</a:t>
            </a:r>
          </a:p>
        </p:txBody>
      </p:sp>
      <p:sp>
        <p:nvSpPr>
          <p:cNvPr id="4" name="Rectangle 3">
            <a:extLst>
              <a:ext uri="{FF2B5EF4-FFF2-40B4-BE49-F238E27FC236}">
                <a16:creationId xmlns:a16="http://schemas.microsoft.com/office/drawing/2014/main" id="{0014A69B-DA9C-8571-769D-AFD63DBEF72C}"/>
              </a:ext>
            </a:extLst>
          </p:cNvPr>
          <p:cNvSpPr/>
          <p:nvPr/>
        </p:nvSpPr>
        <p:spPr>
          <a:xfrm>
            <a:off x="2215297" y="1419610"/>
            <a:ext cx="3880703" cy="107721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a:ln/>
                <a:solidFill>
                  <a:schemeClr val="accent3"/>
                </a:solidFill>
                <a:latin typeface="Rage Italic" panose="03070502040507070304" pitchFamily="66" charset="0"/>
              </a:rPr>
              <a:t>Send an Email or Message </a:t>
            </a:r>
          </a:p>
        </p:txBody>
      </p:sp>
      <p:sp>
        <p:nvSpPr>
          <p:cNvPr id="5" name="Rectangle 4">
            <a:extLst>
              <a:ext uri="{FF2B5EF4-FFF2-40B4-BE49-F238E27FC236}">
                <a16:creationId xmlns:a16="http://schemas.microsoft.com/office/drawing/2014/main" id="{56BE43F4-422A-2728-FCE2-41213EBB7894}"/>
              </a:ext>
            </a:extLst>
          </p:cNvPr>
          <p:cNvSpPr/>
          <p:nvPr/>
        </p:nvSpPr>
        <p:spPr>
          <a:xfrm>
            <a:off x="2282856" y="2828835"/>
            <a:ext cx="3880703" cy="120032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1800" b="1" dirty="0">
                <a:ln/>
                <a:solidFill>
                  <a:schemeClr val="accent3"/>
                </a:solidFill>
                <a:latin typeface="Script MT Bold" panose="03040602040607080904" pitchFamily="66" charset="0"/>
                <a:ea typeface="Times New Roman" panose="02020603050405020304" pitchFamily="18" charset="0"/>
              </a:rPr>
              <a:t>Please feel free to send me a message via the contact form and I will follow up with you and answer any other questions you may have within 24 to 48 hours.</a:t>
            </a:r>
          </a:p>
        </p:txBody>
      </p:sp>
    </p:spTree>
    <p:extLst>
      <p:ext uri="{BB962C8B-B14F-4D97-AF65-F5344CB8AC3E}">
        <p14:creationId xmlns:p14="http://schemas.microsoft.com/office/powerpoint/2010/main" val="160957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2C651C-F73A-6BA8-E4EB-A7E271D03F9E}"/>
              </a:ext>
            </a:extLst>
          </p:cNvPr>
          <p:cNvSpPr/>
          <p:nvPr/>
        </p:nvSpPr>
        <p:spPr>
          <a:xfrm>
            <a:off x="150829" y="744718"/>
            <a:ext cx="5419466" cy="58540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BF51B4B-5B8D-5A3B-80ED-BC8F5CDBA85D}"/>
              </a:ext>
            </a:extLst>
          </p:cNvPr>
          <p:cNvSpPr/>
          <p:nvPr/>
        </p:nvSpPr>
        <p:spPr>
          <a:xfrm>
            <a:off x="75414" y="650449"/>
            <a:ext cx="12047456" cy="6042582"/>
          </a:xfrm>
          <a:prstGeom prst="rect">
            <a:avLst/>
          </a:prstGeom>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soft" dir="t">
                <a:rot lat="0" lon="0" rev="15600000"/>
              </a:lightRig>
            </a:scene3d>
            <a:sp3d extrusionH="57150" prstMaterial="softEdge">
              <a:bevelT w="25400" h="38100"/>
            </a:sp3d>
          </a:bodyPr>
          <a:lstStyle/>
          <a:p>
            <a:pPr marL="0" marR="0">
              <a:spcBef>
                <a:spcPts val="0"/>
              </a:spcBef>
              <a:spcAft>
                <a:spcPts val="0"/>
              </a:spcAft>
            </a:pPr>
            <a:r>
              <a:rPr lang="en-US" sz="1800" b="1" dirty="0">
                <a:ln/>
                <a:solidFill>
                  <a:schemeClr val="accent4"/>
                </a:solidFill>
                <a:latin typeface="UICTFontTextStyleBody"/>
                <a:ea typeface="Times New Roman" panose="02020603050405020304" pitchFamily="18" charset="0"/>
              </a:rPr>
              <a:t>					</a:t>
            </a:r>
            <a:r>
              <a:rPr lang="en-US" sz="1600" b="1" dirty="0">
                <a:ln/>
                <a:solidFill>
                  <a:schemeClr val="accent4"/>
                </a:solidFill>
                <a:latin typeface="UICTFontTextStyleBody"/>
                <a:ea typeface="Times New Roman" panose="02020603050405020304" pitchFamily="18" charset="0"/>
              </a:rPr>
              <a:t>                    </a:t>
            </a: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Colon Hydrotherapy is a method of restoring and maintaining the body’s</a:t>
            </a:r>
          </a:p>
          <a:p>
            <a:pPr marL="0" marR="0">
              <a:spcBef>
                <a:spcPts val="0"/>
              </a:spcBef>
              <a:spcAft>
                <a:spcPts val="0"/>
              </a:spcAft>
            </a:pP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natural peristaltic rhythm which has become sluggish over time due to 	                                                                                           various reasons. This holistic approach to cleansing the digestive tract                    		                                                                         via the large intestine has been an alternative choice for thousands of 					                   years. Colon Hydrotherapy eliminates the use of laxatives, seeking a   					                   non </a:t>
            </a:r>
            <a:r>
              <a:rPr lang="en-US" sz="1600" b="1" dirty="0" err="1">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dependant</a:t>
            </a: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course of action to a healthy colon.</a:t>
            </a:r>
          </a:p>
          <a:p>
            <a:pPr marL="0" marR="0">
              <a:spcBef>
                <a:spcPts val="0"/>
              </a:spcBef>
              <a:spcAft>
                <a:spcPts val="0"/>
              </a:spcAft>
            </a:pP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A toxic bowel is the source of many health problems. Colon cleansing 					                   activates the body’s  self-healing processes, thereby allowing more 					           	 efficient waste elimination and nutrient absorption.</a:t>
            </a:r>
          </a:p>
          <a:p>
            <a:pPr marL="0" marR="0">
              <a:spcBef>
                <a:spcPts val="0"/>
              </a:spcBef>
              <a:spcAft>
                <a:spcPts val="0"/>
              </a:spcAft>
            </a:pPr>
            <a:r>
              <a:rPr lang="en-US" sz="1600" b="1" dirty="0">
                <a:ln/>
                <a:solidFill>
                  <a:schemeClr val="accent4"/>
                </a:solidFill>
                <a:latin typeface="Times New Roman" panose="02020603050405020304" pitchFamily="18" charset="0"/>
                <a:ea typeface="Times New Roman" panose="02020603050405020304" pitchFamily="18" charset="0"/>
                <a:cs typeface="Times New Roman" panose="02020603050405020304" pitchFamily="18" charset="0"/>
              </a:rPr>
              <a:t>					                   Both are essential to a lasting rejuvenation process. This is also the first 					                   step toward normalizing the colon, so friendly bacteria can return 					           	 keeping the colon safe and healthy.</a:t>
            </a:r>
          </a:p>
          <a:p>
            <a:pPr algn="ctr"/>
            <a:endParaRPr lang="en-US" b="1" dirty="0">
              <a:ln/>
              <a:solidFill>
                <a:schemeClr val="accent4"/>
              </a:solidFill>
            </a:endParaRPr>
          </a:p>
        </p:txBody>
      </p:sp>
      <p:sp>
        <p:nvSpPr>
          <p:cNvPr id="9" name="Rectangle 8">
            <a:extLst>
              <a:ext uri="{FF2B5EF4-FFF2-40B4-BE49-F238E27FC236}">
                <a16:creationId xmlns:a16="http://schemas.microsoft.com/office/drawing/2014/main" id="{FD3E34D5-42BC-B6BE-926A-85E785F34827}"/>
              </a:ext>
            </a:extLst>
          </p:cNvPr>
          <p:cNvSpPr/>
          <p:nvPr/>
        </p:nvSpPr>
        <p:spPr>
          <a:xfrm>
            <a:off x="5735652" y="933254"/>
            <a:ext cx="5805415" cy="830997"/>
          </a:xfrm>
          <a:prstGeom prst="rect">
            <a:avLst/>
          </a:prstGeom>
          <a:noFill/>
        </p:spPr>
        <p:txBody>
          <a:bodyPr wrap="square" lIns="91440" tIns="45720" rIns="91440" bIns="45720">
            <a:spAutoFit/>
          </a:bodyPr>
          <a:lstStyle/>
          <a:p>
            <a:pPr algn="ctr"/>
            <a:r>
              <a:rPr lang="en-US" sz="48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glow rad="63500">
                    <a:schemeClr val="accent6">
                      <a:satMod val="175000"/>
                      <a:alpha val="40000"/>
                    </a:schemeClr>
                  </a:glow>
                </a:effectLst>
                <a:latin typeface="Fairwater Script" panose="02000507000000020003" pitchFamily="2" charset="0"/>
              </a:rPr>
              <a:t>Colon Hydrotherapy</a:t>
            </a:r>
          </a:p>
        </p:txBody>
      </p:sp>
      <p:sp>
        <p:nvSpPr>
          <p:cNvPr id="11" name="Rectangle 10">
            <a:extLst>
              <a:ext uri="{FF2B5EF4-FFF2-40B4-BE49-F238E27FC236}">
                <a16:creationId xmlns:a16="http://schemas.microsoft.com/office/drawing/2014/main" id="{C21CFDEB-3096-6FAD-526D-3C6A9EA391AE}"/>
              </a:ext>
            </a:extLst>
          </p:cNvPr>
          <p:cNvSpPr/>
          <p:nvPr/>
        </p:nvSpPr>
        <p:spPr>
          <a:xfrm>
            <a:off x="150829" y="744717"/>
            <a:ext cx="5419466" cy="585404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153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506</TotalTime>
  <Words>249</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Aptos</vt:lpstr>
      <vt:lpstr>Aptos Display</vt:lpstr>
      <vt:lpstr>Arial</vt:lpstr>
      <vt:lpstr>Fairwater Script</vt:lpstr>
      <vt:lpstr>Harrington</vt:lpstr>
      <vt:lpstr>Rage Italic</vt:lpstr>
      <vt:lpstr>Script MT Bold</vt:lpstr>
      <vt:lpstr>Times New Roman</vt:lpstr>
      <vt:lpstr>UICTFontTextStyleBody</vt:lpstr>
      <vt:lpstr>Vivaldi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Viral Shah</dc:creator>
  <cp:lastModifiedBy>Viral Shah</cp:lastModifiedBy>
  <cp:revision>6</cp:revision>
  <dcterms:created xsi:type="dcterms:W3CDTF">2024-03-14T22:48:14Z</dcterms:created>
  <dcterms:modified xsi:type="dcterms:W3CDTF">2024-04-07T20:30:41Z</dcterms:modified>
</cp:coreProperties>
</file>