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3" r:id="rId2"/>
    <p:sldId id="430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LINGUAGEM R PARA ANÁLISE DE DADOS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68655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05E7FFF-9223-4B40-865E-5449572AA299}"/>
              </a:ext>
            </a:extLst>
          </p:cNvPr>
          <p:cNvSpPr txBox="1">
            <a:spLocks/>
          </p:cNvSpPr>
          <p:nvPr/>
        </p:nvSpPr>
        <p:spPr>
          <a:xfrm>
            <a:off x="838200" y="430602"/>
            <a:ext cx="10515600" cy="84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Frequências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6C244C6C-3964-4F7F-92CE-72F302A9D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4033"/>
              </p:ext>
            </p:extLst>
          </p:nvPr>
        </p:nvGraphicFramePr>
        <p:xfrm>
          <a:off x="1513449" y="1425134"/>
          <a:ext cx="95296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04">
                  <a:extLst>
                    <a:ext uri="{9D8B030D-6E8A-4147-A177-3AD203B41FA5}">
                      <a16:colId xmlns:a16="http://schemas.microsoft.com/office/drawing/2014/main" val="963342124"/>
                    </a:ext>
                  </a:extLst>
                </a:gridCol>
                <a:gridCol w="2490548">
                  <a:extLst>
                    <a:ext uri="{9D8B030D-6E8A-4147-A177-3AD203B41FA5}">
                      <a16:colId xmlns:a16="http://schemas.microsoft.com/office/drawing/2014/main" val="2574523247"/>
                    </a:ext>
                  </a:extLst>
                </a:gridCol>
                <a:gridCol w="2457560">
                  <a:extLst>
                    <a:ext uri="{9D8B030D-6E8A-4147-A177-3AD203B41FA5}">
                      <a16:colId xmlns:a16="http://schemas.microsoft.com/office/drawing/2014/main" val="669383523"/>
                    </a:ext>
                  </a:extLst>
                </a:gridCol>
                <a:gridCol w="3632276">
                  <a:extLst>
                    <a:ext uri="{9D8B030D-6E8A-4147-A177-3AD203B41FA5}">
                      <a16:colId xmlns:a16="http://schemas.microsoft.com/office/drawing/2014/main" val="42080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Frequência absoluta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Frequência relativa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Frequência percentual relativa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1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7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0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6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0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75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0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1117600" y="374331"/>
            <a:ext cx="10515600" cy="168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Distribuição de Frequências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Tabela que indica as classes ou intervalos dos registros de dados.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E592B9A5-F347-433B-A7F1-19E43E1C98B5}"/>
              </a:ext>
            </a:extLst>
          </p:cNvPr>
          <p:cNvSpPr txBox="1">
            <a:spLocks/>
          </p:cNvSpPr>
          <p:nvPr/>
        </p:nvSpPr>
        <p:spPr>
          <a:xfrm>
            <a:off x="5130799" y="2403354"/>
            <a:ext cx="6654801" cy="168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Largura da classe é a distância entre classes. No exemplo, têm-se 6 classes e 5 distâncias entre classes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4DE56FAE-5425-4B92-B01C-3AECF90158D0}"/>
              </a:ext>
            </a:extLst>
          </p:cNvPr>
          <p:cNvSpPr txBox="1">
            <a:spLocks/>
          </p:cNvSpPr>
          <p:nvPr/>
        </p:nvSpPr>
        <p:spPr>
          <a:xfrm>
            <a:off x="5130799" y="4216914"/>
            <a:ext cx="6502401" cy="133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Amplitude é a diferença da entrada máxima pela entrada mínima. No exemplo têm-se amplitude igual à 29 (30-1).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F8CF0F9-2BDE-420D-8152-17D61838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43200"/>
              </p:ext>
            </p:extLst>
          </p:nvPr>
        </p:nvGraphicFramePr>
        <p:xfrm>
          <a:off x="1117600" y="2403354"/>
          <a:ext cx="348253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516">
                  <a:extLst>
                    <a:ext uri="{9D8B030D-6E8A-4147-A177-3AD203B41FA5}">
                      <a16:colId xmlns:a16="http://schemas.microsoft.com/office/drawing/2014/main" val="1929505224"/>
                    </a:ext>
                  </a:extLst>
                </a:gridCol>
                <a:gridCol w="2082020">
                  <a:extLst>
                    <a:ext uri="{9D8B030D-6E8A-4147-A177-3AD203B41FA5}">
                      <a16:colId xmlns:a16="http://schemas.microsoft.com/office/drawing/2014/main" val="2352958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Frequência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6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 –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6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6 –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11 – 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5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16 – 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7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21 – 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2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26 – 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5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1117600" y="6030"/>
            <a:ext cx="10515600" cy="2938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Distribuição de Frequências</a:t>
            </a:r>
          </a:p>
          <a:p>
            <a:pPr marL="0" indent="0">
              <a:buNone/>
            </a:pPr>
            <a:endParaRPr lang="pt-BR" sz="1000" dirty="0"/>
          </a:p>
          <a:p>
            <a:pPr marL="0" indent="0">
              <a:buNone/>
            </a:pPr>
            <a:r>
              <a:rPr lang="pt-BR" dirty="0"/>
              <a:t>Ponto médio: soma do limite inferior com o superior dividido por 2.</a:t>
            </a:r>
          </a:p>
          <a:p>
            <a:pPr marL="0" indent="0">
              <a:buNone/>
            </a:pPr>
            <a:r>
              <a:rPr lang="pt-BR" dirty="0"/>
              <a:t>Frequência relativa: Porcentagem ou porção de dados por classe.</a:t>
            </a:r>
          </a:p>
          <a:p>
            <a:pPr marL="0" indent="0">
              <a:buNone/>
            </a:pPr>
            <a:r>
              <a:rPr lang="pt-BR" dirty="0"/>
              <a:t>Frequência acumulada: soma das frequências relativas anteriores com a frequência da classe atual.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0B03BF62-BEA3-4DA5-B3A1-4F06C5C96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4731"/>
              </p:ext>
            </p:extLst>
          </p:nvPr>
        </p:nvGraphicFramePr>
        <p:xfrm>
          <a:off x="2311400" y="2944253"/>
          <a:ext cx="81280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855767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2591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61874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439642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559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Ponto 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 Relativa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 Acumulada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1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19-30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9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31-42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3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43-54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55-66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4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67-78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79-90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0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80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1117599" y="272731"/>
            <a:ext cx="4313383" cy="794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Histograma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8" name="Tabela 3">
            <a:extLst>
              <a:ext uri="{FF2B5EF4-FFF2-40B4-BE49-F238E27FC236}">
                <a16:creationId xmlns:a16="http://schemas.microsoft.com/office/drawing/2014/main" id="{62CFAFA2-8DCE-40C0-9B30-B02A22084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78391"/>
              </p:ext>
            </p:extLst>
          </p:nvPr>
        </p:nvGraphicFramePr>
        <p:xfrm>
          <a:off x="560590" y="1600200"/>
          <a:ext cx="470713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847">
                  <a:extLst>
                    <a:ext uri="{9D8B030D-6E8A-4147-A177-3AD203B41FA5}">
                      <a16:colId xmlns:a16="http://schemas.microsoft.com/office/drawing/2014/main" val="2185576712"/>
                    </a:ext>
                  </a:extLst>
                </a:gridCol>
                <a:gridCol w="1842999">
                  <a:extLst>
                    <a:ext uri="{9D8B030D-6E8A-4147-A177-3AD203B41FA5}">
                      <a16:colId xmlns:a16="http://schemas.microsoft.com/office/drawing/2014/main" val="1761874314"/>
                    </a:ext>
                  </a:extLst>
                </a:gridCol>
                <a:gridCol w="1609290">
                  <a:extLst>
                    <a:ext uri="{9D8B030D-6E8A-4147-A177-3AD203B41FA5}">
                      <a16:colId xmlns:a16="http://schemas.microsoft.com/office/drawing/2014/main" val="2743964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Fronteiras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1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6,5-18,5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19-30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18,5-30,5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9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31-42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30,5-42,5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3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43-54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42,5-54,5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55-66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54,5-66,5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4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67-78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66,5-78,5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79-90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78,5-90,5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6624"/>
                  </a:ext>
                </a:extLst>
              </a:tr>
            </a:tbl>
          </a:graphicData>
        </a:graphic>
      </p:graphicFrame>
      <p:pic>
        <p:nvPicPr>
          <p:cNvPr id="12" name="Imagem 11">
            <a:extLst>
              <a:ext uri="{FF2B5EF4-FFF2-40B4-BE49-F238E27FC236}">
                <a16:creationId xmlns:a16="http://schemas.microsoft.com/office/drawing/2014/main" id="{3052E37A-57AC-459E-B5CE-AA12CABA7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528" y="272731"/>
            <a:ext cx="4143375" cy="29051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0868F60-4298-41A6-B247-6BB5A833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50" y="3429000"/>
            <a:ext cx="48577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8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965200" y="374331"/>
            <a:ext cx="10515600" cy="794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Polígono de frequência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3">
            <a:extLst>
              <a:ext uri="{FF2B5EF4-FFF2-40B4-BE49-F238E27FC236}">
                <a16:creationId xmlns:a16="http://schemas.microsoft.com/office/drawing/2014/main" id="{066354DB-660B-40AD-8C52-D6BD994BD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00880"/>
              </p:ext>
            </p:extLst>
          </p:nvPr>
        </p:nvGraphicFramePr>
        <p:xfrm>
          <a:off x="5818553" y="1493518"/>
          <a:ext cx="624644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91">
                  <a:extLst>
                    <a:ext uri="{9D8B030D-6E8A-4147-A177-3AD203B41FA5}">
                      <a16:colId xmlns:a16="http://schemas.microsoft.com/office/drawing/2014/main" val="2185576712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1042591179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1761874314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743964202"/>
                    </a:ext>
                  </a:extLst>
                </a:gridCol>
                <a:gridCol w="1392701">
                  <a:extLst>
                    <a:ext uri="{9D8B030D-6E8A-4147-A177-3AD203B41FA5}">
                      <a16:colId xmlns:a16="http://schemas.microsoft.com/office/drawing/2014/main" val="30559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Ponto 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 Relativa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 Acumulada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1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19-30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9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31-42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3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43-54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55-66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4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67-78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79-90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04694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D7A3BC64-8C15-4A8A-B595-8E5B9BC6C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1" y="1493518"/>
            <a:ext cx="5667085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599440" y="401475"/>
            <a:ext cx="10515600" cy="794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Ogiva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3">
            <a:extLst>
              <a:ext uri="{FF2B5EF4-FFF2-40B4-BE49-F238E27FC236}">
                <a16:creationId xmlns:a16="http://schemas.microsoft.com/office/drawing/2014/main" id="{C317D968-E67C-451D-9AA9-40E06F79F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76740"/>
              </p:ext>
            </p:extLst>
          </p:nvPr>
        </p:nvGraphicFramePr>
        <p:xfrm>
          <a:off x="6803683" y="1691640"/>
          <a:ext cx="523357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91">
                  <a:extLst>
                    <a:ext uri="{9D8B030D-6E8A-4147-A177-3AD203B41FA5}">
                      <a16:colId xmlns:a16="http://schemas.microsoft.com/office/drawing/2014/main" val="2185576712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1042591179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743964202"/>
                    </a:ext>
                  </a:extLst>
                </a:gridCol>
                <a:gridCol w="1392701">
                  <a:extLst>
                    <a:ext uri="{9D8B030D-6E8A-4147-A177-3AD203B41FA5}">
                      <a16:colId xmlns:a16="http://schemas.microsoft.com/office/drawing/2014/main" val="30559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Fronteiras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 Acumulada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1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6,5-18,5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19-30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18,5-30,5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9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31-42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30,5-42,5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3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43-54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42,5-54,5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55-66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54,5-66,5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4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67-78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66,5-78,5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79-90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78,5-90,5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6624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9496D619-DB20-4936-8BF4-6C64CD76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" y="1493520"/>
            <a:ext cx="6792204" cy="35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1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965200" y="374330"/>
            <a:ext cx="10515600" cy="1302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Gráfico de Pareto</a:t>
            </a:r>
          </a:p>
          <a:p>
            <a:pPr marL="0" indent="0">
              <a:buNone/>
            </a:pPr>
            <a:r>
              <a:rPr lang="pt-BR" dirty="0"/>
              <a:t>Quando utiliza dados qualitativos.</a:t>
            </a:r>
          </a:p>
          <a:p>
            <a:pPr marL="0" indent="0" algn="ctr">
              <a:buNone/>
            </a:pPr>
            <a:endParaRPr lang="pt-BR" sz="36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801A04-2DBD-4589-B730-7B1CAF12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1951232"/>
            <a:ext cx="62103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5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4305</TotalTime>
  <Words>342</Words>
  <Application>Microsoft Office PowerPoint</Application>
  <PresentationFormat>Widescreen</PresentationFormat>
  <Paragraphs>208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362</cp:revision>
  <dcterms:created xsi:type="dcterms:W3CDTF">2020-11-26T18:44:25Z</dcterms:created>
  <dcterms:modified xsi:type="dcterms:W3CDTF">2021-03-18T23:49:20Z</dcterms:modified>
</cp:coreProperties>
</file>