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7" r:id="rId2"/>
    <p:sldId id="281" r:id="rId3"/>
    <p:sldId id="283" r:id="rId4"/>
    <p:sldId id="284" r:id="rId5"/>
    <p:sldId id="285" r:id="rId6"/>
    <p:sldId id="289" r:id="rId7"/>
    <p:sldId id="287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4466-33D4-4291-AEAB-7DF59516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C2AE-93AC-4680-8E7C-B02CB197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54236-9168-49B8-BC9E-CF41B46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0C4A-8AD4-4FC6-87E9-7CA1E02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D231B-0F56-44C4-B2A7-1017698E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6574-CF26-47C8-AF0C-B847C3C2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281DF-1488-4181-96DB-4AFD3564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7EBF4-DB7E-4E9B-B749-26975E99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ACBE3-FF6F-4046-BBFB-4F79F33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7086A-B25A-44EE-AD4B-E11104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BA9F9-8E36-4035-A04B-03BBC898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3AD45-D5F8-44FD-928C-BF99F8B8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7D66E-2272-43D1-9940-95CD6F8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757E6-72B0-469C-A808-56DC2907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D322F-100D-4FCE-AE9A-92BAA82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ADD8-0B53-44E3-92A7-75C9F82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1DEF2-57B0-4E4C-A2FD-A9EDE633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D92E1-EF5F-4177-A65B-65AEBAEE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87010-2C39-4AEB-833C-16B0EC6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98AF-588A-4892-968A-ABFE954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29DB-B9F1-41DF-B604-5533FBFA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C934-FDC0-453A-8B03-CC1845C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B5CD-2E6D-4712-80D9-8422C1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413D-C958-4F78-AA2D-365AF04A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B3E4D-6BA3-4415-80D5-E0BCFD12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79B8-5798-415F-BEC8-9449C876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6D46B-F31B-437E-87AA-879EC0AF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5E6E9-120E-4119-AE60-B175FF9E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1CA78-AA2E-41D6-960B-5CA60B18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69B28-2C38-4790-901C-7239BAE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6621F-49FD-45A9-9381-8E9B565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CFB2-05E5-469A-A221-C2450C8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DAA59-8B01-4D64-97B7-10AD559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C0BDC-4F4F-487F-8C55-53A0A38A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3EA-1617-4594-9736-18B1B044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CA8F34-5316-4F01-A2C0-0FCA26766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363F45-C4D4-4493-B200-8C67BB65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3CF5C-3D4B-436D-B1A6-32BA1BE3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9D8B8-B300-4377-B784-45CB3069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E2E9-6B3C-4ABC-9168-0A9FFCE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F18D2-3152-4968-BE18-2527E67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F55EA-76D4-486C-849A-4A762B5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2ED98-7ABE-4270-AAD6-645A1E2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F1FEE-8714-458A-9236-55AB851A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128630-B400-439D-8FD6-7C95A08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60FDC8-5046-4D4E-943D-51AF323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91A1F-51B4-4ABB-AF32-A363420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94D5-0149-432D-8B95-6BBAE349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68A95-224F-465C-ACEB-E0FFE218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8D33D-ED48-4F75-94FB-EB70164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D3291-E87E-4E1F-BA75-9AB958B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82FF1-8A36-448A-BC6E-EC64D4B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6073-6014-4043-BE2D-20BCF98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E7003-D0E2-45C3-B9E0-5E71D21EB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E02D-B33F-4063-A944-75D22F25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BA53E-5280-4F19-B9EC-13EDF7B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BC751-C1C0-4F88-A020-0831D9CB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7C60B-9C74-4FEB-90BB-282213C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3705E-AD18-46DB-9B9E-463034F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CB9AC-6007-4C88-A0E9-4E131A21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62D1-C7EF-48E8-80E5-524E6121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984B-C99F-4A38-A308-4C0AB46BC4AE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CF00F-0B12-4CCE-9938-ACF09688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9F014-1BA4-4394-9471-4FCFAAC6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5557BD11-BE61-4B7E-A186-5BABFFC88603}"/>
              </a:ext>
            </a:extLst>
          </p:cNvPr>
          <p:cNvSpPr txBox="1">
            <a:spLocks/>
          </p:cNvSpPr>
          <p:nvPr/>
        </p:nvSpPr>
        <p:spPr>
          <a:xfrm>
            <a:off x="1035168" y="5718519"/>
            <a:ext cx="10337369" cy="536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Prof. Luciano Galdino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5341CB5-B20A-43F7-AD92-D8444021F427}"/>
              </a:ext>
            </a:extLst>
          </p:cNvPr>
          <p:cNvSpPr txBox="1">
            <a:spLocks/>
          </p:cNvSpPr>
          <p:nvPr/>
        </p:nvSpPr>
        <p:spPr>
          <a:xfrm>
            <a:off x="759656" y="1139481"/>
            <a:ext cx="10888394" cy="31792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700" dirty="0"/>
          </a:p>
          <a:p>
            <a:r>
              <a:rPr lang="pt-BR" sz="5300" b="1" dirty="0"/>
              <a:t>LINGUAGEM R PARA ANÁLISE DE DADOS</a:t>
            </a:r>
          </a:p>
          <a:p>
            <a:endParaRPr lang="pt-BR" sz="5300" b="1" dirty="0"/>
          </a:p>
        </p:txBody>
      </p:sp>
    </p:spTree>
    <p:extLst>
      <p:ext uri="{BB962C8B-B14F-4D97-AF65-F5344CB8AC3E}">
        <p14:creationId xmlns:p14="http://schemas.microsoft.com/office/powerpoint/2010/main" val="177254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7929F3D-F320-4467-B30A-DF5C3BD75C3D}"/>
              </a:ext>
            </a:extLst>
          </p:cNvPr>
          <p:cNvSpPr txBox="1">
            <a:spLocks/>
          </p:cNvSpPr>
          <p:nvPr/>
        </p:nvSpPr>
        <p:spPr>
          <a:xfrm>
            <a:off x="647700" y="374330"/>
            <a:ext cx="110363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b="1" dirty="0"/>
              <a:t>Medidas de dispersão ou variação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D6A7C2E-719A-4DFA-9A56-248C596D93D0}"/>
              </a:ext>
            </a:extLst>
          </p:cNvPr>
          <p:cNvSpPr txBox="1">
            <a:spLocks/>
          </p:cNvSpPr>
          <p:nvPr/>
        </p:nvSpPr>
        <p:spPr>
          <a:xfrm>
            <a:off x="844652" y="1617917"/>
            <a:ext cx="10839348" cy="759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Amplitude: </a:t>
            </a:r>
            <a:r>
              <a:rPr lang="pt-BR" dirty="0"/>
              <a:t>Diferença entre as entradas máximas e mínimas.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1C2A1A9D-7634-4859-A8AA-6FE6842D5CFA}"/>
              </a:ext>
            </a:extLst>
          </p:cNvPr>
          <p:cNvSpPr txBox="1">
            <a:spLocks/>
          </p:cNvSpPr>
          <p:nvPr/>
        </p:nvSpPr>
        <p:spPr>
          <a:xfrm>
            <a:off x="879526" y="4175715"/>
            <a:ext cx="10572648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Amplitude = 47 – 37 = 10 </a:t>
            </a:r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247AC962-4458-4689-88FF-4ACEE8B85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490972"/>
              </p:ext>
            </p:extLst>
          </p:nvPr>
        </p:nvGraphicFramePr>
        <p:xfrm>
          <a:off x="1836127" y="2808389"/>
          <a:ext cx="812379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01">
                  <a:extLst>
                    <a:ext uri="{9D8B030D-6E8A-4147-A177-3AD203B41FA5}">
                      <a16:colId xmlns:a16="http://schemas.microsoft.com/office/drawing/2014/main" val="1261078381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1865174986"/>
                    </a:ext>
                  </a:extLst>
                </a:gridCol>
                <a:gridCol w="689317">
                  <a:extLst>
                    <a:ext uri="{9D8B030D-6E8A-4147-A177-3AD203B41FA5}">
                      <a16:colId xmlns:a16="http://schemas.microsoft.com/office/drawing/2014/main" val="1845826938"/>
                    </a:ext>
                  </a:extLst>
                </a:gridCol>
                <a:gridCol w="590843">
                  <a:extLst>
                    <a:ext uri="{9D8B030D-6E8A-4147-A177-3AD203B41FA5}">
                      <a16:colId xmlns:a16="http://schemas.microsoft.com/office/drawing/2014/main" val="3930760872"/>
                    </a:ext>
                  </a:extLst>
                </a:gridCol>
                <a:gridCol w="703384">
                  <a:extLst>
                    <a:ext uri="{9D8B030D-6E8A-4147-A177-3AD203B41FA5}">
                      <a16:colId xmlns:a16="http://schemas.microsoft.com/office/drawing/2014/main" val="1718616817"/>
                    </a:ext>
                  </a:extLst>
                </a:gridCol>
                <a:gridCol w="647114">
                  <a:extLst>
                    <a:ext uri="{9D8B030D-6E8A-4147-A177-3AD203B41FA5}">
                      <a16:colId xmlns:a16="http://schemas.microsoft.com/office/drawing/2014/main" val="305960610"/>
                    </a:ext>
                  </a:extLst>
                </a:gridCol>
                <a:gridCol w="703385">
                  <a:extLst>
                    <a:ext uri="{9D8B030D-6E8A-4147-A177-3AD203B41FA5}">
                      <a16:colId xmlns:a16="http://schemas.microsoft.com/office/drawing/2014/main" val="332641299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70240833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641176587"/>
                    </a:ext>
                  </a:extLst>
                </a:gridCol>
                <a:gridCol w="717452">
                  <a:extLst>
                    <a:ext uri="{9D8B030D-6E8A-4147-A177-3AD203B41FA5}">
                      <a16:colId xmlns:a16="http://schemas.microsoft.com/office/drawing/2014/main" val="26899085"/>
                    </a:ext>
                  </a:extLst>
                </a:gridCol>
                <a:gridCol w="689316">
                  <a:extLst>
                    <a:ext uri="{9D8B030D-6E8A-4147-A177-3AD203B41FA5}">
                      <a16:colId xmlns:a16="http://schemas.microsoft.com/office/drawing/2014/main" val="2165913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Valores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067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75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7929F3D-F320-4467-B30A-DF5C3BD75C3D}"/>
              </a:ext>
            </a:extLst>
          </p:cNvPr>
          <p:cNvSpPr txBox="1">
            <a:spLocks/>
          </p:cNvSpPr>
          <p:nvPr/>
        </p:nvSpPr>
        <p:spPr>
          <a:xfrm>
            <a:off x="1430216" y="402466"/>
            <a:ext cx="6204238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/>
              <a:t>Desvio Populacional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D6A7C2E-719A-4DFA-9A56-248C596D93D0}"/>
              </a:ext>
            </a:extLst>
          </p:cNvPr>
          <p:cNvSpPr txBox="1">
            <a:spLocks/>
          </p:cNvSpPr>
          <p:nvPr/>
        </p:nvSpPr>
        <p:spPr>
          <a:xfrm>
            <a:off x="647700" y="3084924"/>
            <a:ext cx="5612419" cy="1247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Diferença entre o valor e a média do conjunto de dados populacional</a:t>
            </a:r>
            <a:r>
              <a:rPr lang="pt-BR" b="1" dirty="0"/>
              <a:t>.</a:t>
            </a:r>
            <a:endParaRPr lang="pt-BR" dirty="0"/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10169769-44CF-4F07-A78C-335CCD3C5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70108"/>
              </p:ext>
            </p:extLst>
          </p:nvPr>
        </p:nvGraphicFramePr>
        <p:xfrm>
          <a:off x="6415840" y="998150"/>
          <a:ext cx="4345944" cy="562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972">
                  <a:extLst>
                    <a:ext uri="{9D8B030D-6E8A-4147-A177-3AD203B41FA5}">
                      <a16:colId xmlns:a16="http://schemas.microsoft.com/office/drawing/2014/main" val="1678868763"/>
                    </a:ext>
                  </a:extLst>
                </a:gridCol>
                <a:gridCol w="2172972">
                  <a:extLst>
                    <a:ext uri="{9D8B030D-6E8A-4147-A177-3AD203B41FA5}">
                      <a16:colId xmlns:a16="http://schemas.microsoft.com/office/drawing/2014/main" val="4155329759"/>
                    </a:ext>
                  </a:extLst>
                </a:gridCol>
              </a:tblGrid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Valores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Desvio (x - µ)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080219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-0,5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063275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-3,5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11826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-2,5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781198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294123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5,5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22369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-0,5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762350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65178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-0,5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866382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-4,5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787767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93673"/>
                  </a:ext>
                </a:extLst>
              </a:tr>
              <a:tr h="592865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/>
                        <a:t>Σ</a:t>
                      </a:r>
                      <a:r>
                        <a:rPr lang="pt-BR" sz="2400" dirty="0"/>
                        <a:t> x = 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/>
                        <a:t>Σ</a:t>
                      </a:r>
                      <a:r>
                        <a:rPr lang="pt-BR" sz="2400" dirty="0"/>
                        <a:t> (x-µ)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579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4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7929F3D-F320-4467-B30A-DF5C3BD75C3D}"/>
              </a:ext>
            </a:extLst>
          </p:cNvPr>
          <p:cNvSpPr txBox="1">
            <a:spLocks/>
          </p:cNvSpPr>
          <p:nvPr/>
        </p:nvSpPr>
        <p:spPr>
          <a:xfrm>
            <a:off x="647700" y="374330"/>
            <a:ext cx="53467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/>
              <a:t>Variância Populacional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E3638E0-C86F-4ACA-839E-842E861196D5}"/>
              </a:ext>
            </a:extLst>
          </p:cNvPr>
          <p:cNvSpPr txBox="1">
            <a:spLocks/>
          </p:cNvSpPr>
          <p:nvPr/>
        </p:nvSpPr>
        <p:spPr>
          <a:xfrm>
            <a:off x="647700" y="3399165"/>
            <a:ext cx="54483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/>
              <a:t>Desvio padrão Populacional</a:t>
            </a:r>
          </a:p>
        </p:txBody>
      </p:sp>
      <p:graphicFrame>
        <p:nvGraphicFramePr>
          <p:cNvPr id="10" name="Tabela 2">
            <a:extLst>
              <a:ext uri="{FF2B5EF4-FFF2-40B4-BE49-F238E27FC236}">
                <a16:creationId xmlns:a16="http://schemas.microsoft.com/office/drawing/2014/main" id="{2A612041-C1BC-4ED2-BC24-613461E63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261381"/>
              </p:ext>
            </p:extLst>
          </p:nvPr>
        </p:nvGraphicFramePr>
        <p:xfrm>
          <a:off x="6407923" y="429065"/>
          <a:ext cx="5136377" cy="562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033">
                  <a:extLst>
                    <a:ext uri="{9D8B030D-6E8A-4147-A177-3AD203B41FA5}">
                      <a16:colId xmlns:a16="http://schemas.microsoft.com/office/drawing/2014/main" val="1678868763"/>
                    </a:ext>
                  </a:extLst>
                </a:gridCol>
                <a:gridCol w="2082019">
                  <a:extLst>
                    <a:ext uri="{9D8B030D-6E8A-4147-A177-3AD203B41FA5}">
                      <a16:colId xmlns:a16="http://schemas.microsoft.com/office/drawing/2014/main" val="4155329759"/>
                    </a:ext>
                  </a:extLst>
                </a:gridCol>
                <a:gridCol w="1730325">
                  <a:extLst>
                    <a:ext uri="{9D8B030D-6E8A-4147-A177-3AD203B41FA5}">
                      <a16:colId xmlns:a16="http://schemas.microsoft.com/office/drawing/2014/main" val="2741317311"/>
                    </a:ext>
                  </a:extLst>
                </a:gridCol>
              </a:tblGrid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Valores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Desvio (x - µ)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(x - µ)</a:t>
                      </a:r>
                      <a:r>
                        <a:rPr lang="pt-BR" sz="2400" baseline="30000" dirty="0"/>
                        <a:t>2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080219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063275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-3,5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12,25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11826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6,25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781198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12,25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294123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5,5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30,25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22369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762350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6,25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65178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866382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20,25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787767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93673"/>
                  </a:ext>
                </a:extLst>
              </a:tr>
              <a:tr h="592865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/>
                        <a:t>Σ</a:t>
                      </a:r>
                      <a:r>
                        <a:rPr lang="pt-BR" sz="2400" dirty="0"/>
                        <a:t> x = 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/>
                        <a:t>Σ</a:t>
                      </a:r>
                      <a:r>
                        <a:rPr lang="pt-BR" sz="2400" dirty="0"/>
                        <a:t> (x-µ)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/>
                        <a:t>Σ</a:t>
                      </a:r>
                      <a:r>
                        <a:rPr lang="pt-BR" sz="2400" dirty="0"/>
                        <a:t> = 88,5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5798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A67CE2C0-EA9E-4F7B-BFFA-A1F5079B603D}"/>
                  </a:ext>
                </a:extLst>
              </p:cNvPr>
              <p:cNvSpPr txBox="1"/>
              <p:nvPr/>
            </p:nvSpPr>
            <p:spPr>
              <a:xfrm>
                <a:off x="2066575" y="1174799"/>
                <a:ext cx="2502608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sSup>
                                <m:sSup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A67CE2C0-EA9E-4F7B-BFFA-A1F5079B6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575" y="1174799"/>
                <a:ext cx="2502608" cy="861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27EFEA6F-71FE-461C-B6EC-3FCFF9025208}"/>
                  </a:ext>
                </a:extLst>
              </p:cNvPr>
              <p:cNvSpPr txBox="1"/>
              <p:nvPr/>
            </p:nvSpPr>
            <p:spPr>
              <a:xfrm>
                <a:off x="1994581" y="2308750"/>
                <a:ext cx="2754537" cy="818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88,5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=8,85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27EFEA6F-71FE-461C-B6EC-3FCFF9025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581" y="2308750"/>
                <a:ext cx="2754537" cy="8182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EFA5B65-13B7-413C-97DB-403CB221CAE7}"/>
                  </a:ext>
                </a:extLst>
              </p:cNvPr>
              <p:cNvSpPr txBox="1"/>
              <p:nvPr/>
            </p:nvSpPr>
            <p:spPr>
              <a:xfrm>
                <a:off x="2775807" y="4315453"/>
                <a:ext cx="1432636" cy="537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EFA5B65-13B7-413C-97DB-403CB221C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807" y="4315453"/>
                <a:ext cx="1432636" cy="5373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F808978-FFF1-4654-9B3A-23D449B36DF1}"/>
                  </a:ext>
                </a:extLst>
              </p:cNvPr>
              <p:cNvSpPr txBox="1"/>
              <p:nvPr/>
            </p:nvSpPr>
            <p:spPr>
              <a:xfrm>
                <a:off x="2098008" y="5173384"/>
                <a:ext cx="2841804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8,85</m:t>
                          </m:r>
                        </m:e>
                      </m:ra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=2,97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F808978-FFF1-4654-9B3A-23D449B36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008" y="5173384"/>
                <a:ext cx="2841804" cy="5218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41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7929F3D-F320-4467-B30A-DF5C3BD75C3D}"/>
              </a:ext>
            </a:extLst>
          </p:cNvPr>
          <p:cNvSpPr txBox="1">
            <a:spLocks/>
          </p:cNvSpPr>
          <p:nvPr/>
        </p:nvSpPr>
        <p:spPr>
          <a:xfrm>
            <a:off x="647700" y="374330"/>
            <a:ext cx="53467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/>
              <a:t>Variância Amostral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E3638E0-C86F-4ACA-839E-842E861196D5}"/>
              </a:ext>
            </a:extLst>
          </p:cNvPr>
          <p:cNvSpPr txBox="1">
            <a:spLocks/>
          </p:cNvSpPr>
          <p:nvPr/>
        </p:nvSpPr>
        <p:spPr>
          <a:xfrm>
            <a:off x="647700" y="3378100"/>
            <a:ext cx="54483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/>
              <a:t>Desvio padrão Amostral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064C62B-4CF5-4E44-92A7-ADF731E25364}"/>
              </a:ext>
            </a:extLst>
          </p:cNvPr>
          <p:cNvSpPr txBox="1"/>
          <p:nvPr/>
        </p:nvSpPr>
        <p:spPr>
          <a:xfrm>
            <a:off x="759657" y="6069560"/>
            <a:ext cx="11688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Graus de liberdade (n-1) para correção com relação a variância populacional. </a:t>
            </a:r>
          </a:p>
        </p:txBody>
      </p:sp>
      <p:graphicFrame>
        <p:nvGraphicFramePr>
          <p:cNvPr id="10" name="Tabela 2">
            <a:extLst>
              <a:ext uri="{FF2B5EF4-FFF2-40B4-BE49-F238E27FC236}">
                <a16:creationId xmlns:a16="http://schemas.microsoft.com/office/drawing/2014/main" id="{0D7C4708-A5F6-47D7-9F8D-2473D722B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962280"/>
              </p:ext>
            </p:extLst>
          </p:nvPr>
        </p:nvGraphicFramePr>
        <p:xfrm>
          <a:off x="6833967" y="374330"/>
          <a:ext cx="5136377" cy="562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033">
                  <a:extLst>
                    <a:ext uri="{9D8B030D-6E8A-4147-A177-3AD203B41FA5}">
                      <a16:colId xmlns:a16="http://schemas.microsoft.com/office/drawing/2014/main" val="1678868763"/>
                    </a:ext>
                  </a:extLst>
                </a:gridCol>
                <a:gridCol w="2082019">
                  <a:extLst>
                    <a:ext uri="{9D8B030D-6E8A-4147-A177-3AD203B41FA5}">
                      <a16:colId xmlns:a16="http://schemas.microsoft.com/office/drawing/2014/main" val="4155329759"/>
                    </a:ext>
                  </a:extLst>
                </a:gridCol>
                <a:gridCol w="1730325">
                  <a:extLst>
                    <a:ext uri="{9D8B030D-6E8A-4147-A177-3AD203B41FA5}">
                      <a16:colId xmlns:a16="http://schemas.microsoft.com/office/drawing/2014/main" val="2741317311"/>
                    </a:ext>
                  </a:extLst>
                </a:gridCol>
              </a:tblGrid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Valores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Desvio (x - µ)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(x - µ)</a:t>
                      </a:r>
                      <a:r>
                        <a:rPr lang="pt-BR" sz="2400" baseline="30000" dirty="0"/>
                        <a:t>2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080219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063275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-3,5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12,25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11826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6,25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781198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12,25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294123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5,5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30,25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22369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762350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6,25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65178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866382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20,25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787767"/>
                  </a:ext>
                </a:extLst>
              </a:tr>
              <a:tr h="45755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93673"/>
                  </a:ext>
                </a:extLst>
              </a:tr>
              <a:tr h="592865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/>
                        <a:t>Σ</a:t>
                      </a:r>
                      <a:r>
                        <a:rPr lang="pt-BR" sz="2400" dirty="0"/>
                        <a:t> x = 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/>
                        <a:t>Σ</a:t>
                      </a:r>
                      <a:r>
                        <a:rPr lang="pt-BR" sz="2400" dirty="0"/>
                        <a:t> (x-µ)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/>
                        <a:t>Σ</a:t>
                      </a:r>
                      <a:r>
                        <a:rPr lang="pt-BR" sz="2400" dirty="0"/>
                        <a:t> = 88,5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5798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6056C2D-E61D-4321-A61F-A8F60392F592}"/>
                  </a:ext>
                </a:extLst>
              </p:cNvPr>
              <p:cNvSpPr txBox="1"/>
              <p:nvPr/>
            </p:nvSpPr>
            <p:spPr>
              <a:xfrm>
                <a:off x="2134043" y="1144372"/>
                <a:ext cx="2475613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6056C2D-E61D-4321-A61F-A8F60392F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043" y="1144372"/>
                <a:ext cx="2475613" cy="861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76475EA2-6E2C-46FA-8DE1-39571444ACE4}"/>
                  </a:ext>
                </a:extLst>
              </p:cNvPr>
              <p:cNvSpPr txBox="1"/>
              <p:nvPr/>
            </p:nvSpPr>
            <p:spPr>
              <a:xfrm>
                <a:off x="2005513" y="2158473"/>
                <a:ext cx="2732671" cy="818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88,5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=9,83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76475EA2-6E2C-46FA-8DE1-39571444A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513" y="2158473"/>
                <a:ext cx="2732671" cy="8182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3B0B8652-CA21-475A-9B80-FD41D81315A5}"/>
                  </a:ext>
                </a:extLst>
              </p:cNvPr>
              <p:cNvSpPr txBox="1"/>
              <p:nvPr/>
            </p:nvSpPr>
            <p:spPr>
              <a:xfrm>
                <a:off x="2676978" y="4165169"/>
                <a:ext cx="1389739" cy="537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3B0B8652-CA21-475A-9B80-FD41D8131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978" y="4165169"/>
                <a:ext cx="1389739" cy="537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74E6242D-6F6C-4722-A1D4-C999124C3EC0}"/>
                  </a:ext>
                </a:extLst>
              </p:cNvPr>
              <p:cNvSpPr txBox="1"/>
              <p:nvPr/>
            </p:nvSpPr>
            <p:spPr>
              <a:xfrm>
                <a:off x="2005513" y="5058523"/>
                <a:ext cx="2820772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9,83</m:t>
                          </m:r>
                        </m:e>
                      </m:ra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=3,14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74E6242D-6F6C-4722-A1D4-C999124C3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513" y="5058523"/>
                <a:ext cx="2820772" cy="5218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25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7929F3D-F320-4467-B30A-DF5C3BD75C3D}"/>
              </a:ext>
            </a:extLst>
          </p:cNvPr>
          <p:cNvSpPr txBox="1">
            <a:spLocks/>
          </p:cNvSpPr>
          <p:nvPr/>
        </p:nvSpPr>
        <p:spPr>
          <a:xfrm>
            <a:off x="647700" y="374330"/>
            <a:ext cx="110363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b="1" dirty="0"/>
              <a:t>Medidas de posição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D6A7C2E-719A-4DFA-9A56-248C596D93D0}"/>
              </a:ext>
            </a:extLst>
          </p:cNvPr>
          <p:cNvSpPr txBox="1">
            <a:spLocks/>
          </p:cNvSpPr>
          <p:nvPr/>
        </p:nvSpPr>
        <p:spPr>
          <a:xfrm>
            <a:off x="603250" y="1378458"/>
            <a:ext cx="11125200" cy="1083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b="1" dirty="0" err="1"/>
              <a:t>Fractis</a:t>
            </a:r>
            <a:r>
              <a:rPr lang="pt-BR" sz="3200" b="1" dirty="0"/>
              <a:t>: </a:t>
            </a:r>
            <a:r>
              <a:rPr lang="pt-BR" sz="3200" dirty="0"/>
              <a:t>Divisão do conjunto de dados em partes iguais (Quartis, percentis, Mediana…).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959BB41C-AAD4-4775-886D-35C108F6A23B}"/>
              </a:ext>
            </a:extLst>
          </p:cNvPr>
          <p:cNvSpPr txBox="1">
            <a:spLocks/>
          </p:cNvSpPr>
          <p:nvPr/>
        </p:nvSpPr>
        <p:spPr>
          <a:xfrm>
            <a:off x="603250" y="3075910"/>
            <a:ext cx="111252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Quartis: </a:t>
            </a:r>
            <a:r>
              <a:rPr lang="pt-BR" dirty="0"/>
              <a:t>Divide o conjunto de dados em 4 partes iguais.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3C5EA09-CD92-459D-919D-0D89E178A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5" y="3869295"/>
            <a:ext cx="5509634" cy="1211262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E334F586-4340-484E-AE02-153168558E5E}"/>
              </a:ext>
            </a:extLst>
          </p:cNvPr>
          <p:cNvSpPr txBox="1">
            <a:spLocks/>
          </p:cNvSpPr>
          <p:nvPr/>
        </p:nvSpPr>
        <p:spPr>
          <a:xfrm>
            <a:off x="647700" y="5452100"/>
            <a:ext cx="111252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Amplitude Interquartil (IQR):           </a:t>
            </a:r>
            <a:r>
              <a:rPr lang="pt-BR" dirty="0"/>
              <a:t>IQR = Q</a:t>
            </a:r>
            <a:r>
              <a:rPr lang="pt-BR" baseline="-25000" dirty="0"/>
              <a:t>3 </a:t>
            </a:r>
            <a:r>
              <a:rPr lang="pt-BR" dirty="0"/>
              <a:t>– Q</a:t>
            </a:r>
            <a:r>
              <a:rPr lang="pt-BR" baseline="-25000" dirty="0"/>
              <a:t>1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1256017-BB03-41E4-B7E7-BC5527A8A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951" y="3641481"/>
            <a:ext cx="5386973" cy="146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7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0BFC913-888C-485A-B484-DB486C1D138B}"/>
              </a:ext>
            </a:extLst>
          </p:cNvPr>
          <p:cNvSpPr txBox="1">
            <a:spLocks/>
          </p:cNvSpPr>
          <p:nvPr/>
        </p:nvSpPr>
        <p:spPr>
          <a:xfrm>
            <a:off x="647700" y="374330"/>
            <a:ext cx="110363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b="1" dirty="0"/>
              <a:t>Gráfico </a:t>
            </a:r>
            <a:r>
              <a:rPr lang="pt-BR" sz="3600" b="1" dirty="0" err="1"/>
              <a:t>BoxPlot</a:t>
            </a:r>
            <a:r>
              <a:rPr lang="pt-BR" sz="3600" b="1" dirty="0"/>
              <a:t> ou Caixa e Bigodes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E39F2DA-9E82-43B3-B6CA-013B5A7F2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427" y="1306884"/>
            <a:ext cx="7267573" cy="196971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23F6B25-D33C-4BC6-A9F3-F3688F66A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96" y="4079874"/>
            <a:ext cx="11603206" cy="187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394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4122</TotalTime>
  <Words>329</Words>
  <Application>Microsoft Office PowerPoint</Application>
  <PresentationFormat>Widescreen</PresentationFormat>
  <Paragraphs>133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Galdino</dc:creator>
  <cp:lastModifiedBy>Luciano Galdino</cp:lastModifiedBy>
  <cp:revision>361</cp:revision>
  <dcterms:created xsi:type="dcterms:W3CDTF">2020-11-26T18:44:25Z</dcterms:created>
  <dcterms:modified xsi:type="dcterms:W3CDTF">2021-03-17T03:38:11Z</dcterms:modified>
</cp:coreProperties>
</file>