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264" r:id="rId3"/>
    <p:sldId id="301" r:id="rId4"/>
    <p:sldId id="307" r:id="rId5"/>
    <p:sldId id="282" r:id="rId6"/>
    <p:sldId id="308" r:id="rId7"/>
    <p:sldId id="31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iano\Desktop\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softEdge rad="0"/>
            </a:effectLst>
          </c:spPr>
          <c:invertIfNegative val="0"/>
          <c:cat>
            <c:numRef>
              <c:f>Plan1!$D$8:$D$12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Plan1!$E$8:$E$12</c:f>
              <c:numCache>
                <c:formatCode>General</c:formatCode>
                <c:ptCount val="5"/>
                <c:pt idx="0">
                  <c:v>0.16</c:v>
                </c:pt>
                <c:pt idx="1">
                  <c:v>0.22</c:v>
                </c:pt>
                <c:pt idx="2">
                  <c:v>0.28000000000000003</c:v>
                </c:pt>
                <c:pt idx="3">
                  <c:v>0.2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B-4EE6-B635-BD3FFA1DC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5214335"/>
        <c:axId val="1355228063"/>
      </c:barChart>
      <c:catAx>
        <c:axId val="1355214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/>
                  <a:t>CLASSIFICAÇÃO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228063"/>
        <c:crosses val="autoZero"/>
        <c:auto val="1"/>
        <c:lblAlgn val="ctr"/>
        <c:lblOffset val="100"/>
        <c:noMultiLvlLbl val="0"/>
      </c:catAx>
      <c:valAx>
        <c:axId val="135522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/>
                  <a:t>PROBABILIDADE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21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772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54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Classificação das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070"/>
            <a:ext cx="10515600" cy="2773586"/>
          </a:xfrm>
        </p:spPr>
        <p:txBody>
          <a:bodyPr>
            <a:normAutofit/>
          </a:bodyPr>
          <a:lstStyle/>
          <a:p>
            <a:r>
              <a:rPr lang="pt-BR" dirty="0"/>
              <a:t>Qualitativas: atributos não numéricos.</a:t>
            </a:r>
          </a:p>
          <a:p>
            <a:pPr lvl="1">
              <a:buFontTx/>
              <a:buChar char="-"/>
            </a:pPr>
            <a:r>
              <a:rPr lang="pt-BR" sz="2800" dirty="0"/>
              <a:t>Nominais: Denominações (cores, gênero, raça, títulos…)</a:t>
            </a:r>
          </a:p>
          <a:p>
            <a:pPr lvl="1">
              <a:buFontTx/>
              <a:buChar char="-"/>
            </a:pPr>
            <a:r>
              <a:rPr lang="pt-BR" sz="2800" dirty="0"/>
              <a:t>Ordinais: atributos que podem ser classificados (</a:t>
            </a:r>
            <a:r>
              <a:rPr lang="pt-BR" sz="2800" dirty="0" err="1"/>
              <a:t>Ex</a:t>
            </a:r>
            <a:r>
              <a:rPr lang="pt-BR" sz="2800" dirty="0"/>
              <a:t>: classificação de filmes mais assistidos, grau de escolaridade, nível de satisfação…).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C5717BA-0ED8-41ED-9810-D46D7EAC4777}"/>
              </a:ext>
            </a:extLst>
          </p:cNvPr>
          <p:cNvSpPr txBox="1">
            <a:spLocks/>
          </p:cNvSpPr>
          <p:nvPr/>
        </p:nvSpPr>
        <p:spPr>
          <a:xfrm>
            <a:off x="838200" y="3927137"/>
            <a:ext cx="10515600" cy="230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Quantitativas: medidas numéricas ou de contagem.</a:t>
            </a:r>
          </a:p>
          <a:p>
            <a:pPr lvl="1">
              <a:buFontTx/>
              <a:buChar char="-"/>
            </a:pPr>
            <a:r>
              <a:rPr lang="pt-BR" sz="2800" dirty="0"/>
              <a:t>Discretas: valores finitos ou enumeráveis (quantidade de pessoas numa sala, número de carros em um estacionamento…)</a:t>
            </a:r>
          </a:p>
          <a:p>
            <a:pPr lvl="1">
              <a:buFontTx/>
              <a:buChar char="-"/>
            </a:pPr>
            <a:r>
              <a:rPr lang="pt-BR" sz="2800" dirty="0"/>
              <a:t>Contínuas: infinitos valores possíveis num intervalo (renda, tempo, altura…).</a:t>
            </a:r>
          </a:p>
        </p:txBody>
      </p:sp>
    </p:spTree>
    <p:extLst>
      <p:ext uri="{BB962C8B-B14F-4D97-AF65-F5344CB8AC3E}">
        <p14:creationId xmlns:p14="http://schemas.microsoft.com/office/powerpoint/2010/main" val="3870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075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Distribuições de probabilidades discretas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34C0FC7A-9463-4C38-B888-11B30C45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03749"/>
              </p:ext>
            </p:extLst>
          </p:nvPr>
        </p:nvGraphicFramePr>
        <p:xfrm>
          <a:off x="281355" y="1828800"/>
          <a:ext cx="472674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76">
                  <a:extLst>
                    <a:ext uri="{9D8B030D-6E8A-4147-A177-3AD203B41FA5}">
                      <a16:colId xmlns:a16="http://schemas.microsoft.com/office/drawing/2014/main" val="3170226161"/>
                    </a:ext>
                  </a:extLst>
                </a:gridCol>
                <a:gridCol w="1587855">
                  <a:extLst>
                    <a:ext uri="{9D8B030D-6E8A-4147-A177-3AD203B41FA5}">
                      <a16:colId xmlns:a16="http://schemas.microsoft.com/office/drawing/2014/main" val="3584711592"/>
                    </a:ext>
                  </a:extLst>
                </a:gridCol>
                <a:gridCol w="1325513">
                  <a:extLst>
                    <a:ext uri="{9D8B030D-6E8A-4147-A177-3AD203B41FA5}">
                      <a16:colId xmlns:a16="http://schemas.microsoft.com/office/drawing/2014/main" val="4071535134"/>
                    </a:ext>
                  </a:extLst>
                </a:gridCol>
              </a:tblGrid>
              <a:tr h="76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Classificação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7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01882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96213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90606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9303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9317"/>
                  </a:ext>
                </a:extLst>
              </a:tr>
              <a:tr h="4274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2834"/>
                  </a:ext>
                </a:extLst>
              </a:tr>
            </a:tbl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7DA4AC8-5BCB-423C-9C13-3F6DD69CD727}"/>
              </a:ext>
            </a:extLst>
          </p:cNvPr>
          <p:cNvGraphicFramePr>
            <a:graphicFrameLocks/>
          </p:cNvGraphicFramePr>
          <p:nvPr/>
        </p:nvGraphicFramePr>
        <p:xfrm>
          <a:off x="5303519" y="1609724"/>
          <a:ext cx="6400799" cy="480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43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56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Distribuições de probabilidades contínua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730687"/>
            <a:ext cx="10515600" cy="17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Principal distribuição é a </a:t>
            </a:r>
            <a:r>
              <a:rPr lang="pt-BR" dirty="0">
                <a:solidFill>
                  <a:srgbClr val="FF0000"/>
                </a:solidFill>
              </a:rPr>
              <a:t>DISTRIBUIÇÃO NORMAL</a:t>
            </a:r>
            <a:r>
              <a:rPr lang="pt-B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Gráfico é chamado de curva normal. É simétrico e tem formato de sino.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BB8A7A-1D74-4327-85BE-0B46E2BF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46" y="2623089"/>
            <a:ext cx="5408908" cy="34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791209" y="18204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Regra Empírica – para distribuições simétricas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5316FE-AA4A-48D7-8E1A-BD56F781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1" y="613888"/>
            <a:ext cx="7315200" cy="61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29162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média indica a posição e o desvio padrão indica o formato do gráfico.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4AFC46-6E83-4C71-B54A-FB900F1B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6" y="1597936"/>
            <a:ext cx="10515600" cy="36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0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541618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Distribuição discreta aproximada por uma distribuição normal</a:t>
            </a:r>
            <a:endParaRPr lang="pt-BR" sz="1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63EEA6-E29B-41F8-A9A8-579B7FAB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89" y="2383616"/>
            <a:ext cx="10229811" cy="33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1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187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Classificação das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372</cp:revision>
  <dcterms:created xsi:type="dcterms:W3CDTF">2020-11-26T18:44:25Z</dcterms:created>
  <dcterms:modified xsi:type="dcterms:W3CDTF">2021-03-17T04:05:55Z</dcterms:modified>
</cp:coreProperties>
</file>