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378" r:id="rId3"/>
    <p:sldId id="379" r:id="rId4"/>
    <p:sldId id="383" r:id="rId5"/>
    <p:sldId id="326" r:id="rId6"/>
    <p:sldId id="38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Projetos_Jupyter\Rigidez\estatistica_mo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56-4753-9BC3-92AE6F21E628}"/>
            </c:ext>
          </c:extLst>
        </c:ser>
        <c:ser>
          <c:idx val="0"/>
          <c:order val="1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3810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5581889763779525"/>
                  <c:y val="0.1368744531933508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56-4753-9BC3-92AE6F21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10527"/>
        <c:axId val="1985312607"/>
      </c:scatterChart>
      <c:valAx>
        <c:axId val="10781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5312607"/>
        <c:crosses val="autoZero"/>
        <c:crossBetween val="midCat"/>
      </c:valAx>
      <c:valAx>
        <c:axId val="19853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1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772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758743" y="742697"/>
            <a:ext cx="9824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Modelo matemático linear capaz de realizar previsões.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D492F-EF00-4033-9BFA-6DA61D673074}"/>
              </a:ext>
            </a:extLst>
          </p:cNvPr>
          <p:cNvSpPr txBox="1"/>
          <p:nvPr/>
        </p:nvSpPr>
        <p:spPr>
          <a:xfrm>
            <a:off x="758743" y="2586994"/>
            <a:ext cx="4286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Correlação linear</a:t>
            </a:r>
          </a:p>
          <a:p>
            <a:r>
              <a:rPr lang="pt-BR" sz="2800" dirty="0"/>
              <a:t>Determinado através de gráficos de dispersão e do coeficiente de correlação.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C90A8-1EA5-4614-B477-DBE6FA8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73" y="1340688"/>
            <a:ext cx="7062061" cy="55065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927841-C53D-4A2E-8D87-8903D940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16" y="1614065"/>
            <a:ext cx="2200935" cy="5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17737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Correlação Linear (Coeficiente de Pearson)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1035148" y="793497"/>
            <a:ext cx="10515600" cy="4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Forma mais precisa de medir a correlação entre duas grandezas.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17094"/>
              </p:ext>
            </p:extLst>
          </p:nvPr>
        </p:nvGraphicFramePr>
        <p:xfrm>
          <a:off x="1656595" y="2955543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b="1" dirty="0"/>
                        <a:t>ρ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dirty="0"/>
                        <a:t>ρ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- 0,95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B84E442E-3ADD-4A7A-A85D-10F83DEF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1" y="1569509"/>
            <a:ext cx="4600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644433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determinação (r</a:t>
            </a:r>
            <a:r>
              <a:rPr lang="pt-BR" sz="3600" b="1" baseline="30000" dirty="0"/>
              <a:t>2</a:t>
            </a:r>
            <a:r>
              <a:rPr lang="pt-BR" sz="3600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87E3828-30E3-476D-BB73-6269922A95DE}"/>
              </a:ext>
            </a:extLst>
          </p:cNvPr>
          <p:cNvSpPr txBox="1">
            <a:spLocks/>
          </p:cNvSpPr>
          <p:nvPr/>
        </p:nvSpPr>
        <p:spPr>
          <a:xfrm>
            <a:off x="838200" y="1999471"/>
            <a:ext cx="10515600" cy="865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0" i="0" dirty="0">
                <a:effectLst/>
              </a:rPr>
              <a:t>Avalia a qualidade do ajuste do modelo, indicando quanto o modelo foi capaz de explicar os dados envolvidos.</a:t>
            </a: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/>
              <p:nvPr/>
            </p:nvSpPr>
            <p:spPr>
              <a:xfrm>
                <a:off x="5081058" y="3592214"/>
                <a:ext cx="1464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58" y="3592214"/>
                <a:ext cx="146463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Equação da reta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DB992-CD4D-4401-B985-E9B5112C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13" y="1744768"/>
            <a:ext cx="2200935" cy="593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2868BC-2560-4E14-953C-1BFD8DF1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00" y="3865679"/>
            <a:ext cx="3762375" cy="1028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DEC8B7-25D8-4B77-80B5-B23E6A55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875" y="5423936"/>
            <a:ext cx="2028825" cy="4953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527AF48-B475-4519-AEE9-DE18C04DF7E8}"/>
              </a:ext>
            </a:extLst>
          </p:cNvPr>
          <p:cNvSpPr txBox="1">
            <a:spLocks/>
          </p:cNvSpPr>
          <p:nvPr/>
        </p:nvSpPr>
        <p:spPr>
          <a:xfrm>
            <a:off x="8547084" y="2991823"/>
            <a:ext cx="3644916" cy="59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b="1" dirty="0"/>
              <a:t>Coeficientes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FFFA9DE-83FC-4EAC-BAFE-E22A231F0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301733"/>
              </p:ext>
            </p:extLst>
          </p:nvPr>
        </p:nvGraphicFramePr>
        <p:xfrm>
          <a:off x="346285" y="1350498"/>
          <a:ext cx="7630815" cy="502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221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08868" y="553984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 MÚLTIPLA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1096326" y="1322721"/>
            <a:ext cx="9355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Quando possui mais de uma variável independente.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56C6FE-2597-4AE4-8E74-7EB2F0990009}"/>
              </a:ext>
            </a:extLst>
          </p:cNvPr>
          <p:cNvSpPr txBox="1"/>
          <p:nvPr/>
        </p:nvSpPr>
        <p:spPr>
          <a:xfrm>
            <a:off x="1208868" y="3330526"/>
            <a:ext cx="10270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O ideal é usar a tecnologia para encontrar os coeficientes da regressão linear múltipla.</a:t>
            </a:r>
          </a:p>
          <a:p>
            <a:endParaRPr lang="pt-BR" sz="3000" dirty="0"/>
          </a:p>
          <a:p>
            <a:r>
              <a:rPr lang="pt-BR" sz="3000" dirty="0"/>
              <a:t>Após a obtenção dos coeficientes e, consequentemente, a equação da regressão linear múltipla, aí sim será possível a realização das previsões.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/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232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378</cp:revision>
  <dcterms:created xsi:type="dcterms:W3CDTF">2020-11-26T18:44:25Z</dcterms:created>
  <dcterms:modified xsi:type="dcterms:W3CDTF">2021-03-17T19:26:58Z</dcterms:modified>
</cp:coreProperties>
</file>