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73" r:id="rId15"/>
    <p:sldId id="266" r:id="rId16"/>
    <p:sldId id="274" r:id="rId17"/>
    <p:sldId id="276" r:id="rId18"/>
    <p:sldId id="275" r:id="rId19"/>
    <p:sldId id="277" r:id="rId20"/>
    <p:sldId id="267" r:id="rId21"/>
    <p:sldId id="278" r:id="rId22"/>
    <p:sldId id="279" r:id="rId23"/>
    <p:sldId id="280" r:id="rId24"/>
    <p:sldId id="281" r:id="rId25"/>
    <p:sldId id="268" r:id="rId26"/>
    <p:sldId id="282" r:id="rId27"/>
    <p:sldId id="284" r:id="rId28"/>
    <p:sldId id="285" r:id="rId29"/>
    <p:sldId id="283" r:id="rId30"/>
    <p:sldId id="286" r:id="rId31"/>
    <p:sldId id="287" r:id="rId32"/>
    <p:sldId id="288" r:id="rId33"/>
    <p:sldId id="29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F1B43-0CA7-4E46-80AA-9418D06F9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4B0B4-7A6A-41F0-B4D4-433D3C62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E7EC2-A09C-4E10-879F-9D6D529A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689F-A277-471C-A726-148B94DBC184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46DCC-6783-4CF1-BD33-363F3CDA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084ED-E9F6-464C-9BE5-5E99417E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982B-2985-4DEA-8962-E6C48F304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91D4B-CC73-4724-AF23-3A35DF4E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88CD6E-CFE3-4263-950C-B26C2A12D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9A11E-E181-4AFD-9CEC-C64CF54D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689F-A277-471C-A726-148B94DBC184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E9AE4-F8B9-4EF4-BA76-EDDE3867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D6B92-A6FF-42D8-88CD-CC17E6B5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982B-2985-4DEA-8962-E6C48F304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4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3576E9-E6AE-472E-8D69-7477F0C17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DF9310-F10E-4CFB-A8B8-67073A7AC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493D4-5CE6-4D9F-9C03-02ECAB51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689F-A277-471C-A726-148B94DBC184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5D1AB-94C4-4C59-9F28-5CFB8203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62C07-07AB-4129-AE86-22811864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982B-2985-4DEA-8962-E6C48F304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9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39596-0F68-4742-9C42-560B5787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35097-B106-4AF0-958A-7AAAC43B1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1E81B-E03C-4DE4-BE1B-CE1D7049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689F-A277-471C-A726-148B94DBC184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30253-A1FE-41BD-A2A6-7A10EAAD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2783E-4057-4452-A19B-9163B5CB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982B-2985-4DEA-8962-E6C48F304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4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71F67-93D2-481E-9C0B-5A9F72C9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334B9-23D7-47CF-B18A-B3F986A9A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F2DD-3F08-49BD-BE12-403E997B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689F-A277-471C-A726-148B94DBC184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46EF5-5B84-46A9-84D4-7F35E572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7C5FB-6421-4BCA-BAEB-81CD4F65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982B-2985-4DEA-8962-E6C48F304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0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BBE9-7049-4ED4-A4CE-73270196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9FA3B-9A60-4ED1-98A5-EA5F666D6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DCBA9F-8A2A-4797-ABB8-D9C080F3F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585EAF-0F6A-4144-80E9-B821589F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689F-A277-471C-A726-148B94DBC184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C9B6AD-B840-48C6-8443-77D7A354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7D6BE-EE72-48AF-A148-9C785C59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982B-2985-4DEA-8962-E6C48F304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7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45218-A066-4570-A802-0850FF37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A1E92-F013-4919-BFEF-26056680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CB53E2-30F6-4F8B-BC17-3754DE738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85B651-3A71-49D4-B923-64C54D095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E06FFE-98D4-4DCF-9F0B-13E4AF86D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6DC08F-6A20-4F0D-9DF5-42AA1497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689F-A277-471C-A726-148B94DBC184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EAD8C5-DBE1-4FFD-9C9D-8CAC5712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CAE1A3-E90B-45B1-8493-8289E3C7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982B-2985-4DEA-8962-E6C48F304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2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87E30-DA1A-4334-A598-EA558E4B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44F42E-235A-4A56-B0F7-7AC43509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689F-A277-471C-A726-148B94DBC184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21345A-9BAC-4933-8B67-43CCD31E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03F7D0-2FED-4552-BB39-D91E27D1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982B-2985-4DEA-8962-E6C48F304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4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6A96C5-8C6C-4695-9244-D97263F8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689F-A277-471C-A726-148B94DBC184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F65CE4-45CA-4921-9B19-3B732EA0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BFF577-238A-4D60-86BC-DCAE5BD8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982B-2985-4DEA-8962-E6C48F304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7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2E12C-570E-4A5B-9E2D-BFEBD9EB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F14B8-7271-46A4-8EE8-5FEF308A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8A91E-8B25-4B59-B391-097A5A5E1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AAE55-BBFB-4656-8014-B7E6CA49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689F-A277-471C-A726-148B94DBC184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2ADEC-8772-4818-BDBA-97E771BF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9CA864-0047-47AE-82EA-1794B3C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982B-2985-4DEA-8962-E6C48F304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6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D9D5E-6F23-40BC-8A03-6C68DF14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10B6C8-8F05-4C9C-81FA-DC8D7CE72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3D464E-E073-4939-A0DF-B6D8E3CF8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E6D32-1917-42C0-9A26-E7121B62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689F-A277-471C-A726-148B94DBC184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7EBDE-8CE5-4429-BF90-78532A97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849154-41C0-4422-9B4C-535924A4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982B-2985-4DEA-8962-E6C48F304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0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F61D7B-73F9-49B9-A6F9-84DCED1E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FAF01-B755-49D3-A726-AA1FE11A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A4157-32D7-4098-B2BC-0FA55CA6E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689F-A277-471C-A726-148B94DBC184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7202E-28B7-4A17-B6B3-B3516A645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ACC85-C9A2-413B-9D71-57CA27DE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982B-2985-4DEA-8962-E6C48F304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1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4F9296-1C9B-41DE-8B6F-9DD80353E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080808"/>
                </a:solidFill>
              </a:rPr>
              <a:t>林桂鑫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4E9AC3-C529-4CA2-BDDA-E69E9436C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3600" dirty="0">
                <a:solidFill>
                  <a:srgbClr val="080808"/>
                </a:solidFill>
              </a:rPr>
              <a:t>数据挖掘 线性回归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3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数据清洗之显示缺失情况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用</a:t>
            </a:r>
            <a:r>
              <a:rPr lang="en-US" altLang="zh-CN" dirty="0" err="1"/>
              <a:t>df.isnull</a:t>
            </a:r>
            <a:r>
              <a:rPr lang="en-US" altLang="zh-CN" dirty="0"/>
              <a:t>().sum()</a:t>
            </a:r>
            <a:r>
              <a:rPr lang="zh-CN" altLang="en-US" dirty="0"/>
              <a:t>显示</a:t>
            </a:r>
            <a:r>
              <a:rPr lang="en-US" altLang="zh-CN" dirty="0"/>
              <a:t>df</a:t>
            </a:r>
            <a:r>
              <a:rPr lang="zh-CN" altLang="en-US" dirty="0"/>
              <a:t>文件中文件缺失</a:t>
            </a:r>
            <a:endParaRPr lang="en-US" altLang="zh-CN" dirty="0"/>
          </a:p>
          <a:p>
            <a:r>
              <a:rPr lang="zh-CN" altLang="en-US" dirty="0"/>
              <a:t>优点：直白，可以看到有多少数据缺失</a:t>
            </a:r>
            <a:endParaRPr lang="en-US" altLang="zh-CN" dirty="0"/>
          </a:p>
          <a:p>
            <a:r>
              <a:rPr lang="zh-CN" altLang="en-US" dirty="0"/>
              <a:t>缺点：无法做到可视化、不好看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691A7D-2EDA-4D9F-B077-15BFB6D6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6" y="2244141"/>
            <a:ext cx="3295238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7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数据清洗之清除缺失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将缺失值去掉应该将整个个体样本去掉，就是将缺失值所在列去掉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方法：</a:t>
            </a:r>
            <a:endParaRPr lang="en-US" altLang="zh-CN" dirty="0"/>
          </a:p>
          <a:p>
            <a:r>
              <a:rPr lang="en-US" altLang="zh-CN" dirty="0" err="1"/>
              <a:t>df.dropna</a:t>
            </a:r>
            <a:r>
              <a:rPr lang="en-US" altLang="zh-CN" dirty="0"/>
              <a:t>(</a:t>
            </a:r>
            <a:r>
              <a:rPr lang="en-US" altLang="zh-CN" dirty="0" err="1"/>
              <a:t>inplace</a:t>
            </a:r>
            <a:r>
              <a:rPr lang="en-US" altLang="zh-CN" dirty="0"/>
              <a:t>=</a:t>
            </a:r>
            <a:r>
              <a:rPr lang="en-US" altLang="zh-CN" dirty="0" err="1"/>
              <a:t>True,axis</a:t>
            </a:r>
            <a:r>
              <a:rPr lang="en-US" altLang="zh-CN" dirty="0"/>
              <a:t>=0,subset=[“</a:t>
            </a:r>
            <a:r>
              <a:rPr lang="zh-CN" altLang="en-US" dirty="0"/>
              <a:t>特征数据</a:t>
            </a:r>
            <a:r>
              <a:rPr lang="en-US" altLang="zh-CN" dirty="0"/>
              <a:t>”])</a:t>
            </a:r>
          </a:p>
          <a:p>
            <a:endParaRPr lang="en-US" altLang="zh-CN" dirty="0"/>
          </a:p>
          <a:p>
            <a:r>
              <a:rPr lang="en-US" altLang="zh-CN" dirty="0" err="1"/>
              <a:t>Inplace</a:t>
            </a:r>
            <a:r>
              <a:rPr lang="en-US" altLang="zh-CN" dirty="0"/>
              <a:t>=False/True     </a:t>
            </a:r>
            <a:r>
              <a:rPr lang="zh-CN" altLang="en-US" dirty="0"/>
              <a:t>是否改变</a:t>
            </a:r>
            <a:r>
              <a:rPr lang="en-US" altLang="zh-CN" dirty="0"/>
              <a:t>df</a:t>
            </a:r>
            <a:r>
              <a:rPr lang="zh-CN" altLang="en-US" dirty="0"/>
              <a:t>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如果用</a:t>
            </a:r>
            <a:r>
              <a:rPr lang="en-US" altLang="zh-CN" dirty="0" err="1"/>
              <a:t>inplace</a:t>
            </a:r>
            <a:r>
              <a:rPr lang="en-US" altLang="zh-CN" dirty="0"/>
              <a:t>=False</a:t>
            </a:r>
            <a:r>
              <a:rPr lang="zh-CN" altLang="en-US" dirty="0"/>
              <a:t>，我们就要</a:t>
            </a:r>
            <a:endParaRPr lang="en-US" altLang="zh-CN" dirty="0"/>
          </a:p>
          <a:p>
            <a:r>
              <a:rPr lang="en-US" altLang="zh-CN" dirty="0"/>
              <a:t>df1=df. </a:t>
            </a:r>
            <a:r>
              <a:rPr lang="en-US" altLang="zh-CN" dirty="0" err="1"/>
              <a:t>dropna</a:t>
            </a:r>
            <a:r>
              <a:rPr lang="en-US" altLang="zh-CN" dirty="0"/>
              <a:t>(</a:t>
            </a:r>
            <a:r>
              <a:rPr lang="en-US" altLang="zh-CN" dirty="0" err="1"/>
              <a:t>inplace</a:t>
            </a:r>
            <a:r>
              <a:rPr lang="en-US" altLang="zh-CN" dirty="0"/>
              <a:t>=</a:t>
            </a:r>
            <a:r>
              <a:rPr lang="en-US" altLang="zh-CN" dirty="0" err="1"/>
              <a:t>False,axis</a:t>
            </a:r>
            <a:r>
              <a:rPr lang="en-US" altLang="zh-CN" dirty="0"/>
              <a:t>=0,subset=[“</a:t>
            </a:r>
            <a:r>
              <a:rPr lang="zh-CN" altLang="en-US" dirty="0"/>
              <a:t>特征数据</a:t>
            </a:r>
            <a:r>
              <a:rPr lang="en-US" altLang="zh-CN" dirty="0"/>
              <a:t>”])</a:t>
            </a:r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inplace</a:t>
            </a:r>
            <a:r>
              <a:rPr lang="en-US" altLang="zh-CN" dirty="0"/>
              <a:t>=True </a:t>
            </a:r>
            <a:r>
              <a:rPr lang="zh-CN" altLang="en-US" dirty="0"/>
              <a:t>就直接</a:t>
            </a:r>
            <a:endParaRPr lang="en-US" altLang="zh-CN" dirty="0"/>
          </a:p>
          <a:p>
            <a:r>
              <a:rPr lang="en-US" altLang="zh-CN" dirty="0" err="1"/>
              <a:t>df.dropna</a:t>
            </a:r>
            <a:r>
              <a:rPr lang="en-US" altLang="zh-CN" dirty="0"/>
              <a:t>(</a:t>
            </a:r>
            <a:r>
              <a:rPr lang="en-US" altLang="zh-CN" dirty="0" err="1"/>
              <a:t>inplace</a:t>
            </a:r>
            <a:r>
              <a:rPr lang="en-US" altLang="zh-CN" dirty="0"/>
              <a:t>=</a:t>
            </a:r>
            <a:r>
              <a:rPr lang="en-US" altLang="zh-CN" dirty="0" err="1"/>
              <a:t>True,axis</a:t>
            </a:r>
            <a:r>
              <a:rPr lang="en-US" altLang="zh-CN" dirty="0"/>
              <a:t>=0,subset=[“</a:t>
            </a:r>
            <a:r>
              <a:rPr lang="zh-CN" altLang="en-US" dirty="0"/>
              <a:t>特征数据</a:t>
            </a:r>
            <a:r>
              <a:rPr lang="en-US" altLang="zh-CN" dirty="0"/>
              <a:t>”])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72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数据清洗之清除缺失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将缺失值去掉应该将整个个体样本去掉，就是将缺失值所在列去掉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方法：</a:t>
            </a:r>
            <a:endParaRPr lang="en-US" altLang="zh-CN" dirty="0"/>
          </a:p>
          <a:p>
            <a:r>
              <a:rPr lang="en-US" altLang="zh-CN" dirty="0" err="1"/>
              <a:t>df.dropna</a:t>
            </a:r>
            <a:r>
              <a:rPr lang="en-US" altLang="zh-CN" dirty="0"/>
              <a:t>(</a:t>
            </a:r>
            <a:r>
              <a:rPr lang="en-US" altLang="zh-CN" dirty="0" err="1"/>
              <a:t>inplace</a:t>
            </a:r>
            <a:r>
              <a:rPr lang="en-US" altLang="zh-CN" dirty="0"/>
              <a:t>=</a:t>
            </a:r>
            <a:r>
              <a:rPr lang="en-US" altLang="zh-CN" dirty="0" err="1"/>
              <a:t>True,axis</a:t>
            </a:r>
            <a:r>
              <a:rPr lang="en-US" altLang="zh-CN" dirty="0"/>
              <a:t>=0,subset=[“</a:t>
            </a:r>
            <a:r>
              <a:rPr lang="zh-CN" altLang="en-US" dirty="0"/>
              <a:t>特征数据</a:t>
            </a:r>
            <a:r>
              <a:rPr lang="en-US" altLang="zh-CN" dirty="0"/>
              <a:t>”])</a:t>
            </a:r>
          </a:p>
          <a:p>
            <a:endParaRPr lang="en-US" altLang="zh-CN" dirty="0"/>
          </a:p>
          <a:p>
            <a:r>
              <a:rPr lang="en-US" altLang="zh-CN" dirty="0"/>
              <a:t>axis=0/1  </a:t>
            </a:r>
          </a:p>
          <a:p>
            <a:r>
              <a:rPr lang="zh-CN" altLang="en-US" dirty="0"/>
              <a:t>清行</a:t>
            </a:r>
            <a:r>
              <a:rPr lang="en-US" altLang="zh-CN" dirty="0"/>
              <a:t>/</a:t>
            </a:r>
            <a:r>
              <a:rPr lang="zh-CN" altLang="en-US" dirty="0"/>
              <a:t>清列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subset=[“</a:t>
            </a:r>
            <a:r>
              <a:rPr lang="zh-CN" altLang="en-US" dirty="0"/>
              <a:t>特征数据</a:t>
            </a:r>
            <a:r>
              <a:rPr lang="en-US" altLang="zh-CN" dirty="0"/>
              <a:t>”]</a:t>
            </a:r>
            <a:r>
              <a:rPr lang="zh-CN" altLang="en-US" dirty="0"/>
              <a:t>，特征数据这里是填列索引。可以定位到此列的缺失值。可以在括号内加入多个列索引</a:t>
            </a:r>
          </a:p>
        </p:txBody>
      </p:sp>
    </p:spTree>
    <p:extLst>
      <p:ext uri="{BB962C8B-B14F-4D97-AF65-F5344CB8AC3E}">
        <p14:creationId xmlns:p14="http://schemas.microsoft.com/office/powerpoint/2010/main" val="133112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数据清洗之填补缺失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将缺失值用值来填补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df[</a:t>
            </a:r>
            <a:r>
              <a:rPr lang="zh-CN" altLang="en-US" dirty="0"/>
              <a:t>列索引</a:t>
            </a:r>
            <a:r>
              <a:rPr lang="en-US" altLang="zh-CN" dirty="0"/>
              <a:t>]=df[</a:t>
            </a:r>
            <a:r>
              <a:rPr lang="zh-CN" altLang="en-US" dirty="0"/>
              <a:t>列索引</a:t>
            </a:r>
            <a:r>
              <a:rPr lang="en-US" altLang="zh-CN" dirty="0"/>
              <a:t>].</a:t>
            </a:r>
            <a:r>
              <a:rPr lang="en-US" altLang="zh-CN" dirty="0" err="1"/>
              <a:t>fillna</a:t>
            </a:r>
            <a:r>
              <a:rPr lang="en-US" altLang="zh-CN" dirty="0"/>
              <a:t>(</a:t>
            </a:r>
            <a:r>
              <a:rPr lang="zh-CN" altLang="en-US" dirty="0"/>
              <a:t>数据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一般是以一列或一行进行填补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当然，同样的，可以在</a:t>
            </a:r>
            <a:r>
              <a:rPr lang="en-US" altLang="zh-CN" dirty="0" err="1"/>
              <a:t>fillna</a:t>
            </a:r>
            <a:r>
              <a:rPr lang="zh-CN" altLang="en-US" dirty="0"/>
              <a:t>（数据</a:t>
            </a:r>
            <a:r>
              <a:rPr lang="en-US" altLang="zh-CN" dirty="0"/>
              <a:t>,</a:t>
            </a:r>
            <a:r>
              <a:rPr lang="en-US" altLang="zh-CN" dirty="0" err="1"/>
              <a:t>fillna</a:t>
            </a:r>
            <a:r>
              <a:rPr lang="en-US" altLang="zh-CN" dirty="0"/>
              <a:t>=True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这样就可以直接</a:t>
            </a:r>
            <a:endParaRPr lang="en-US" altLang="zh-CN" dirty="0"/>
          </a:p>
          <a:p>
            <a:r>
              <a:rPr lang="en-US" altLang="zh-CN" dirty="0"/>
              <a:t>df[</a:t>
            </a:r>
            <a:r>
              <a:rPr lang="zh-CN" altLang="en-US" dirty="0"/>
              <a:t>列索引</a:t>
            </a:r>
            <a:r>
              <a:rPr lang="en-US" altLang="zh-CN" dirty="0"/>
              <a:t>].</a:t>
            </a:r>
            <a:r>
              <a:rPr lang="en-US" altLang="zh-CN" dirty="0" err="1"/>
              <a:t>fillna</a:t>
            </a:r>
            <a:r>
              <a:rPr lang="en-US" altLang="zh-CN" dirty="0"/>
              <a:t>(</a:t>
            </a:r>
            <a:r>
              <a:rPr lang="zh-CN" altLang="en-US" dirty="0"/>
              <a:t>数据</a:t>
            </a:r>
            <a:r>
              <a:rPr lang="en-US" altLang="zh-CN" dirty="0"/>
              <a:t>,</a:t>
            </a:r>
            <a:r>
              <a:rPr lang="en-US" altLang="zh-CN" dirty="0" err="1"/>
              <a:t>fillna</a:t>
            </a:r>
            <a:r>
              <a:rPr lang="en-US" altLang="zh-CN" dirty="0"/>
              <a:t>=True)</a:t>
            </a:r>
          </a:p>
          <a:p>
            <a:endParaRPr lang="en-US" altLang="zh-CN" dirty="0"/>
          </a:p>
          <a:p>
            <a:r>
              <a:rPr lang="zh-CN" altLang="en-US" dirty="0"/>
              <a:t>一般的，将填补数据设为此列平均值</a:t>
            </a:r>
            <a:endParaRPr lang="en-US" altLang="zh-CN" dirty="0"/>
          </a:p>
          <a:p>
            <a:r>
              <a:rPr lang="zh-CN" altLang="en-US" dirty="0"/>
              <a:t>可以用</a:t>
            </a:r>
            <a:r>
              <a:rPr lang="en-US" altLang="zh-CN" dirty="0"/>
              <a:t>df.[</a:t>
            </a:r>
            <a:r>
              <a:rPr lang="zh-CN" altLang="en-US" dirty="0"/>
              <a:t>列索引</a:t>
            </a:r>
            <a:r>
              <a:rPr lang="en-US" altLang="zh-CN" dirty="0"/>
              <a:t>].mean()</a:t>
            </a:r>
            <a:r>
              <a:rPr lang="zh-CN" altLang="en-US" dirty="0"/>
              <a:t>调用此列平均值</a:t>
            </a:r>
          </a:p>
        </p:txBody>
      </p:sp>
    </p:spTree>
    <p:extLst>
      <p:ext uri="{BB962C8B-B14F-4D97-AF65-F5344CB8AC3E}">
        <p14:creationId xmlns:p14="http://schemas.microsoft.com/office/powerpoint/2010/main" val="248022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DD935-00C3-4C91-814E-3D827F10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C2346C-5F4A-4FC1-AB1B-C2E12DDC4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97732B-BEE2-4928-B5E8-191427B8CEAE}"/>
              </a:ext>
            </a:extLst>
          </p:cNvPr>
          <p:cNvSpPr txBox="1"/>
          <p:nvPr/>
        </p:nvSpPr>
        <p:spPr>
          <a:xfrm>
            <a:off x="4195011" y="2828835"/>
            <a:ext cx="693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数据分析</a:t>
            </a:r>
          </a:p>
        </p:txBody>
      </p:sp>
    </p:spTree>
    <p:extLst>
      <p:ext uri="{BB962C8B-B14F-4D97-AF65-F5344CB8AC3E}">
        <p14:creationId xmlns:p14="http://schemas.microsoft.com/office/powerpoint/2010/main" val="358539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我们在使用数据过程中，用的都是数字类型，如果是字符串类型，就无法用数学公式了，所以我们需要将我们所需的数据进行类型转换。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显示数据类型：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df.info()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df[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列索引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].unique()</a:t>
            </a:r>
          </a:p>
          <a:p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将字符串类型转换为数字类型：</a:t>
            </a:r>
            <a:r>
              <a:rPr lang="en-US" altLang="zh-CN" sz="1800" kern="15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df.loc</a:t>
            </a:r>
            <a:r>
              <a:rPr lang="en-US" altLang="zh-CN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[df[</a:t>
            </a:r>
            <a:r>
              <a:rPr lang="zh-CN" altLang="en-US" kern="15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列索引</a:t>
            </a:r>
            <a:r>
              <a:rPr lang="en-US" altLang="zh-CN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== </a:t>
            </a:r>
            <a:r>
              <a:rPr lang="zh-CN" altLang="en-US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lang="en-US" altLang="zh-CN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列索引</a:t>
            </a:r>
            <a:r>
              <a:rPr lang="en-US" altLang="zh-CN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= </a:t>
            </a:r>
            <a:r>
              <a:rPr lang="zh-CN" altLang="en-US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lang="en-US" altLang="zh-CN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# </a:t>
            </a:r>
            <a:r>
              <a:rPr lang="zh-CN" altLang="zh-CN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gender</a:t>
            </a:r>
            <a:r>
              <a:rPr lang="zh-CN" altLang="zh-CN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“M”“F”</a:t>
            </a:r>
            <a:r>
              <a:rPr lang="zh-CN" altLang="zh-CN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转换成值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8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数据分析之显示数据类型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显示数据类型：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df.info()		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优点：看的到数据类型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		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缺点：看不到具体数据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8CFF30-47E5-49F2-8E48-638CB7C43F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1263" y="1690688"/>
            <a:ext cx="4087562" cy="41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9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数据分析之显示数据类型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显示数据类型：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df[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列索引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].unique()</a:t>
            </a:r>
          </a:p>
          <a:p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优点：可以看到数据组成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缺点：看不到数据类型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960B3C-C4A5-47A6-B7C7-0769C62CC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54" y="1779623"/>
            <a:ext cx="819048" cy="2761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ABB576-038F-43DB-A890-F2B9F168C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54" y="1525211"/>
            <a:ext cx="3228571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40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数据分析之转换数据</a:t>
            </a:r>
            <a:endParaRPr lang="en-US" altLang="zh-CN" dirty="0"/>
          </a:p>
          <a:p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将字符串类型转换为数字类型：</a:t>
            </a:r>
            <a:r>
              <a:rPr lang="en-US" altLang="zh-CN" sz="1800" kern="15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df.loc</a:t>
            </a:r>
            <a:r>
              <a:rPr lang="en-US" altLang="zh-CN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[df[</a:t>
            </a:r>
            <a:r>
              <a:rPr lang="zh-CN" altLang="en-US" kern="15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列索引</a:t>
            </a:r>
            <a:r>
              <a:rPr lang="en-US" altLang="zh-CN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== </a:t>
            </a:r>
            <a:r>
              <a:rPr lang="zh-CN" altLang="en-US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lang="en-US" altLang="zh-CN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列索引</a:t>
            </a:r>
            <a:r>
              <a:rPr lang="en-US" altLang="zh-CN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= </a:t>
            </a:r>
            <a:r>
              <a:rPr lang="zh-CN" altLang="en-US" sz="1800" kern="15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数字</a:t>
            </a:r>
            <a:endParaRPr lang="en-US" altLang="zh-CN" sz="1800" kern="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5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5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5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5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5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可以看到成功地转换了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原理：先定位，再赋值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loc</a:t>
            </a:r>
            <a:r>
              <a:rPr lang="zh-CN" altLang="en-US" dirty="0"/>
              <a:t>是用来定位的函数在上面例子中它定位到了</a:t>
            </a:r>
            <a:r>
              <a:rPr lang="en-US" altLang="zh-CN" dirty="0" err="1"/>
              <a:t>train_data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gender</a:t>
            </a:r>
            <a:r>
              <a:rPr lang="zh-CN" altLang="en-US" dirty="0"/>
              <a:t>列索引中的所有</a:t>
            </a:r>
            <a:r>
              <a:rPr lang="en-US" altLang="zh-CN" dirty="0"/>
              <a:t>M</a:t>
            </a:r>
            <a:r>
              <a:rPr lang="zh-CN" altLang="en-US" dirty="0"/>
              <a:t>字符的所在行索引，</a:t>
            </a:r>
            <a:r>
              <a:rPr lang="en-US" altLang="zh-CN" dirty="0"/>
              <a:t>”,”</a:t>
            </a:r>
            <a:r>
              <a:rPr lang="zh-CN" altLang="en-US" dirty="0"/>
              <a:t>后的是列索引，有了行索引和列索引就相当于有了</a:t>
            </a:r>
            <a:r>
              <a:rPr lang="en-US" altLang="zh-CN" dirty="0" err="1"/>
              <a:t>xy</a:t>
            </a:r>
            <a:r>
              <a:rPr lang="zh-CN" altLang="en-US" dirty="0"/>
              <a:t>坐标，可以直接定位到数据位置，再赋值就</a:t>
            </a:r>
            <a:r>
              <a:rPr lang="en-US" altLang="zh-CN" dirty="0"/>
              <a:t>ok</a:t>
            </a:r>
            <a:r>
              <a:rPr lang="zh-CN" altLang="en-US" dirty="0"/>
              <a:t>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8CD278-8355-4F3E-830C-2AADB6E34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0" y="1996522"/>
            <a:ext cx="8523809" cy="4952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D9BC6E-3537-4650-883E-6E292451C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3" y="2491760"/>
            <a:ext cx="3314286" cy="266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F5F98B-3010-47B7-AF5D-E175A62AD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548" y="2524125"/>
            <a:ext cx="761905" cy="2476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0E2BCD-3A77-41B5-85E7-ECE5A4355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120" y="1735586"/>
            <a:ext cx="3228571" cy="2285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091D07-462E-48D1-A5D8-075509BFE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548" y="1723053"/>
            <a:ext cx="819048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5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DD935-00C3-4C91-814E-3D827F10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C2346C-5F4A-4FC1-AB1B-C2E12DDC4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97732B-BEE2-4928-B5E8-191427B8CEAE}"/>
              </a:ext>
            </a:extLst>
          </p:cNvPr>
          <p:cNvSpPr txBox="1"/>
          <p:nvPr/>
        </p:nvSpPr>
        <p:spPr>
          <a:xfrm>
            <a:off x="4195011" y="2828835"/>
            <a:ext cx="693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特征工程</a:t>
            </a:r>
          </a:p>
        </p:txBody>
      </p:sp>
    </p:spTree>
    <p:extLst>
      <p:ext uri="{BB962C8B-B14F-4D97-AF65-F5344CB8AC3E}">
        <p14:creationId xmlns:p14="http://schemas.microsoft.com/office/powerpoint/2010/main" val="33858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376989" y="86916"/>
            <a:ext cx="6448926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目录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关于线性回归的理解</a:t>
            </a:r>
            <a:endParaRPr lang="en-US" altLang="zh-CN" sz="3200" dirty="0"/>
          </a:p>
          <a:p>
            <a:endParaRPr lang="zh-CN" altLang="en-US" sz="3200" dirty="0"/>
          </a:p>
          <a:p>
            <a:r>
              <a:rPr lang="zh-CN" altLang="en-US" sz="3200" dirty="0"/>
              <a:t>数据清洗</a:t>
            </a:r>
            <a:endParaRPr lang="en-US" altLang="zh-CN" sz="3200" dirty="0"/>
          </a:p>
          <a:p>
            <a:r>
              <a:rPr lang="zh-CN" altLang="en-US" sz="3200" dirty="0"/>
              <a:t>	</a:t>
            </a:r>
          </a:p>
          <a:p>
            <a:r>
              <a:rPr lang="zh-CN" altLang="en-US" sz="3200" dirty="0"/>
              <a:t>数据分析</a:t>
            </a:r>
            <a:endParaRPr lang="en-US" altLang="zh-CN" sz="3200" dirty="0"/>
          </a:p>
          <a:p>
            <a:r>
              <a:rPr lang="zh-CN" altLang="en-US" sz="3200" dirty="0"/>
              <a:t>	</a:t>
            </a:r>
          </a:p>
          <a:p>
            <a:r>
              <a:rPr lang="zh-CN" altLang="en-US" sz="3200" dirty="0"/>
              <a:t>特征工程</a:t>
            </a:r>
            <a:endParaRPr lang="en-US" altLang="zh-CN" sz="3200" dirty="0"/>
          </a:p>
          <a:p>
            <a:r>
              <a:rPr lang="zh-CN" altLang="en-US" sz="3200" dirty="0"/>
              <a:t>	</a:t>
            </a:r>
          </a:p>
          <a:p>
            <a:r>
              <a:rPr lang="zh-CN" altLang="en-US" sz="3200" dirty="0"/>
              <a:t>模型选择</a:t>
            </a:r>
            <a:endParaRPr lang="en-US" altLang="zh-CN" sz="3200" dirty="0"/>
          </a:p>
          <a:p>
            <a:r>
              <a:rPr lang="zh-CN" altLang="en-US" sz="3200" dirty="0"/>
              <a:t>	</a:t>
            </a:r>
          </a:p>
          <a:p>
            <a:r>
              <a:rPr lang="zh-CN" altLang="en-US" sz="3200" dirty="0"/>
              <a:t>模型评估</a:t>
            </a:r>
            <a:r>
              <a:rPr lang="zh-CN" altLang="en-US" dirty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97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特征工程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特征工程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即是将表面数据中没有的“隐藏数据”提取出来。</a:t>
            </a:r>
          </a:p>
          <a:p>
            <a:endParaRPr lang="en-US" altLang="zh-CN" dirty="0"/>
          </a:p>
          <a:p>
            <a:r>
              <a:rPr lang="zh-CN" altLang="en-US" dirty="0"/>
              <a:t>没有固定的格式，可以新建一个列索引，将其它的数据计算后放入此新索引中，也可以在原数据中进行修改。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712555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特征工程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我所做的只是一个简单的特征工程工作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city_tier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education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进行整合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想法：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/>
              <a:t>在大城市中，高学历的求职者数量比例较多，所以</a:t>
            </a:r>
            <a:r>
              <a:rPr lang="en-US" altLang="zh-CN" dirty="0"/>
              <a:t>HR</a:t>
            </a:r>
            <a:r>
              <a:rPr lang="zh-CN" altLang="en-US" dirty="0"/>
              <a:t>所注重学历的权重会下降，而注重学员的能力。在小城市中，高学历的求职者比例较小，</a:t>
            </a:r>
            <a:r>
              <a:rPr lang="en-US" altLang="zh-CN" dirty="0"/>
              <a:t>HR</a:t>
            </a:r>
            <a:r>
              <a:rPr lang="zh-CN" altLang="en-US" dirty="0"/>
              <a:t>会更看重学历，高学历等效于高能力。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060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10090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特征工程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HR</a:t>
            </a:r>
            <a:r>
              <a:rPr lang="zh-CN" altLang="en-US" dirty="0"/>
              <a:t>目的：能力越高越好，能力取决于学历（长期积累表现）以及考核表现（短期表现）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大城市			学历大多很好，</a:t>
            </a:r>
            <a:r>
              <a:rPr lang="en-US" altLang="zh-CN" dirty="0"/>
              <a:t>HR</a:t>
            </a:r>
            <a:r>
              <a:rPr lang="zh-CN" altLang="en-US" dirty="0"/>
              <a:t>对学历敏感度下降，较为注重考核（临时变场能力）</a:t>
            </a:r>
          </a:p>
          <a:p>
            <a:r>
              <a:rPr lang="zh-CN" altLang="en-US" dirty="0"/>
              <a:t>小城市			学历大多不好，</a:t>
            </a:r>
            <a:r>
              <a:rPr lang="en-US" altLang="zh-CN" dirty="0"/>
              <a:t>HR</a:t>
            </a:r>
            <a:r>
              <a:rPr lang="zh-CN" altLang="en-US" dirty="0"/>
              <a:t>更认可个人长群的学习能力（学历）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实践：</a:t>
            </a:r>
            <a:r>
              <a:rPr lang="en-US" altLang="zh-CN" dirty="0" err="1"/>
              <a:t>train_data</a:t>
            </a:r>
            <a:r>
              <a:rPr lang="en-US" altLang="zh-CN" dirty="0"/>
              <a:t>['education']=</a:t>
            </a:r>
            <a:r>
              <a:rPr lang="en-US" altLang="zh-CN" dirty="0" err="1"/>
              <a:t>train_data</a:t>
            </a:r>
            <a:r>
              <a:rPr lang="en-US" altLang="zh-CN" dirty="0"/>
              <a:t>['education']-</a:t>
            </a:r>
            <a:r>
              <a:rPr lang="en-US" altLang="zh-CN" dirty="0" err="1"/>
              <a:t>train_data</a:t>
            </a:r>
            <a:r>
              <a:rPr lang="en-US" altLang="zh-CN" dirty="0"/>
              <a:t>['</a:t>
            </a:r>
            <a:r>
              <a:rPr lang="en-US" altLang="zh-CN" dirty="0" err="1"/>
              <a:t>city_tier</a:t>
            </a:r>
            <a:r>
              <a:rPr lang="en-US" altLang="zh-CN" dirty="0"/>
              <a:t>']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0" name="箭头: 右 1">
            <a:extLst>
              <a:ext uri="{FF2B5EF4-FFF2-40B4-BE49-F238E27FC236}">
                <a16:creationId xmlns:a16="http://schemas.microsoft.com/office/drawing/2014/main" id="{EC49FE71-AF5E-4855-BF8B-972EE550AC43}"/>
              </a:ext>
            </a:extLst>
          </p:cNvPr>
          <p:cNvSpPr/>
          <p:nvPr/>
        </p:nvSpPr>
        <p:spPr>
          <a:xfrm>
            <a:off x="1517048" y="3429001"/>
            <a:ext cx="1595120" cy="143878"/>
          </a:xfrm>
          <a:custGeom>
            <a:avLst>
              <a:gd name="f0" fmla="val 18613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" name="箭头: 右 1">
            <a:extLst>
              <a:ext uri="{FF2B5EF4-FFF2-40B4-BE49-F238E27FC236}">
                <a16:creationId xmlns:a16="http://schemas.microsoft.com/office/drawing/2014/main" id="{D9F3D1B8-15F1-4673-97D3-4A3815B6D093}"/>
              </a:ext>
            </a:extLst>
          </p:cNvPr>
          <p:cNvSpPr/>
          <p:nvPr/>
        </p:nvSpPr>
        <p:spPr>
          <a:xfrm>
            <a:off x="1517048" y="3653340"/>
            <a:ext cx="1595120" cy="143878"/>
          </a:xfrm>
          <a:custGeom>
            <a:avLst>
              <a:gd name="f0" fmla="val 18613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28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特征工程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当然我也有其他的特征工程想法，但没有来得及实现它</a:t>
            </a:r>
            <a:endParaRPr lang="en-US" altLang="zh-CN" dirty="0"/>
          </a:p>
          <a:p>
            <a:endParaRPr lang="en-US" altLang="zh-CN" dirty="0"/>
          </a:p>
          <a:p>
            <a:pPr indent="228600" algn="just"/>
            <a:r>
              <a:rPr lang="en-US" altLang="zh-CN" dirty="0"/>
              <a:t>age</a:t>
            </a:r>
            <a:r>
              <a:rPr lang="zh-CN" altLang="zh-CN" dirty="0"/>
              <a:t>因为在训练集中缺失过多，如果不分青红皂白，直接取它的平均值来填补的话，可能模型表现更差了，所以我认为它不适合做此训练集的特征数据。</a:t>
            </a:r>
            <a:endParaRPr lang="en-US" altLang="zh-CN" dirty="0"/>
          </a:p>
          <a:p>
            <a:pPr indent="228600" algn="just"/>
            <a:endParaRPr lang="en-US" altLang="zh-CN" dirty="0"/>
          </a:p>
          <a:p>
            <a:pPr indent="228600" algn="just"/>
            <a:r>
              <a:rPr lang="zh-CN" altLang="zh-CN" dirty="0"/>
              <a:t>当然，可以想别的办法来利用</a:t>
            </a:r>
            <a:r>
              <a:rPr lang="en-US" altLang="zh-CN" dirty="0"/>
              <a:t>age</a:t>
            </a:r>
            <a:r>
              <a:rPr lang="zh-CN" altLang="zh-CN" dirty="0"/>
              <a:t>，因为对于公司来说，受聘者的年龄也是十分重要的。所以我想制作一个适用于大多数训练集的</a:t>
            </a:r>
            <a:r>
              <a:rPr lang="en-US" altLang="zh-CN" dirty="0"/>
              <a:t>age</a:t>
            </a:r>
            <a:r>
              <a:rPr lang="zh-CN" altLang="zh-CN" dirty="0"/>
              <a:t>。</a:t>
            </a:r>
            <a:endParaRPr lang="en-US" altLang="zh-CN" dirty="0"/>
          </a:p>
          <a:p>
            <a:pPr indent="228600" algn="just"/>
            <a:endParaRPr lang="en-US" altLang="zh-CN" dirty="0"/>
          </a:p>
          <a:p>
            <a:pPr indent="228600" algn="just"/>
            <a:r>
              <a:rPr lang="zh-CN" altLang="zh-CN" dirty="0"/>
              <a:t>想法：利用</a:t>
            </a:r>
            <a:r>
              <a:rPr lang="en-US" altLang="zh-CN" dirty="0"/>
              <a:t>education</a:t>
            </a:r>
            <a:r>
              <a:rPr lang="zh-CN" altLang="zh-CN" dirty="0"/>
              <a:t>（或其它数据），进行分类，比如学历为</a:t>
            </a:r>
            <a:r>
              <a:rPr lang="en-US" altLang="zh-CN" dirty="0"/>
              <a:t>master</a:t>
            </a:r>
            <a:r>
              <a:rPr lang="zh-CN" altLang="zh-CN" dirty="0"/>
              <a:t>中的平均年龄是</a:t>
            </a:r>
            <a:r>
              <a:rPr lang="en-US" altLang="zh-CN" dirty="0"/>
              <a:t>38</a:t>
            </a:r>
            <a:r>
              <a:rPr lang="zh-CN" altLang="zh-CN" dirty="0"/>
              <a:t>岁，则在</a:t>
            </a:r>
            <a:r>
              <a:rPr lang="en-US" altLang="zh-CN" dirty="0"/>
              <a:t>education</a:t>
            </a:r>
            <a:r>
              <a:rPr lang="zh-CN" altLang="zh-CN" dirty="0"/>
              <a:t>为</a:t>
            </a:r>
            <a:r>
              <a:rPr lang="en-US" altLang="zh-CN" dirty="0"/>
              <a:t>master</a:t>
            </a:r>
            <a:r>
              <a:rPr lang="zh-CN" altLang="zh-CN" dirty="0"/>
              <a:t>且</a:t>
            </a:r>
            <a:r>
              <a:rPr lang="en-US" altLang="zh-CN" dirty="0"/>
              <a:t>age</a:t>
            </a:r>
            <a:r>
              <a:rPr lang="zh-CN" altLang="zh-CN" dirty="0"/>
              <a:t>为空的格中放入</a:t>
            </a:r>
            <a:r>
              <a:rPr lang="en-US" altLang="zh-CN" dirty="0"/>
              <a:t>38</a:t>
            </a:r>
            <a:r>
              <a:rPr lang="zh-CN" altLang="zh-CN" dirty="0"/>
              <a:t>。这样分类来进行填空可能更好。</a:t>
            </a:r>
            <a:endParaRPr lang="en-US" altLang="zh-CN" dirty="0"/>
          </a:p>
          <a:p>
            <a:pPr indent="228600" algn="just"/>
            <a:endParaRPr lang="zh-CN" altLang="zh-CN" dirty="0"/>
          </a:p>
          <a:p>
            <a:pPr indent="228600" algn="just"/>
            <a:r>
              <a:rPr lang="zh-CN" altLang="zh-CN" dirty="0"/>
              <a:t>当然，我还有个想法，就是对</a:t>
            </a:r>
            <a:r>
              <a:rPr lang="en-US" altLang="zh-CN" dirty="0"/>
              <a:t>age</a:t>
            </a:r>
            <a:r>
              <a:rPr lang="zh-CN" altLang="zh-CN" dirty="0"/>
              <a:t>也做一个线性回归，通过其它的有</a:t>
            </a:r>
            <a:r>
              <a:rPr lang="en-US" altLang="zh-CN" dirty="0"/>
              <a:t>age</a:t>
            </a:r>
            <a:r>
              <a:rPr lang="zh-CN" altLang="zh-CN" dirty="0"/>
              <a:t>值的数据来推出无</a:t>
            </a:r>
            <a:r>
              <a:rPr lang="en-US" altLang="zh-CN" dirty="0"/>
              <a:t>age</a:t>
            </a:r>
            <a:r>
              <a:rPr lang="zh-CN" altLang="zh-CN" dirty="0"/>
              <a:t>值的空，仅供参考，我也不知道可不可以。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262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DD935-00C3-4C91-814E-3D827F10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C2346C-5F4A-4FC1-AB1B-C2E12DDC4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97732B-BEE2-4928-B5E8-191427B8CEAE}"/>
              </a:ext>
            </a:extLst>
          </p:cNvPr>
          <p:cNvSpPr txBox="1"/>
          <p:nvPr/>
        </p:nvSpPr>
        <p:spPr>
          <a:xfrm>
            <a:off x="4195011" y="2828835"/>
            <a:ext cx="693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模型选择</a:t>
            </a:r>
          </a:p>
        </p:txBody>
      </p:sp>
    </p:spTree>
    <p:extLst>
      <p:ext uri="{BB962C8B-B14F-4D97-AF65-F5344CB8AC3E}">
        <p14:creationId xmlns:p14="http://schemas.microsoft.com/office/powerpoint/2010/main" val="2206617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模型选择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模型选择是一个关键步骤，选择一个怎样的模型对预测结果十分重要。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常见的预测模型分为几类：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监督学习：通过学习（训练集）得到模型，再通过模型预测</a:t>
            </a:r>
            <a:endParaRPr lang="en-US" altLang="zh-CN" dirty="0"/>
          </a:p>
          <a:p>
            <a:r>
              <a:rPr lang="zh-CN" altLang="en-US" dirty="0"/>
              <a:t>例如：线性回归模型，</a:t>
            </a:r>
            <a:r>
              <a:rPr lang="en-US" altLang="zh-CN" dirty="0" err="1"/>
              <a:t>knn</a:t>
            </a:r>
            <a:r>
              <a:rPr lang="zh-CN" altLang="en-US" dirty="0"/>
              <a:t>模型，决策树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非监督学习：通过学习得到数据中的潜在关联</a:t>
            </a:r>
            <a:endParaRPr lang="en-US" altLang="zh-CN" dirty="0"/>
          </a:p>
          <a:p>
            <a:r>
              <a:rPr lang="zh-CN" altLang="en-US" dirty="0"/>
              <a:t>例如：聚类算法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强化学习、主动学习、半监督学习等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在此次训练中，由于给了很多训练集，而结果可以用线性方程表示，当然是用线性回归模型。（当然，其他的我也想不到）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595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2" y="553453"/>
            <a:ext cx="94568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模型选择之造模型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选择好模型后就可以利用</a:t>
            </a:r>
            <a:r>
              <a:rPr lang="en-US" altLang="zh-CN" dirty="0" err="1"/>
              <a:t>sklearn</a:t>
            </a:r>
            <a:r>
              <a:rPr lang="zh-CN" altLang="en-US" dirty="0"/>
              <a:t>库进行造模型工作了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造一个线性回归对象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sklearn.linear_model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endParaRPr lang="en-US" altLang="zh-CN" sz="1800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对线性回归对象进行拟合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sklearn.linear_model</a:t>
            </a:r>
            <a:r>
              <a:rPr lang="en-US" altLang="zh-CN" sz="18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.fit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(X</a:t>
            </a:r>
            <a:r>
              <a:rPr lang="zh-CN" altLang="en-US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Y)</a:t>
            </a:r>
          </a:p>
          <a:p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预测数据</a:t>
            </a:r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sklearn.linear_model</a:t>
            </a:r>
            <a:r>
              <a:rPr lang="en-US" altLang="zh-CN" sz="18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.predict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(X)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31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2" y="553453"/>
            <a:ext cx="9456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模型选择之造模型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造一个线性回归对象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sklearn.linear_model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endParaRPr lang="en-US" altLang="zh-CN" sz="1800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线性回归有分为最小二乘法，以及梯度下降法</a:t>
            </a:r>
            <a:endParaRPr lang="en-US" altLang="zh-CN" sz="1800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若造对象时没特别说明，默认为最小二乘法</a:t>
            </a:r>
            <a:endParaRPr lang="en-US" altLang="zh-CN" sz="1800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32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2" y="553453"/>
            <a:ext cx="9456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模型选择之造模型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对线性回归对象进行拟合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sklearn.linear_model</a:t>
            </a:r>
            <a:r>
              <a:rPr lang="en-US" altLang="zh-CN" sz="18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.fit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(X</a:t>
            </a:r>
            <a:r>
              <a:rPr lang="zh-CN" altLang="en-US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Y)</a:t>
            </a:r>
          </a:p>
          <a:p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linear_model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库中的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函数，将训练集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和目标集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放入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它就可以拟合一个线性回归模型</a:t>
            </a:r>
            <a:endParaRPr lang="en-US" altLang="zh-CN" sz="1800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08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模型选择之预测数据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df= </a:t>
            </a:r>
            <a:r>
              <a:rPr lang="en-US" altLang="zh-CN" dirty="0" err="1"/>
              <a:t>sklearn.linear_model.predict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r>
              <a:rPr lang="zh-CN" altLang="en-US" dirty="0"/>
              <a:t>可以利用已经训练好的模型进行数据预测</a:t>
            </a:r>
            <a:endParaRPr lang="en-US" altLang="zh-CN" dirty="0"/>
          </a:p>
          <a:p>
            <a:r>
              <a:rPr lang="en-US" altLang="zh-CN" dirty="0"/>
              <a:t>predict</a:t>
            </a:r>
            <a:r>
              <a:rPr lang="zh-CN" altLang="en-US" dirty="0"/>
              <a:t>函数里面的（</a:t>
            </a:r>
            <a:r>
              <a:rPr lang="en-US" altLang="zh-CN" dirty="0"/>
              <a:t>X</a:t>
            </a:r>
            <a:r>
              <a:rPr lang="zh-CN" altLang="en-US" dirty="0"/>
              <a:t>）是测试集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11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DD935-00C3-4C91-814E-3D827F10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C2346C-5F4A-4FC1-AB1B-C2E12DDC4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97732B-BEE2-4928-B5E8-191427B8CEAE}"/>
              </a:ext>
            </a:extLst>
          </p:cNvPr>
          <p:cNvSpPr txBox="1"/>
          <p:nvPr/>
        </p:nvSpPr>
        <p:spPr>
          <a:xfrm>
            <a:off x="4195011" y="2828835"/>
            <a:ext cx="693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线性回归</a:t>
            </a:r>
          </a:p>
        </p:txBody>
      </p:sp>
    </p:spTree>
    <p:extLst>
      <p:ext uri="{BB962C8B-B14F-4D97-AF65-F5344CB8AC3E}">
        <p14:creationId xmlns:p14="http://schemas.microsoft.com/office/powerpoint/2010/main" val="4077326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DD935-00C3-4C91-814E-3D827F10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C2346C-5F4A-4FC1-AB1B-C2E12DDC4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97732B-BEE2-4928-B5E8-191427B8CEAE}"/>
              </a:ext>
            </a:extLst>
          </p:cNvPr>
          <p:cNvSpPr txBox="1"/>
          <p:nvPr/>
        </p:nvSpPr>
        <p:spPr>
          <a:xfrm>
            <a:off x="4195011" y="2828835"/>
            <a:ext cx="693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模型评估</a:t>
            </a:r>
          </a:p>
        </p:txBody>
      </p:sp>
    </p:spTree>
    <p:extLst>
      <p:ext uri="{BB962C8B-B14F-4D97-AF65-F5344CB8AC3E}">
        <p14:creationId xmlns:p14="http://schemas.microsoft.com/office/powerpoint/2010/main" val="1031165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模型评估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使用一些评估手段，对模型进行评估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一般使用测试集进行模型评估，不使用训练集的理由是：本来就是用训练集进行模型的训练，如果再用训练集进行评估，那肯定很高分啊，就失去了评估的意义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我使用</a:t>
            </a:r>
            <a:r>
              <a:rPr lang="en-US" altLang="zh-CN" dirty="0"/>
              <a:t>sum()</a:t>
            </a:r>
            <a:r>
              <a:rPr lang="zh-CN" altLang="en-US" dirty="0"/>
              <a:t>以及</a:t>
            </a:r>
            <a:r>
              <a:rPr lang="en-US" altLang="zh-CN" dirty="0" err="1"/>
              <a:t>sklearn.linear_model.score</a:t>
            </a:r>
            <a:r>
              <a:rPr lang="zh-CN" altLang="en-US" dirty="0"/>
              <a:t>（）进行评估</a:t>
            </a:r>
          </a:p>
        </p:txBody>
      </p:sp>
    </p:spTree>
    <p:extLst>
      <p:ext uri="{BB962C8B-B14F-4D97-AF65-F5344CB8AC3E}">
        <p14:creationId xmlns:p14="http://schemas.microsoft.com/office/powerpoint/2010/main" val="136514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模型评估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sum</a:t>
            </a:r>
            <a:r>
              <a:rPr lang="zh-CN" altLang="en-US" dirty="0"/>
              <a:t>（</a:t>
            </a:r>
            <a:r>
              <a:rPr lang="en-US" altLang="zh-CN" dirty="0"/>
              <a:t>df1==df2</a:t>
            </a:r>
            <a:r>
              <a:rPr lang="zh-CN" altLang="en-US" dirty="0"/>
              <a:t>）将两个</a:t>
            </a:r>
            <a:r>
              <a:rPr lang="en-US" altLang="zh-CN" dirty="0"/>
              <a:t>df</a:t>
            </a:r>
            <a:r>
              <a:rPr lang="zh-CN" altLang="en-US" dirty="0"/>
              <a:t>文件相同位置进行比较，返回相等的数量，可以利用它查看模型预测对了几个数据。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sklearn.linear_model.score</a:t>
            </a:r>
            <a:r>
              <a:rPr lang="zh-CN" altLang="en-US" dirty="0"/>
              <a:t>（）可以调用</a:t>
            </a:r>
            <a:r>
              <a:rPr lang="en-US" altLang="zh-CN" dirty="0" err="1"/>
              <a:t>sklearn.linear_model</a:t>
            </a:r>
            <a:r>
              <a:rPr lang="zh-CN" altLang="en-US" dirty="0"/>
              <a:t>库中的</a:t>
            </a:r>
            <a:r>
              <a:rPr lang="en-US" altLang="zh-CN" dirty="0"/>
              <a:t>score</a:t>
            </a:r>
            <a:r>
              <a:rPr lang="zh-CN" altLang="en-US" dirty="0"/>
              <a:t>（）函数，返回</a:t>
            </a:r>
            <a:r>
              <a:rPr lang="en-US" altLang="zh-CN" dirty="0"/>
              <a:t>R2</a:t>
            </a:r>
            <a:r>
              <a:rPr lang="zh-CN" altLang="en-US" dirty="0"/>
              <a:t>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其中的</a:t>
            </a:r>
            <a:r>
              <a:rPr lang="en-US" altLang="zh-CN" dirty="0"/>
              <a:t>y</a:t>
            </a:r>
            <a:r>
              <a:rPr lang="zh-CN" altLang="en-US" dirty="0"/>
              <a:t>是真实值，</a:t>
            </a:r>
            <a:r>
              <a:rPr lang="en-US" altLang="zh-CN" dirty="0"/>
              <a:t>f</a:t>
            </a:r>
            <a:r>
              <a:rPr lang="zh-CN" altLang="en-US" dirty="0"/>
              <a:t>是预测值，</a:t>
            </a:r>
            <a:r>
              <a:rPr lang="en-US" altLang="zh-CN" dirty="0"/>
              <a:t>\hat{y}</a:t>
            </a:r>
            <a:r>
              <a:rPr lang="zh-CN" altLang="en-US" dirty="0"/>
              <a:t>是实际值的平均值</a:t>
            </a:r>
          </a:p>
          <a:p>
            <a:r>
              <a:rPr lang="en-US" altLang="zh-CN" dirty="0"/>
              <a:t>R2</a:t>
            </a:r>
            <a:r>
              <a:rPr lang="zh-CN" altLang="en-US" dirty="0"/>
              <a:t>离</a:t>
            </a:r>
            <a:r>
              <a:rPr lang="en-US" altLang="zh-CN" dirty="0"/>
              <a:t>1</a:t>
            </a:r>
            <a:r>
              <a:rPr lang="zh-CN" altLang="en-US" dirty="0"/>
              <a:t>越近，说明模型的拟合程度越好，离</a:t>
            </a:r>
            <a:r>
              <a:rPr lang="en-US" altLang="zh-CN" dirty="0"/>
              <a:t>0</a:t>
            </a:r>
            <a:r>
              <a:rPr lang="zh-CN" altLang="en-US" dirty="0"/>
              <a:t>越近，说明拟合程度差。</a:t>
            </a:r>
          </a:p>
          <a:p>
            <a:r>
              <a:rPr lang="zh-CN" altLang="en-US" dirty="0"/>
              <a:t>可以当一个参考。</a:t>
            </a:r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4CBABC-BAC3-4E69-A585-E1EFEF9855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7279" y="3429000"/>
            <a:ext cx="2494915" cy="5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96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DD935-00C3-4C91-814E-3D827F10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C2346C-5F4A-4FC1-AB1B-C2E12DDC4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D5F861-0EFB-4302-B410-E90F39A82B65}"/>
              </a:ext>
            </a:extLst>
          </p:cNvPr>
          <p:cNvSpPr txBox="1"/>
          <p:nvPr/>
        </p:nvSpPr>
        <p:spPr>
          <a:xfrm rot="16200000">
            <a:off x="3928137" y="2975810"/>
            <a:ext cx="3139321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8473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7582CF8-324B-4FC1-8A61-36BC8C9C45B8}"/>
              </a:ext>
            </a:extLst>
          </p:cNvPr>
          <p:cNvSpPr txBox="1"/>
          <p:nvPr/>
        </p:nvSpPr>
        <p:spPr>
          <a:xfrm>
            <a:off x="272716" y="497668"/>
            <a:ext cx="63687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通过线性回归预测结果</a:t>
            </a:r>
            <a:endParaRPr lang="en-US" altLang="zh-CN" dirty="0"/>
          </a:p>
          <a:p>
            <a:r>
              <a:rPr lang="zh-CN" altLang="en-US" dirty="0"/>
              <a:t>即通过已知数据来推测未知数据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那么我们需要知道的有两点</a:t>
            </a:r>
            <a:endParaRPr lang="en-US" altLang="zh-CN" dirty="0"/>
          </a:p>
          <a:p>
            <a:pPr marL="342900" indent="-342900">
              <a:buAutoNum type="ea1ChsPeriod"/>
            </a:pPr>
            <a:r>
              <a:rPr lang="zh-CN" altLang="en-US" dirty="0"/>
              <a:t>哪些数据与未知数据相关</a:t>
            </a:r>
            <a:endParaRPr lang="en-US" altLang="zh-CN" dirty="0"/>
          </a:p>
          <a:p>
            <a:pPr marL="342900" indent="-342900">
              <a:buAutoNum type="ea1ChsPeriod"/>
            </a:pPr>
            <a:r>
              <a:rPr lang="zh-CN" altLang="en-US" dirty="0"/>
              <a:t>已知数据的权重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第一点，我们可以通过个人对数据的理解并结合生活实际来进行选择。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第二点，我们需要通过误差方程来计算权重</a:t>
            </a:r>
            <a:endParaRPr lang="en-US" altLang="zh-CN" dirty="0"/>
          </a:p>
          <a:p>
            <a:r>
              <a:rPr lang="zh-CN" altLang="en-US" dirty="0"/>
              <a:t>误差方程用矩阵方式表达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通过解出此矩阵方程，能得到  矩阵，从而通过</a:t>
            </a:r>
            <a:r>
              <a:rPr lang="en-US" altLang="zh-CN" dirty="0"/>
              <a:t>X    =Y</a:t>
            </a:r>
            <a:r>
              <a:rPr lang="zh-CN" altLang="en-US" dirty="0"/>
              <a:t>解出预测值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BD388B-7AB9-4621-BEDD-E96896FE2B12}"/>
              </a:ext>
            </a:extLst>
          </p:cNvPr>
          <p:cNvSpPr txBox="1"/>
          <p:nvPr/>
        </p:nvSpPr>
        <p:spPr>
          <a:xfrm>
            <a:off x="288758" y="64168"/>
            <a:ext cx="63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关于线性回归的理解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625C58-AA1F-4C2C-A87D-751F7B5C7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32" y="3217200"/>
            <a:ext cx="2885714" cy="1057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EDD6FF-D6B9-4353-B2EE-FD8976918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17" y="3352809"/>
            <a:ext cx="142857" cy="1523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F42577D-66DF-4228-9C34-8D1752E97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238" y="4748472"/>
            <a:ext cx="142857" cy="1523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D6381E-F7F4-425F-89CD-BE2FB3579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350" y="4671918"/>
            <a:ext cx="222136" cy="23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1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DD935-00C3-4C91-814E-3D827F10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C2346C-5F4A-4FC1-AB1B-C2E12DDC4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97732B-BEE2-4928-B5E8-191427B8CEAE}"/>
              </a:ext>
            </a:extLst>
          </p:cNvPr>
          <p:cNvSpPr txBox="1"/>
          <p:nvPr/>
        </p:nvSpPr>
        <p:spPr>
          <a:xfrm>
            <a:off x="4195011" y="2828835"/>
            <a:ext cx="693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数据清洗</a:t>
            </a:r>
          </a:p>
        </p:txBody>
      </p:sp>
    </p:spTree>
    <p:extLst>
      <p:ext uri="{BB962C8B-B14F-4D97-AF65-F5344CB8AC3E}">
        <p14:creationId xmlns:p14="http://schemas.microsoft.com/office/powerpoint/2010/main" val="413758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数据清洗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数据清洗目的：将我们不能用的数据进行清除，或是填补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主要用</a:t>
            </a:r>
            <a:r>
              <a:rPr lang="en-US" altLang="zh-CN" dirty="0" err="1"/>
              <a:t>dropna</a:t>
            </a:r>
            <a:r>
              <a:rPr lang="zh-CN" altLang="en-US" dirty="0"/>
              <a:t>函数进行数据清除，用</a:t>
            </a:r>
            <a:r>
              <a:rPr lang="en-US" altLang="zh-CN" dirty="0" err="1"/>
              <a:t>fillna</a:t>
            </a:r>
            <a:r>
              <a:rPr lang="zh-CN" altLang="en-US" dirty="0"/>
              <a:t>函数进行数据填补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当然首先要做的是查看数据集是否有缺数据的情况，有的话才用数据清洗。</a:t>
            </a:r>
          </a:p>
        </p:txBody>
      </p:sp>
    </p:spTree>
    <p:extLst>
      <p:ext uri="{BB962C8B-B14F-4D97-AF65-F5344CB8AC3E}">
        <p14:creationId xmlns:p14="http://schemas.microsoft.com/office/powerpoint/2010/main" val="68604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数据清洗之显示缺失情况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用</a:t>
            </a:r>
            <a:r>
              <a:rPr lang="en-US" altLang="zh-CN" sz="1800" kern="1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missingno.matrix</a:t>
            </a:r>
            <a:r>
              <a:rPr lang="zh-CN" altLang="en-US" kern="15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50" dirty="0">
                <a:latin typeface="Times New Roman" panose="02020603050405020304" pitchFamily="18" charset="0"/>
                <a:ea typeface="宋体" panose="02010600030101010101" pitchFamily="2" charset="-122"/>
              </a:rPr>
              <a:t>df</a:t>
            </a:r>
            <a:r>
              <a:rPr lang="zh-CN" altLang="en-US" kern="150" dirty="0">
                <a:latin typeface="Times New Roman" panose="02020603050405020304" pitchFamily="18" charset="0"/>
                <a:ea typeface="宋体" panose="02010600030101010101" pitchFamily="2" charset="-122"/>
              </a:rPr>
              <a:t>）显示</a:t>
            </a:r>
            <a:r>
              <a:rPr lang="en-US" altLang="zh-CN" kern="150" dirty="0">
                <a:latin typeface="Times New Roman" panose="02020603050405020304" pitchFamily="18" charset="0"/>
                <a:ea typeface="宋体" panose="02010600030101010101" pitchFamily="2" charset="-122"/>
              </a:rPr>
              <a:t>df</a:t>
            </a:r>
            <a:r>
              <a:rPr lang="zh-CN" altLang="en-US" kern="150" dirty="0">
                <a:latin typeface="Times New Roman" panose="02020603050405020304" pitchFamily="18" charset="0"/>
                <a:ea typeface="宋体" panose="02010600030101010101" pitchFamily="2" charset="-122"/>
              </a:rPr>
              <a:t>中的文件缺失情况</a:t>
            </a:r>
            <a:endParaRPr lang="en-US" altLang="zh-CN" kern="1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800" kern="1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优点：好看、直观、可视化</a:t>
            </a:r>
            <a:endParaRPr lang="en-US" altLang="zh-CN" sz="1800" kern="1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kern="150" dirty="0">
                <a:latin typeface="Times New Roman" panose="02020603050405020304" pitchFamily="18" charset="0"/>
                <a:ea typeface="宋体" panose="02010600030101010101" pitchFamily="2" charset="-122"/>
              </a:rPr>
              <a:t>缺点：不能直白地显示此</a:t>
            </a:r>
            <a:r>
              <a:rPr lang="en-US" altLang="zh-CN" kern="150" dirty="0">
                <a:latin typeface="Times New Roman" panose="02020603050405020304" pitchFamily="18" charset="0"/>
                <a:ea typeface="宋体" panose="02010600030101010101" pitchFamily="2" charset="-122"/>
              </a:rPr>
              <a:t>df</a:t>
            </a:r>
            <a:r>
              <a:rPr lang="zh-CN" altLang="en-US" kern="150" dirty="0">
                <a:latin typeface="Times New Roman" panose="02020603050405020304" pitchFamily="18" charset="0"/>
                <a:ea typeface="宋体" panose="02010600030101010101" pitchFamily="2" charset="-122"/>
              </a:rPr>
              <a:t>文件是否有缺失</a:t>
            </a:r>
            <a:r>
              <a:rPr lang="en-US" altLang="zh-CN" sz="1800" kern="1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用</a:t>
            </a:r>
            <a:r>
              <a:rPr lang="en-US" altLang="zh-CN" dirty="0" err="1"/>
              <a:t>df.isnull</a:t>
            </a:r>
            <a:r>
              <a:rPr lang="en-US" altLang="zh-CN" dirty="0"/>
              <a:t>().any()</a:t>
            </a:r>
            <a:r>
              <a:rPr lang="zh-CN" altLang="en-US" dirty="0"/>
              <a:t>显示</a:t>
            </a:r>
            <a:r>
              <a:rPr lang="en-US" altLang="zh-CN" dirty="0"/>
              <a:t>df</a:t>
            </a:r>
            <a:r>
              <a:rPr lang="zh-CN" altLang="en-US" dirty="0"/>
              <a:t>文件中文件缺失</a:t>
            </a:r>
            <a:endParaRPr lang="en-US" altLang="zh-CN" dirty="0"/>
          </a:p>
          <a:p>
            <a:r>
              <a:rPr lang="zh-CN" altLang="en-US" dirty="0"/>
              <a:t>优点：直白</a:t>
            </a:r>
            <a:endParaRPr lang="en-US" altLang="zh-CN" dirty="0"/>
          </a:p>
          <a:p>
            <a:r>
              <a:rPr lang="zh-CN" altLang="en-US" dirty="0"/>
              <a:t>缺点：无法看到缺少了多少数据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用</a:t>
            </a:r>
            <a:r>
              <a:rPr lang="en-US" altLang="zh-CN" dirty="0" err="1"/>
              <a:t>df.isnull</a:t>
            </a:r>
            <a:r>
              <a:rPr lang="en-US" altLang="zh-CN" dirty="0"/>
              <a:t>().sum()</a:t>
            </a:r>
            <a:r>
              <a:rPr lang="zh-CN" altLang="en-US" dirty="0"/>
              <a:t>显示</a:t>
            </a:r>
            <a:r>
              <a:rPr lang="en-US" altLang="zh-CN" dirty="0"/>
              <a:t>df</a:t>
            </a:r>
            <a:r>
              <a:rPr lang="zh-CN" altLang="en-US" dirty="0"/>
              <a:t>文件中文件缺失</a:t>
            </a:r>
            <a:endParaRPr lang="en-US" altLang="zh-CN" dirty="0"/>
          </a:p>
          <a:p>
            <a:r>
              <a:rPr lang="zh-CN" altLang="en-US" dirty="0"/>
              <a:t>优点：直白，可以看到有多少数据缺失</a:t>
            </a:r>
            <a:endParaRPr lang="en-US" altLang="zh-CN" dirty="0"/>
          </a:p>
          <a:p>
            <a:r>
              <a:rPr lang="zh-CN" altLang="en-US" dirty="0"/>
              <a:t>缺点：无法做到可视化、不好看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15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数据清洗之显示缺失情况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用</a:t>
            </a:r>
            <a:r>
              <a:rPr lang="en-US" altLang="zh-CN" sz="1800" kern="1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missingno.matrix</a:t>
            </a:r>
            <a:r>
              <a:rPr lang="zh-CN" altLang="en-US" kern="15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50" dirty="0">
                <a:latin typeface="Times New Roman" panose="02020603050405020304" pitchFamily="18" charset="0"/>
                <a:ea typeface="宋体" panose="02010600030101010101" pitchFamily="2" charset="-122"/>
              </a:rPr>
              <a:t>df</a:t>
            </a:r>
            <a:r>
              <a:rPr lang="zh-CN" altLang="en-US" kern="150" dirty="0">
                <a:latin typeface="Times New Roman" panose="02020603050405020304" pitchFamily="18" charset="0"/>
                <a:ea typeface="宋体" panose="02010600030101010101" pitchFamily="2" charset="-122"/>
              </a:rPr>
              <a:t>）显示</a:t>
            </a:r>
            <a:r>
              <a:rPr lang="en-US" altLang="zh-CN" kern="150" dirty="0">
                <a:latin typeface="Times New Roman" panose="02020603050405020304" pitchFamily="18" charset="0"/>
                <a:ea typeface="宋体" panose="02010600030101010101" pitchFamily="2" charset="-122"/>
              </a:rPr>
              <a:t>df</a:t>
            </a:r>
            <a:r>
              <a:rPr lang="zh-CN" altLang="en-US" kern="150" dirty="0">
                <a:latin typeface="Times New Roman" panose="02020603050405020304" pitchFamily="18" charset="0"/>
                <a:ea typeface="宋体" panose="02010600030101010101" pitchFamily="2" charset="-122"/>
              </a:rPr>
              <a:t>中的文件缺失情况</a:t>
            </a:r>
            <a:endParaRPr lang="en-US" altLang="zh-CN" kern="1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800" kern="1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优点：好看、直观、可视化</a:t>
            </a:r>
            <a:endParaRPr lang="en-US" altLang="zh-CN" sz="1800" kern="1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kern="150" dirty="0">
                <a:latin typeface="Times New Roman" panose="02020603050405020304" pitchFamily="18" charset="0"/>
                <a:ea typeface="宋体" panose="02010600030101010101" pitchFamily="2" charset="-122"/>
              </a:rPr>
              <a:t>缺点：不能直白地显示此</a:t>
            </a:r>
            <a:r>
              <a:rPr lang="en-US" altLang="zh-CN" kern="150" dirty="0">
                <a:latin typeface="Times New Roman" panose="02020603050405020304" pitchFamily="18" charset="0"/>
                <a:ea typeface="宋体" panose="02010600030101010101" pitchFamily="2" charset="-122"/>
              </a:rPr>
              <a:t>df</a:t>
            </a:r>
            <a:r>
              <a:rPr lang="zh-CN" altLang="en-US" kern="150" dirty="0">
                <a:latin typeface="Times New Roman" panose="02020603050405020304" pitchFamily="18" charset="0"/>
                <a:ea typeface="宋体" panose="02010600030101010101" pitchFamily="2" charset="-122"/>
              </a:rPr>
              <a:t>文件是否有缺失</a:t>
            </a:r>
            <a:r>
              <a:rPr lang="en-US" altLang="zh-CN" sz="1800" kern="1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AE091E-2C89-4357-9A56-F6A92F0BB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3" y="1995618"/>
            <a:ext cx="7029596" cy="45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5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F6B-5FBA-4EB4-8CF4-9BF7253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9941-FE82-4A0C-A0EF-B005D690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861F8-4CA0-462D-A33B-C82B98EE47E8}"/>
              </a:ext>
            </a:extLst>
          </p:cNvPr>
          <p:cNvSpPr txBox="1"/>
          <p:nvPr/>
        </p:nvSpPr>
        <p:spPr>
          <a:xfrm>
            <a:off x="481263" y="553453"/>
            <a:ext cx="6448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数据清洗之显示缺失情况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用</a:t>
            </a:r>
            <a:r>
              <a:rPr lang="en-US" altLang="zh-CN" dirty="0" err="1"/>
              <a:t>df.isnull</a:t>
            </a:r>
            <a:r>
              <a:rPr lang="en-US" altLang="zh-CN" dirty="0"/>
              <a:t>().any()</a:t>
            </a:r>
            <a:r>
              <a:rPr lang="zh-CN" altLang="en-US" dirty="0"/>
              <a:t>显示</a:t>
            </a:r>
            <a:r>
              <a:rPr lang="en-US" altLang="zh-CN" dirty="0"/>
              <a:t>df</a:t>
            </a:r>
            <a:r>
              <a:rPr lang="zh-CN" altLang="en-US" dirty="0"/>
              <a:t>文件中文件缺失</a:t>
            </a:r>
            <a:endParaRPr lang="en-US" altLang="zh-CN" dirty="0"/>
          </a:p>
          <a:p>
            <a:r>
              <a:rPr lang="zh-CN" altLang="en-US" dirty="0"/>
              <a:t>优点：直白</a:t>
            </a:r>
            <a:endParaRPr lang="en-US" altLang="zh-CN" dirty="0"/>
          </a:p>
          <a:p>
            <a:r>
              <a:rPr lang="zh-CN" altLang="en-US" dirty="0"/>
              <a:t>缺点：无法看到缺少了多少数据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4F4BF5-B973-4D6F-BE3C-7F91B6577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39" y="2055813"/>
            <a:ext cx="4019048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4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</TotalTime>
  <Words>1780</Words>
  <Application>Microsoft Office PowerPoint</Application>
  <PresentationFormat>宽屏</PresentationFormat>
  <Paragraphs>255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等线 Light</vt:lpstr>
      <vt:lpstr>Arial</vt:lpstr>
      <vt:lpstr>Times New Roman</vt:lpstr>
      <vt:lpstr>Office 主题​​</vt:lpstr>
      <vt:lpstr>数据挖掘 线性回归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 线性回归</dc:title>
  <dc:creator>桂鑫</dc:creator>
  <cp:lastModifiedBy>桂鑫</cp:lastModifiedBy>
  <cp:revision>15</cp:revision>
  <dcterms:created xsi:type="dcterms:W3CDTF">2021-04-17T01:09:34Z</dcterms:created>
  <dcterms:modified xsi:type="dcterms:W3CDTF">2021-04-17T03:27:10Z</dcterms:modified>
</cp:coreProperties>
</file>