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3"/>
    <p:sldId id="258" r:id="rId4"/>
    <p:sldId id="259" r:id="rId5"/>
    <p:sldId id="314" r:id="rId6"/>
    <p:sldId id="260" r:id="rId7"/>
    <p:sldId id="261" r:id="rId8"/>
    <p:sldId id="283" r:id="rId9"/>
    <p:sldId id="334" r:id="rId10"/>
    <p:sldId id="291" r:id="rId11"/>
    <p:sldId id="263" r:id="rId12"/>
    <p:sldId id="304" r:id="rId13"/>
    <p:sldId id="264" r:id="rId14"/>
    <p:sldId id="292" r:id="rId15"/>
    <p:sldId id="294" r:id="rId16"/>
    <p:sldId id="297" r:id="rId17"/>
    <p:sldId id="299" r:id="rId18"/>
    <p:sldId id="300" r:id="rId19"/>
    <p:sldId id="313" r:id="rId20"/>
    <p:sldId id="330" r:id="rId21"/>
    <p:sldId id="302" r:id="rId22"/>
    <p:sldId id="350" r:id="rId23"/>
    <p:sldId id="351" r:id="rId24"/>
    <p:sldId id="298" r:id="rId25"/>
    <p:sldId id="333" r:id="rId26"/>
    <p:sldId id="33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EC115-5B24-494E-A9FA-AE6034895B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75495-C77D-42E9-B7F1-ED98675FC4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1.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光源顶部）">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676" y="288270"/>
            <a:ext cx="2837500" cy="100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7F250-AEF5-4C37-968D-590C2DD6E8A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7F250-AEF5-4C37-968D-590C2DD6E8A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7F250-AEF5-4C37-968D-590C2DD6E8A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7F250-AEF5-4C37-968D-590C2DD6E8A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背景（光源顶部）">
    <p:spTree>
      <p:nvGrpSpPr>
        <p:cNvPr id="1" name=""/>
        <p:cNvGrpSpPr/>
        <p:nvPr/>
      </p:nvGrpSpPr>
      <p:grpSpPr>
        <a:xfrm>
          <a:off x="0" y="0"/>
          <a:ext cx="0" cy="0"/>
          <a:chOff x="0" y="0"/>
          <a:chExt cx="0" cy="0"/>
        </a:xfrm>
      </p:grpSpPr>
      <p:pic>
        <p:nvPicPr>
          <p:cNvPr id="8" name="图片 7" descr="图片包含 物体&#10;&#10;自动生成的说明"/>
          <p:cNvPicPr>
            <a:picLocks noChangeAspect="1"/>
          </p:cNvPicPr>
          <p:nvPr userDrawn="1"/>
        </p:nvPicPr>
        <p:blipFill>
          <a:blip r:embed="rId2" cstate="print">
            <a:lum bright="70000" contrast="-70000"/>
            <a:extLst>
              <a:ext uri="{BEBA8EAE-BF5A-486C-A8C5-ECC9F3942E4B}">
                <a14:imgProps xmlns:a14="http://schemas.microsoft.com/office/drawing/2010/main">
                  <a14:imgLayer r:embed="rId3">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10806014" y="445006"/>
            <a:ext cx="890690" cy="402719"/>
          </a:xfrm>
          <a:prstGeom prst="rect">
            <a:avLst/>
          </a:prstGeom>
        </p:spPr>
      </p:pic>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背景（光源左上方）">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内页模板">
    <p:spTree>
      <p:nvGrpSpPr>
        <p:cNvPr id="1" name=""/>
        <p:cNvGrpSpPr/>
        <p:nvPr/>
      </p:nvGrpSpPr>
      <p:grpSpPr>
        <a:xfrm>
          <a:off x="0" y="0"/>
          <a:ext cx="0" cy="0"/>
          <a:chOff x="0" y="0"/>
          <a:chExt cx="0" cy="0"/>
        </a:xfrm>
      </p:grpSpPr>
      <p:grpSp>
        <p:nvGrpSpPr>
          <p:cNvPr id="27" name="组合 26"/>
          <p:cNvGrpSpPr/>
          <p:nvPr userDrawn="1"/>
        </p:nvGrpSpPr>
        <p:grpSpPr>
          <a:xfrm>
            <a:off x="406684" y="818382"/>
            <a:ext cx="11378632" cy="5825384"/>
            <a:chOff x="940596" y="1700228"/>
            <a:chExt cx="6850085" cy="3506956"/>
          </a:xfrm>
          <a:solidFill>
            <a:srgbClr val="E8E8E8">
              <a:alpha val="40000"/>
            </a:srgbClr>
          </a:solidFill>
        </p:grpSpPr>
        <p:sp>
          <p:nvSpPr>
            <p:cNvPr id="28" name="Freeform 250"/>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9" name="Freeform 251"/>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0" name="Freeform 252"/>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1" name="Freeform 253"/>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2" name="Freeform 254"/>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3" name="Freeform 255"/>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5" name="Freeform 256"/>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6" name="Freeform 257"/>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9" name="Freeform 258"/>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0" name="Freeform 259"/>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1" name="Freeform 260"/>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4" name="Freeform 261"/>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7" name="Freeform 262"/>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8" name="Freeform 263"/>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9" name="Freeform 264"/>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0" name="Freeform 265"/>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1" name="Freeform 266"/>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2" name="Freeform 267"/>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3" name="Freeform 268"/>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4" name="Freeform 269"/>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5" name="Freeform 270"/>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6" name="Freeform 271"/>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7" name="Freeform 272"/>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8" name="Freeform 273"/>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9" name="Freeform 274"/>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0" name="Freeform 275"/>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1" name="Freeform 276"/>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2" name="Freeform 277"/>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3" name="Freeform 278"/>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4" name="Freeform 279"/>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5" name="Freeform 280"/>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6" name="Freeform 281"/>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7" name="Freeform 282"/>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8" name="Freeform 283"/>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9" name="Freeform 284"/>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0" name="Freeform 285"/>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1" name="Freeform 286"/>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2" name="Freeform 287"/>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3" name="Freeform 288"/>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4" name="Freeform 289"/>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5" name="Freeform 290"/>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6" name="Freeform 291"/>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7" name="Freeform 292"/>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8" name="Freeform 293"/>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9" name="Freeform 294"/>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0" name="Freeform 295"/>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1" name="Freeform 296"/>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2" name="Freeform 297"/>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3" name="Freeform 298"/>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4" name="Freeform 299"/>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5" name="Freeform 300"/>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6" name="Freeform 301"/>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7" name="Freeform 302"/>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8" name="Freeform 303"/>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9" name="Freeform 304"/>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0" name="Freeform 305"/>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1" name="Freeform 306"/>
            <p:cNvSpPr/>
            <p:nvPr/>
          </p:nvSpPr>
          <p:spPr bwMode="auto">
            <a:xfrm>
              <a:off x="4933390"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2" name="Freeform 307"/>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3" name="Freeform 308"/>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4" name="Freeform 309"/>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5" name="Freeform 310"/>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6" name="Freeform 311"/>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7" name="Freeform 312"/>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8" name="Freeform 313"/>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9" name="Freeform 314"/>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0" name="Freeform 315"/>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1" name="Freeform 316"/>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2" name="Freeform 317"/>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3" name="Freeform 318"/>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4" name="Freeform 320"/>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5" name="Freeform 321"/>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6" name="Freeform 322"/>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7" name="Freeform 323"/>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8" name="Freeform 324"/>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9" name="Freeform 325"/>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0" name="Freeform 326"/>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1" name="Freeform 327"/>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2" name="Freeform 328"/>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3" name="Freeform 329"/>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4" name="Freeform 330"/>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5" name="Freeform 331"/>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6" name="Freeform 332"/>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7" name="Freeform 333"/>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8" name="Freeform 334"/>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9" name="Freeform 335"/>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0" name="Freeform 336"/>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1" name="Freeform 337"/>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2" name="Freeform 338"/>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3" name="Freeform 339"/>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4" name="Freeform 340"/>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5" name="Freeform 341"/>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6" name="Freeform 342"/>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7" name="Freeform 343"/>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8" name="Freeform 344"/>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9" name="Freeform 345"/>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0" name="Freeform 346"/>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1" name="Freeform 347"/>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2" name="Freeform 348"/>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3" name="Freeform 349"/>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4" name="Freeform 350"/>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5" name="Freeform 351"/>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6" name="Freeform 352"/>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7" name="Freeform 353"/>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8" name="Freeform 354"/>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9" name="Freeform 355"/>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0" name="Freeform 356"/>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1" name="Freeform 357"/>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2" name="Freeform 358"/>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3" name="Freeform 359"/>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4" name="Freeform 360"/>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5" name="Freeform 361"/>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6" name="Freeform 362"/>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7" name="Freeform 363"/>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8" name="Freeform 364"/>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9" name="Freeform 365"/>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0" name="Freeform 366"/>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1" name="Freeform 367"/>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2" name="Freeform 368"/>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3" name="Freeform 369"/>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4" name="Freeform 370"/>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5" name="Freeform 371"/>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6" name="Freeform 372"/>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7" name="Freeform 373"/>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8" name="Freeform 374"/>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9" name="Freeform 375"/>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0" name="Freeform 376"/>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1" name="Freeform 377"/>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2" name="Freeform 378"/>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3" name="Freeform 379"/>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4" name="Freeform 380"/>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5" name="Freeform 381"/>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6" name="Freeform 382"/>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7" name="Freeform 383"/>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8" name="Freeform 384"/>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9" name="Freeform 385"/>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0" name="Freeform 386"/>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1" name="Freeform 387"/>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2" name="Freeform 388"/>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3" name="Freeform 389"/>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4" name="Freeform 390"/>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5" name="Freeform 391"/>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6" name="Freeform 392"/>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7" name="Freeform 393"/>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8" name="Freeform 394"/>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9" name="Freeform 395"/>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0" name="Freeform 396"/>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1" name="Freeform 397"/>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2" name="Freeform 398"/>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3" name="Freeform 399"/>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4" name="Freeform 400"/>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5" name="Freeform 401"/>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6" name="Freeform 402"/>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7" name="Freeform 403"/>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8" name="Freeform 404"/>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9" name="Freeform 405"/>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0" name="Freeform 406"/>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1" name="Freeform 407"/>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2" name="Freeform 408"/>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3" name="Freeform 409"/>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4" name="Freeform 410"/>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5" name="Freeform 411"/>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6" name="Freeform 412"/>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7" name="Freeform 413"/>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8" name="Freeform 414"/>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9" name="Freeform 415"/>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0" name="Freeform 416"/>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1" name="Freeform 417"/>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2" name="Freeform 418"/>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3" name="Freeform 419"/>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4" name="Freeform 420"/>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5" name="Freeform 421"/>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6" name="Freeform 422"/>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7" name="Freeform 423"/>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8" name="Freeform 424"/>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9" name="Freeform 425"/>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0" name="Freeform 426"/>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1" name="Freeform 427"/>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2" name="Freeform 428"/>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3" name="Freeform 429"/>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4" name="Freeform 430"/>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5" name="Freeform 431"/>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6" name="Freeform 432"/>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7" name="Freeform 433"/>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8" name="Freeform 434"/>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9" name="Freeform 435"/>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0" name="Freeform 436"/>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1" name="Freeform 437"/>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2" name="Freeform 438"/>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3" name="Freeform 439"/>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4" name="Freeform 440"/>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5" name="Freeform 441"/>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6" name="Freeform 442"/>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7" name="Freeform 443"/>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8" name="Freeform 444"/>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9" name="Freeform 445"/>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0" name="Freeform 446"/>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1" name="Freeform 447"/>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2" name="Freeform 448"/>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3" name="Freeform 449"/>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4" name="Freeform 450"/>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5" name="Freeform 451"/>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6" name="Freeform 452"/>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7" name="Freeform 453"/>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8" name="Freeform 454"/>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9" name="Freeform 455"/>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0" name="Freeform 456"/>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1" name="Freeform 457"/>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2" name="Freeform 458"/>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3" name="Freeform 459"/>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4" name="Freeform 460"/>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5" name="Freeform 461"/>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6" name="Freeform 462"/>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7" name="Freeform 463"/>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8" name="Freeform 464"/>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9" name="Freeform 465"/>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0" name="Freeform 466"/>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1" name="Freeform 467"/>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2" name="Freeform 468"/>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3" name="Freeform 469"/>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4" name="Freeform 470"/>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5" name="Freeform 471"/>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6" name="Freeform 472"/>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7" name="Freeform 473"/>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8" name="Freeform 474"/>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9" name="Freeform 475"/>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0" name="Freeform 476"/>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1" name="Freeform 477"/>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2" name="Freeform 478"/>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3" name="Freeform 479"/>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4" name="Freeform 480"/>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5" name="Freeform 481"/>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6" name="Freeform 482"/>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7" name="Freeform 483"/>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8" name="Freeform 484"/>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9" name="Freeform 485"/>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0" name="Freeform 486"/>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1" name="Freeform 487"/>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2" name="Freeform 488"/>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3" name="Freeform 489"/>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4" name="Freeform 490"/>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5" name="Freeform 491"/>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6" name="Freeform 492"/>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7" name="Freeform 493"/>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8" name="Freeform 494"/>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9" name="Freeform 495"/>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80" name="Freeform 496"/>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grpSp>
      <p:sp>
        <p:nvSpPr>
          <p:cNvPr id="34" name="文本占位符 33"/>
          <p:cNvSpPr>
            <a:spLocks noGrp="1"/>
          </p:cNvSpPr>
          <p:nvPr>
            <p:ph type="body" sz="quarter" idx="10"/>
          </p:nvPr>
        </p:nvSpPr>
        <p:spPr>
          <a:xfrm>
            <a:off x="764562" y="554577"/>
            <a:ext cx="6371897" cy="584775"/>
          </a:xfrm>
        </p:spPr>
        <p:txBody>
          <a:bodyPr>
            <a:normAutofit/>
          </a:bodyPr>
          <a:lstStyle>
            <a:lvl1pPr marL="0" inden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stStyle>
          <a:p>
            <a:pPr lvl="0"/>
            <a:endParaRPr lang="zh-CN" altLang="en-US"/>
          </a:p>
        </p:txBody>
      </p:sp>
      <p:sp>
        <p:nvSpPr>
          <p:cNvPr id="37" name="任意多边形: 形状 36"/>
          <p:cNvSpPr/>
          <p:nvPr/>
        </p:nvSpPr>
        <p:spPr>
          <a:xfrm>
            <a:off x="280091" y="471691"/>
            <a:ext cx="1014529" cy="135663"/>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userDrawn="1"/>
        </p:nvSpPr>
        <p:spPr>
          <a:xfrm rot="5400000" flipH="1">
            <a:off x="1294620" y="442784"/>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95400"/>
            <a:endParaRPr lang="zh-CN" altLang="en-US" sz="2550">
              <a:solidFill>
                <a:prstClr val="black"/>
              </a:solidFill>
              <a:cs typeface="+mn-ea"/>
              <a:sym typeface="+mn-lt"/>
            </a:endParaRPr>
          </a:p>
        </p:txBody>
      </p:sp>
      <p:cxnSp>
        <p:nvCxnSpPr>
          <p:cNvPr id="42" name="直接连接符 41"/>
          <p:cNvCxnSpPr/>
          <p:nvPr userDrawn="1"/>
        </p:nvCxnSpPr>
        <p:spPr>
          <a:xfrm>
            <a:off x="66675" y="754857"/>
            <a:ext cx="488156"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50019" y="895350"/>
            <a:ext cx="590550"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45" name="任意多边形: 形状 44"/>
          <p:cNvSpPr/>
          <p:nvPr userDrawn="1"/>
        </p:nvSpPr>
        <p:spPr>
          <a:xfrm flipV="1">
            <a:off x="347664" y="1025179"/>
            <a:ext cx="658122" cy="88004"/>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p:cNvSpPr/>
          <p:nvPr userDrawn="1"/>
        </p:nvSpPr>
        <p:spPr>
          <a:xfrm rot="5400000" flipH="1">
            <a:off x="1005786" y="1080335"/>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95400"/>
            <a:endParaRPr lang="zh-CN" altLang="en-US" sz="2550">
              <a:solidFill>
                <a:prstClr val="black"/>
              </a:solidFill>
              <a:cs typeface="+mn-ea"/>
              <a:sym typeface="+mn-lt"/>
            </a:endParaRPr>
          </a:p>
        </p:txBody>
      </p:sp>
      <p:pic>
        <p:nvPicPr>
          <p:cNvPr id="281" name="图片 28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2676" y="288271"/>
            <a:ext cx="2837500" cy="100799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内页模板">
    <p:spTree>
      <p:nvGrpSpPr>
        <p:cNvPr id="1" name=""/>
        <p:cNvGrpSpPr/>
        <p:nvPr/>
      </p:nvGrpSpPr>
      <p:grpSpPr>
        <a:xfrm>
          <a:off x="0" y="0"/>
          <a:ext cx="0" cy="0"/>
          <a:chOff x="0" y="0"/>
          <a:chExt cx="0" cy="0"/>
        </a:xfrm>
      </p:grpSpPr>
      <p:grpSp>
        <p:nvGrpSpPr>
          <p:cNvPr id="27" name="组合 26"/>
          <p:cNvGrpSpPr/>
          <p:nvPr userDrawn="1"/>
        </p:nvGrpSpPr>
        <p:grpSpPr>
          <a:xfrm>
            <a:off x="406684" y="4261425"/>
            <a:ext cx="11378632" cy="2245988"/>
            <a:chOff x="940596" y="1700228"/>
            <a:chExt cx="6850085" cy="3506956"/>
          </a:xfrm>
          <a:solidFill>
            <a:schemeClr val="bg1">
              <a:lumMod val="95000"/>
              <a:alpha val="60000"/>
            </a:schemeClr>
          </a:solidFill>
        </p:grpSpPr>
        <p:sp>
          <p:nvSpPr>
            <p:cNvPr id="28" name="Freeform 250"/>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9" name="Freeform 251"/>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0" name="Freeform 252"/>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1" name="Freeform 253"/>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2" name="Freeform 254"/>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3" name="Freeform 255"/>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5" name="Freeform 256"/>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6" name="Freeform 257"/>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9" name="Freeform 258"/>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0" name="Freeform 259"/>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1" name="Freeform 260"/>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4" name="Freeform 261"/>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7" name="Freeform 262"/>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8" name="Freeform 263"/>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9" name="Freeform 264"/>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0" name="Freeform 265"/>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1" name="Freeform 266"/>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2" name="Freeform 267"/>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3" name="Freeform 268"/>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4" name="Freeform 269"/>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5" name="Freeform 270"/>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6" name="Freeform 271"/>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7" name="Freeform 272"/>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8" name="Freeform 273"/>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9" name="Freeform 274"/>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0" name="Freeform 275"/>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1" name="Freeform 276"/>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2" name="Freeform 277"/>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3" name="Freeform 278"/>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4" name="Freeform 279"/>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5" name="Freeform 280"/>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6" name="Freeform 281"/>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7" name="Freeform 282"/>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8" name="Freeform 283"/>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9" name="Freeform 284"/>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0" name="Freeform 285"/>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1" name="Freeform 286"/>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2" name="Freeform 287"/>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3" name="Freeform 288"/>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4" name="Freeform 289"/>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5" name="Freeform 290"/>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6" name="Freeform 291"/>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7" name="Freeform 292"/>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8" name="Freeform 293"/>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9" name="Freeform 294"/>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0" name="Freeform 295"/>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1" name="Freeform 296"/>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2" name="Freeform 297"/>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3" name="Freeform 298"/>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4" name="Freeform 299"/>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5" name="Freeform 300"/>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6" name="Freeform 301"/>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7" name="Freeform 302"/>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8" name="Freeform 303"/>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9" name="Freeform 304"/>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0" name="Freeform 305"/>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1" name="Freeform 306"/>
            <p:cNvSpPr/>
            <p:nvPr/>
          </p:nvSpPr>
          <p:spPr bwMode="auto">
            <a:xfrm>
              <a:off x="4933390"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2" name="Freeform 307"/>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3" name="Freeform 308"/>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4" name="Freeform 309"/>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5" name="Freeform 310"/>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6" name="Freeform 311"/>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7" name="Freeform 312"/>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8" name="Freeform 313"/>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9" name="Freeform 314"/>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0" name="Freeform 315"/>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1" name="Freeform 316"/>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2" name="Freeform 317"/>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3" name="Freeform 318"/>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4" name="Freeform 320"/>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5" name="Freeform 321"/>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6" name="Freeform 322"/>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7" name="Freeform 323"/>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8" name="Freeform 324"/>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9" name="Freeform 325"/>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0" name="Freeform 326"/>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1" name="Freeform 327"/>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2" name="Freeform 328"/>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3" name="Freeform 329"/>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4" name="Freeform 330"/>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5" name="Freeform 331"/>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6" name="Freeform 332"/>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7" name="Freeform 333"/>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8" name="Freeform 334"/>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9" name="Freeform 335"/>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0" name="Freeform 336"/>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1" name="Freeform 337"/>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2" name="Freeform 338"/>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3" name="Freeform 339"/>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4" name="Freeform 340"/>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5" name="Freeform 341"/>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6" name="Freeform 342"/>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7" name="Freeform 343"/>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8" name="Freeform 344"/>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9" name="Freeform 345"/>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0" name="Freeform 346"/>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1" name="Freeform 347"/>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2" name="Freeform 348"/>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3" name="Freeform 349"/>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4" name="Freeform 350"/>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5" name="Freeform 351"/>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6" name="Freeform 352"/>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7" name="Freeform 353"/>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8" name="Freeform 354"/>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9" name="Freeform 355"/>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0" name="Freeform 356"/>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1" name="Freeform 357"/>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2" name="Freeform 358"/>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3" name="Freeform 359"/>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4" name="Freeform 360"/>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5" name="Freeform 361"/>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6" name="Freeform 362"/>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7" name="Freeform 363"/>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8" name="Freeform 364"/>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9" name="Freeform 365"/>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0" name="Freeform 366"/>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1" name="Freeform 367"/>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2" name="Freeform 368"/>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3" name="Freeform 369"/>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4" name="Freeform 370"/>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5" name="Freeform 371"/>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6" name="Freeform 372"/>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7" name="Freeform 373"/>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8" name="Freeform 374"/>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9" name="Freeform 375"/>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0" name="Freeform 376"/>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1" name="Freeform 377"/>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2" name="Freeform 378"/>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3" name="Freeform 379"/>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4" name="Freeform 380"/>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5" name="Freeform 381"/>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6" name="Freeform 382"/>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7" name="Freeform 383"/>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8" name="Freeform 384"/>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9" name="Freeform 385"/>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0" name="Freeform 386"/>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1" name="Freeform 387"/>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2" name="Freeform 388"/>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3" name="Freeform 389"/>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4" name="Freeform 390"/>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5" name="Freeform 391"/>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6" name="Freeform 392"/>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7" name="Freeform 393"/>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8" name="Freeform 394"/>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9" name="Freeform 395"/>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0" name="Freeform 396"/>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1" name="Freeform 397"/>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2" name="Freeform 398"/>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3" name="Freeform 399"/>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4" name="Freeform 400"/>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5" name="Freeform 401"/>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6" name="Freeform 402"/>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7" name="Freeform 403"/>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8" name="Freeform 404"/>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9" name="Freeform 405"/>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0" name="Freeform 406"/>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1" name="Freeform 407"/>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2" name="Freeform 408"/>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3" name="Freeform 409"/>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4" name="Freeform 410"/>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5" name="Freeform 411"/>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6" name="Freeform 412"/>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7" name="Freeform 413"/>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8" name="Freeform 414"/>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9" name="Freeform 415"/>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0" name="Freeform 416"/>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1" name="Freeform 417"/>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2" name="Freeform 418"/>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3" name="Freeform 419"/>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4" name="Freeform 420"/>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5" name="Freeform 421"/>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6" name="Freeform 422"/>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7" name="Freeform 423"/>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8" name="Freeform 424"/>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9" name="Freeform 425"/>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0" name="Freeform 426"/>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1" name="Freeform 427"/>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2" name="Freeform 428"/>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3" name="Freeform 429"/>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4" name="Freeform 430"/>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5" name="Freeform 431"/>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6" name="Freeform 432"/>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7" name="Freeform 433"/>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8" name="Freeform 434"/>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9" name="Freeform 435"/>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0" name="Freeform 436"/>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1" name="Freeform 437"/>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2" name="Freeform 438"/>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3" name="Freeform 439"/>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4" name="Freeform 440"/>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5" name="Freeform 441"/>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6" name="Freeform 442"/>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7" name="Freeform 443"/>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8" name="Freeform 444"/>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9" name="Freeform 445"/>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0" name="Freeform 446"/>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1" name="Freeform 447"/>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2" name="Freeform 448"/>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3" name="Freeform 449"/>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4" name="Freeform 450"/>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5" name="Freeform 451"/>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6" name="Freeform 452"/>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7" name="Freeform 453"/>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8" name="Freeform 454"/>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9" name="Freeform 455"/>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0" name="Freeform 456"/>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1" name="Freeform 457"/>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2" name="Freeform 458"/>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3" name="Freeform 459"/>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4" name="Freeform 460"/>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5" name="Freeform 461"/>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6" name="Freeform 462"/>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7" name="Freeform 463"/>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8" name="Freeform 464"/>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9" name="Freeform 465"/>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0" name="Freeform 466"/>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1" name="Freeform 467"/>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2" name="Freeform 468"/>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3" name="Freeform 469"/>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4" name="Freeform 470"/>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5" name="Freeform 471"/>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6" name="Freeform 472"/>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7" name="Freeform 473"/>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8" name="Freeform 474"/>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9" name="Freeform 475"/>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0" name="Freeform 476"/>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1" name="Freeform 477"/>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2" name="Freeform 478"/>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3" name="Freeform 479"/>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4" name="Freeform 480"/>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5" name="Freeform 481"/>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6" name="Freeform 482"/>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7" name="Freeform 483"/>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8" name="Freeform 484"/>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9" name="Freeform 485"/>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0" name="Freeform 486"/>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1" name="Freeform 487"/>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2" name="Freeform 488"/>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3" name="Freeform 489"/>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4" name="Freeform 490"/>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5" name="Freeform 491"/>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6" name="Freeform 492"/>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7" name="Freeform 493"/>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8" name="Freeform 494"/>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9" name="Freeform 495"/>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80" name="Freeform 496"/>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grpSp>
      <p:grpSp>
        <p:nvGrpSpPr>
          <p:cNvPr id="8" name="组合 7"/>
          <p:cNvGrpSpPr/>
          <p:nvPr userDrawn="1"/>
        </p:nvGrpSpPr>
        <p:grpSpPr>
          <a:xfrm>
            <a:off x="3430005" y="6261192"/>
            <a:ext cx="5331990" cy="246221"/>
            <a:chOff x="3566813" y="2839223"/>
            <a:chExt cx="5331990" cy="246221"/>
          </a:xfrm>
        </p:grpSpPr>
        <p:sp>
          <p:nvSpPr>
            <p:cNvPr id="9" name="矩形 8"/>
            <p:cNvSpPr/>
            <p:nvPr/>
          </p:nvSpPr>
          <p:spPr>
            <a:xfrm>
              <a:off x="356681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营销</a:t>
              </a:r>
              <a:endParaRPr lang="zh-CN" altLang="en-US" sz="1000">
                <a:solidFill>
                  <a:schemeClr val="bg1">
                    <a:lumMod val="85000"/>
                  </a:schemeClr>
                </a:solidFill>
              </a:endParaRPr>
            </a:p>
          </p:txBody>
        </p:sp>
        <p:sp>
          <p:nvSpPr>
            <p:cNvPr id="10" name="矩形 9"/>
            <p:cNvSpPr/>
            <p:nvPr/>
          </p:nvSpPr>
          <p:spPr>
            <a:xfrm>
              <a:off x="426550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制造</a:t>
              </a:r>
              <a:endParaRPr lang="zh-CN" altLang="en-US" sz="1000">
                <a:solidFill>
                  <a:schemeClr val="bg1">
                    <a:lumMod val="85000"/>
                  </a:schemeClr>
                </a:solidFill>
              </a:endParaRPr>
            </a:p>
          </p:txBody>
        </p:sp>
        <p:sp>
          <p:nvSpPr>
            <p:cNvPr id="11" name="矩形 10"/>
            <p:cNvSpPr/>
            <p:nvPr/>
          </p:nvSpPr>
          <p:spPr>
            <a:xfrm>
              <a:off x="496419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采购</a:t>
              </a:r>
              <a:endParaRPr lang="zh-CN" altLang="en-US" sz="1000">
                <a:solidFill>
                  <a:schemeClr val="bg1">
                    <a:lumMod val="85000"/>
                  </a:schemeClr>
                </a:solidFill>
              </a:endParaRPr>
            </a:p>
          </p:txBody>
        </p:sp>
        <p:sp>
          <p:nvSpPr>
            <p:cNvPr id="12" name="矩形 11"/>
            <p:cNvSpPr/>
            <p:nvPr/>
          </p:nvSpPr>
          <p:spPr>
            <a:xfrm>
              <a:off x="5662889"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金融</a:t>
              </a:r>
              <a:endParaRPr lang="zh-CN" altLang="en-US" sz="1000">
                <a:solidFill>
                  <a:schemeClr val="bg1">
                    <a:lumMod val="85000"/>
                  </a:schemeClr>
                </a:solidFill>
              </a:endParaRPr>
            </a:p>
          </p:txBody>
        </p:sp>
        <p:sp>
          <p:nvSpPr>
            <p:cNvPr id="13" name="矩形 12"/>
            <p:cNvSpPr/>
            <p:nvPr/>
          </p:nvSpPr>
          <p:spPr>
            <a:xfrm>
              <a:off x="6361581"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财务</a:t>
              </a:r>
              <a:endParaRPr lang="zh-CN" altLang="en-US" sz="1000">
                <a:solidFill>
                  <a:schemeClr val="bg1">
                    <a:lumMod val="85000"/>
                  </a:schemeClr>
                </a:solidFill>
              </a:endParaRPr>
            </a:p>
          </p:txBody>
        </p:sp>
        <p:sp>
          <p:nvSpPr>
            <p:cNvPr id="14" name="矩形 13"/>
            <p:cNvSpPr/>
            <p:nvPr/>
          </p:nvSpPr>
          <p:spPr>
            <a:xfrm>
              <a:off x="706027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人力</a:t>
              </a:r>
              <a:endParaRPr lang="zh-CN" altLang="en-US" sz="1000">
                <a:solidFill>
                  <a:schemeClr val="bg1">
                    <a:lumMod val="85000"/>
                  </a:schemeClr>
                </a:solidFill>
              </a:endParaRPr>
            </a:p>
          </p:txBody>
        </p:sp>
        <p:sp>
          <p:nvSpPr>
            <p:cNvPr id="15" name="矩形 14"/>
            <p:cNvSpPr/>
            <p:nvPr/>
          </p:nvSpPr>
          <p:spPr>
            <a:xfrm>
              <a:off x="775896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协同</a:t>
              </a:r>
              <a:endParaRPr lang="zh-CN" altLang="en-US" sz="1000">
                <a:solidFill>
                  <a:schemeClr val="bg1">
                    <a:lumMod val="85000"/>
                  </a:schemeClr>
                </a:solidFill>
              </a:endParaRPr>
            </a:p>
          </p:txBody>
        </p:sp>
        <p:sp>
          <p:nvSpPr>
            <p:cNvPr id="16" name="矩形 15"/>
            <p:cNvSpPr/>
            <p:nvPr/>
          </p:nvSpPr>
          <p:spPr>
            <a:xfrm>
              <a:off x="845765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平台</a:t>
              </a:r>
              <a:endParaRPr lang="zh-CN" altLang="en-US" sz="1000">
                <a:solidFill>
                  <a:schemeClr val="bg1">
                    <a:lumMod val="85000"/>
                  </a:schemeClr>
                </a:solidFill>
              </a:endParaRPr>
            </a:p>
          </p:txBody>
        </p:sp>
      </p:grpSp>
      <p:grpSp>
        <p:nvGrpSpPr>
          <p:cNvPr id="17" name="组合 16"/>
          <p:cNvGrpSpPr/>
          <p:nvPr userDrawn="1"/>
        </p:nvGrpSpPr>
        <p:grpSpPr>
          <a:xfrm>
            <a:off x="4003675" y="6329534"/>
            <a:ext cx="4213225" cy="109537"/>
            <a:chOff x="4150008" y="2907565"/>
            <a:chExt cx="4213225" cy="109537"/>
          </a:xfrm>
        </p:grpSpPr>
        <p:cxnSp>
          <p:nvCxnSpPr>
            <p:cNvPr id="18" name="直接连接符 17"/>
            <p:cNvCxnSpPr/>
            <p:nvPr/>
          </p:nvCxnSpPr>
          <p:spPr>
            <a:xfrm>
              <a:off x="415000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852212"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554416"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56620"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58824"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6102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363233"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文本占位符 33"/>
          <p:cNvSpPr>
            <a:spLocks noGrp="1"/>
          </p:cNvSpPr>
          <p:nvPr>
            <p:ph type="body" sz="quarter" idx="10"/>
          </p:nvPr>
        </p:nvSpPr>
        <p:spPr>
          <a:xfrm>
            <a:off x="764562" y="554577"/>
            <a:ext cx="6371897" cy="584775"/>
          </a:xfrm>
        </p:spPr>
        <p:txBody>
          <a:bodyPr>
            <a:normAutofit/>
          </a:bodyPr>
          <a:lstStyle>
            <a:lvl1pPr marL="0" inden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stStyle>
          <a:p>
            <a:pPr lvl="0"/>
            <a:endParaRPr lang="zh-CN" altLang="en-US"/>
          </a:p>
        </p:txBody>
      </p:sp>
      <p:sp>
        <p:nvSpPr>
          <p:cNvPr id="37" name="任意多边形: 形状 36"/>
          <p:cNvSpPr/>
          <p:nvPr/>
        </p:nvSpPr>
        <p:spPr>
          <a:xfrm>
            <a:off x="280091" y="471691"/>
            <a:ext cx="1014529" cy="135663"/>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userDrawn="1"/>
        </p:nvSpPr>
        <p:spPr>
          <a:xfrm rot="5400000" flipH="1">
            <a:off x="1294620" y="442784"/>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95400"/>
            <a:endParaRPr lang="zh-CN" altLang="en-US" sz="2550">
              <a:solidFill>
                <a:prstClr val="black"/>
              </a:solidFill>
              <a:cs typeface="+mn-ea"/>
              <a:sym typeface="+mn-lt"/>
            </a:endParaRPr>
          </a:p>
        </p:txBody>
      </p:sp>
      <p:cxnSp>
        <p:nvCxnSpPr>
          <p:cNvPr id="42" name="直接连接符 41"/>
          <p:cNvCxnSpPr/>
          <p:nvPr userDrawn="1"/>
        </p:nvCxnSpPr>
        <p:spPr>
          <a:xfrm>
            <a:off x="66675" y="754857"/>
            <a:ext cx="488156"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50019" y="895350"/>
            <a:ext cx="590550"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45" name="任意多边形: 形状 44"/>
          <p:cNvSpPr/>
          <p:nvPr userDrawn="1"/>
        </p:nvSpPr>
        <p:spPr>
          <a:xfrm flipV="1">
            <a:off x="347664" y="1025179"/>
            <a:ext cx="658122" cy="88004"/>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p:cNvSpPr/>
          <p:nvPr userDrawn="1"/>
        </p:nvSpPr>
        <p:spPr>
          <a:xfrm rot="5400000" flipH="1">
            <a:off x="1005786" y="1080335"/>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95400"/>
            <a:endParaRPr lang="zh-CN" altLang="en-US" sz="2550">
              <a:solidFill>
                <a:prstClr val="black"/>
              </a:solidFill>
              <a:cs typeface="+mn-ea"/>
              <a:sym typeface="+mn-lt"/>
            </a:endParaRPr>
          </a:p>
        </p:txBody>
      </p:sp>
      <p:pic>
        <p:nvPicPr>
          <p:cNvPr id="281" name="图片 28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2676" y="288271"/>
            <a:ext cx="2837500" cy="10079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背景（光源左上方）">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模板">
    <p:spTree>
      <p:nvGrpSpPr>
        <p:cNvPr id="1" name=""/>
        <p:cNvGrpSpPr/>
        <p:nvPr/>
      </p:nvGrpSpPr>
      <p:grpSpPr>
        <a:xfrm>
          <a:off x="0" y="0"/>
          <a:ext cx="0" cy="0"/>
          <a:chOff x="0" y="0"/>
          <a:chExt cx="0" cy="0"/>
        </a:xfrm>
      </p:grpSpPr>
      <p:grpSp>
        <p:nvGrpSpPr>
          <p:cNvPr id="27" name="组合 26"/>
          <p:cNvGrpSpPr/>
          <p:nvPr userDrawn="1"/>
        </p:nvGrpSpPr>
        <p:grpSpPr>
          <a:xfrm>
            <a:off x="406684" y="571638"/>
            <a:ext cx="11378632" cy="5825384"/>
            <a:chOff x="940596" y="1700228"/>
            <a:chExt cx="6850085" cy="3506956"/>
          </a:xfrm>
          <a:solidFill>
            <a:schemeClr val="bg1">
              <a:lumMod val="95000"/>
              <a:alpha val="40000"/>
            </a:schemeClr>
          </a:solidFill>
        </p:grpSpPr>
        <p:sp>
          <p:nvSpPr>
            <p:cNvPr id="28" name="Freeform 250"/>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9" name="Freeform 251"/>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0" name="Freeform 252"/>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1" name="Freeform 253"/>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2" name="Freeform 254"/>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3" name="Freeform 255"/>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5" name="Freeform 256"/>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6" name="Freeform 257"/>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9" name="Freeform 258"/>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0" name="Freeform 259"/>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1" name="Freeform 260"/>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4" name="Freeform 261"/>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7" name="Freeform 262"/>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8" name="Freeform 263"/>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9" name="Freeform 264"/>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0" name="Freeform 265"/>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1" name="Freeform 266"/>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2" name="Freeform 267"/>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3" name="Freeform 268"/>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4" name="Freeform 269"/>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5" name="Freeform 270"/>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6" name="Freeform 271"/>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7" name="Freeform 272"/>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8" name="Freeform 273"/>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9" name="Freeform 274"/>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0" name="Freeform 275"/>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1" name="Freeform 276"/>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2" name="Freeform 277"/>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3" name="Freeform 278"/>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4" name="Freeform 279"/>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5" name="Freeform 280"/>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6" name="Freeform 281"/>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7" name="Freeform 282"/>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8" name="Freeform 283"/>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9" name="Freeform 284"/>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0" name="Freeform 285"/>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1" name="Freeform 286"/>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2" name="Freeform 287"/>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3" name="Freeform 288"/>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4" name="Freeform 289"/>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5" name="Freeform 290"/>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6" name="Freeform 291"/>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7" name="Freeform 292"/>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8" name="Freeform 293"/>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9" name="Freeform 294"/>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0" name="Freeform 295"/>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1" name="Freeform 296"/>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2" name="Freeform 297"/>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3" name="Freeform 298"/>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4" name="Freeform 299"/>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5" name="Freeform 300"/>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6" name="Freeform 301"/>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7" name="Freeform 302"/>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8" name="Freeform 303"/>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9" name="Freeform 304"/>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0" name="Freeform 305"/>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1" name="Freeform 306"/>
            <p:cNvSpPr/>
            <p:nvPr/>
          </p:nvSpPr>
          <p:spPr bwMode="auto">
            <a:xfrm>
              <a:off x="4933390"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2" name="Freeform 307"/>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3" name="Freeform 308"/>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4" name="Freeform 309"/>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5" name="Freeform 310"/>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6" name="Freeform 311"/>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7" name="Freeform 312"/>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8" name="Freeform 313"/>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9" name="Freeform 314"/>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0" name="Freeform 315"/>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1" name="Freeform 316"/>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2" name="Freeform 317"/>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3" name="Freeform 318"/>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4" name="Freeform 320"/>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5" name="Freeform 321"/>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6" name="Freeform 322"/>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7" name="Freeform 323"/>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8" name="Freeform 324"/>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9" name="Freeform 325"/>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0" name="Freeform 326"/>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1" name="Freeform 327"/>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2" name="Freeform 328"/>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3" name="Freeform 329"/>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4" name="Freeform 330"/>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5" name="Freeform 331"/>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6" name="Freeform 332"/>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7" name="Freeform 333"/>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8" name="Freeform 334"/>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9" name="Freeform 335"/>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0" name="Freeform 336"/>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1" name="Freeform 337"/>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2" name="Freeform 338"/>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3" name="Freeform 339"/>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4" name="Freeform 340"/>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5" name="Freeform 341"/>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6" name="Freeform 342"/>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7" name="Freeform 343"/>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8" name="Freeform 344"/>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9" name="Freeform 345"/>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0" name="Freeform 346"/>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1" name="Freeform 347"/>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2" name="Freeform 348"/>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3" name="Freeform 349"/>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4" name="Freeform 350"/>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5" name="Freeform 351"/>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6" name="Freeform 352"/>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7" name="Freeform 353"/>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8" name="Freeform 354"/>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9" name="Freeform 355"/>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0" name="Freeform 356"/>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1" name="Freeform 357"/>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2" name="Freeform 358"/>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3" name="Freeform 359"/>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4" name="Freeform 360"/>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5" name="Freeform 361"/>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6" name="Freeform 362"/>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7" name="Freeform 363"/>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8" name="Freeform 364"/>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9" name="Freeform 365"/>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0" name="Freeform 366"/>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1" name="Freeform 367"/>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2" name="Freeform 368"/>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3" name="Freeform 369"/>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4" name="Freeform 370"/>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5" name="Freeform 371"/>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6" name="Freeform 372"/>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7" name="Freeform 373"/>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8" name="Freeform 374"/>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9" name="Freeform 375"/>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0" name="Freeform 376"/>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1" name="Freeform 377"/>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2" name="Freeform 378"/>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3" name="Freeform 379"/>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4" name="Freeform 380"/>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5" name="Freeform 381"/>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6" name="Freeform 382"/>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7" name="Freeform 383"/>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8" name="Freeform 384"/>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9" name="Freeform 385"/>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0" name="Freeform 386"/>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1" name="Freeform 387"/>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2" name="Freeform 388"/>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3" name="Freeform 389"/>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4" name="Freeform 390"/>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5" name="Freeform 391"/>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6" name="Freeform 392"/>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7" name="Freeform 393"/>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8" name="Freeform 394"/>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9" name="Freeform 395"/>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0" name="Freeform 396"/>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1" name="Freeform 397"/>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2" name="Freeform 398"/>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3" name="Freeform 399"/>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4" name="Freeform 400"/>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5" name="Freeform 401"/>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6" name="Freeform 402"/>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7" name="Freeform 403"/>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8" name="Freeform 404"/>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9" name="Freeform 405"/>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0" name="Freeform 406"/>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1" name="Freeform 407"/>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2" name="Freeform 408"/>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3" name="Freeform 409"/>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4" name="Freeform 410"/>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5" name="Freeform 411"/>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6" name="Freeform 412"/>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7" name="Freeform 413"/>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8" name="Freeform 414"/>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9" name="Freeform 415"/>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0" name="Freeform 416"/>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1" name="Freeform 417"/>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2" name="Freeform 418"/>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3" name="Freeform 419"/>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4" name="Freeform 420"/>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5" name="Freeform 421"/>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6" name="Freeform 422"/>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7" name="Freeform 423"/>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8" name="Freeform 424"/>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9" name="Freeform 425"/>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0" name="Freeform 426"/>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1" name="Freeform 427"/>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2" name="Freeform 428"/>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3" name="Freeform 429"/>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4" name="Freeform 430"/>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5" name="Freeform 431"/>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6" name="Freeform 432"/>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7" name="Freeform 433"/>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8" name="Freeform 434"/>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9" name="Freeform 435"/>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0" name="Freeform 436"/>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1" name="Freeform 437"/>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2" name="Freeform 438"/>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3" name="Freeform 439"/>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4" name="Freeform 440"/>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5" name="Freeform 441"/>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6" name="Freeform 442"/>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7" name="Freeform 443"/>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8" name="Freeform 444"/>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9" name="Freeform 445"/>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0" name="Freeform 446"/>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1" name="Freeform 447"/>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2" name="Freeform 448"/>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3" name="Freeform 449"/>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4" name="Freeform 450"/>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5" name="Freeform 451"/>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6" name="Freeform 452"/>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7" name="Freeform 453"/>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8" name="Freeform 454"/>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9" name="Freeform 455"/>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0" name="Freeform 456"/>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1" name="Freeform 457"/>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2" name="Freeform 458"/>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3" name="Freeform 459"/>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4" name="Freeform 460"/>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5" name="Freeform 461"/>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6" name="Freeform 462"/>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7" name="Freeform 463"/>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8" name="Freeform 464"/>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9" name="Freeform 465"/>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0" name="Freeform 466"/>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1" name="Freeform 467"/>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2" name="Freeform 468"/>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3" name="Freeform 469"/>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4" name="Freeform 470"/>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5" name="Freeform 471"/>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6" name="Freeform 472"/>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7" name="Freeform 473"/>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8" name="Freeform 474"/>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9" name="Freeform 475"/>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0" name="Freeform 476"/>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1" name="Freeform 477"/>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2" name="Freeform 478"/>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3" name="Freeform 479"/>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4" name="Freeform 480"/>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5" name="Freeform 481"/>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6" name="Freeform 482"/>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7" name="Freeform 483"/>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8" name="Freeform 484"/>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9" name="Freeform 485"/>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0" name="Freeform 486"/>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1" name="Freeform 487"/>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2" name="Freeform 488"/>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3" name="Freeform 489"/>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4" name="Freeform 490"/>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5" name="Freeform 491"/>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6" name="Freeform 492"/>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7" name="Freeform 493"/>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8" name="Freeform 494"/>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9" name="Freeform 495"/>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80" name="Freeform 496"/>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grpSp>
      <p:grpSp>
        <p:nvGrpSpPr>
          <p:cNvPr id="8" name="组合 7"/>
          <p:cNvGrpSpPr/>
          <p:nvPr userDrawn="1"/>
        </p:nvGrpSpPr>
        <p:grpSpPr>
          <a:xfrm>
            <a:off x="3430005" y="6261192"/>
            <a:ext cx="5331990" cy="246221"/>
            <a:chOff x="3566813" y="2839223"/>
            <a:chExt cx="5331990" cy="246221"/>
          </a:xfrm>
        </p:grpSpPr>
        <p:sp>
          <p:nvSpPr>
            <p:cNvPr id="9" name="矩形 8"/>
            <p:cNvSpPr/>
            <p:nvPr/>
          </p:nvSpPr>
          <p:spPr>
            <a:xfrm>
              <a:off x="356681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营销</a:t>
              </a:r>
              <a:endParaRPr lang="zh-CN" altLang="en-US" sz="1000">
                <a:solidFill>
                  <a:schemeClr val="bg1">
                    <a:lumMod val="85000"/>
                  </a:schemeClr>
                </a:solidFill>
              </a:endParaRPr>
            </a:p>
          </p:txBody>
        </p:sp>
        <p:sp>
          <p:nvSpPr>
            <p:cNvPr id="10" name="矩形 9"/>
            <p:cNvSpPr/>
            <p:nvPr/>
          </p:nvSpPr>
          <p:spPr>
            <a:xfrm>
              <a:off x="426550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制造</a:t>
              </a:r>
              <a:endParaRPr lang="zh-CN" altLang="en-US" sz="1000">
                <a:solidFill>
                  <a:schemeClr val="bg1">
                    <a:lumMod val="85000"/>
                  </a:schemeClr>
                </a:solidFill>
              </a:endParaRPr>
            </a:p>
          </p:txBody>
        </p:sp>
        <p:sp>
          <p:nvSpPr>
            <p:cNvPr id="11" name="矩形 10"/>
            <p:cNvSpPr/>
            <p:nvPr/>
          </p:nvSpPr>
          <p:spPr>
            <a:xfrm>
              <a:off x="496419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采购</a:t>
              </a:r>
              <a:endParaRPr lang="zh-CN" altLang="en-US" sz="1000">
                <a:solidFill>
                  <a:schemeClr val="bg1">
                    <a:lumMod val="85000"/>
                  </a:schemeClr>
                </a:solidFill>
              </a:endParaRPr>
            </a:p>
          </p:txBody>
        </p:sp>
        <p:sp>
          <p:nvSpPr>
            <p:cNvPr id="12" name="矩形 11"/>
            <p:cNvSpPr/>
            <p:nvPr/>
          </p:nvSpPr>
          <p:spPr>
            <a:xfrm>
              <a:off x="5662889"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金融</a:t>
              </a:r>
              <a:endParaRPr lang="zh-CN" altLang="en-US" sz="1000">
                <a:solidFill>
                  <a:schemeClr val="bg1">
                    <a:lumMod val="85000"/>
                  </a:schemeClr>
                </a:solidFill>
              </a:endParaRPr>
            </a:p>
          </p:txBody>
        </p:sp>
        <p:sp>
          <p:nvSpPr>
            <p:cNvPr id="13" name="矩形 12"/>
            <p:cNvSpPr/>
            <p:nvPr/>
          </p:nvSpPr>
          <p:spPr>
            <a:xfrm>
              <a:off x="6361581"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财务</a:t>
              </a:r>
              <a:endParaRPr lang="zh-CN" altLang="en-US" sz="1000">
                <a:solidFill>
                  <a:schemeClr val="bg1">
                    <a:lumMod val="85000"/>
                  </a:schemeClr>
                </a:solidFill>
              </a:endParaRPr>
            </a:p>
          </p:txBody>
        </p:sp>
        <p:sp>
          <p:nvSpPr>
            <p:cNvPr id="14" name="矩形 13"/>
            <p:cNvSpPr/>
            <p:nvPr/>
          </p:nvSpPr>
          <p:spPr>
            <a:xfrm>
              <a:off x="706027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人力</a:t>
              </a:r>
              <a:endParaRPr lang="zh-CN" altLang="en-US" sz="1000">
                <a:solidFill>
                  <a:schemeClr val="bg1">
                    <a:lumMod val="85000"/>
                  </a:schemeClr>
                </a:solidFill>
              </a:endParaRPr>
            </a:p>
          </p:txBody>
        </p:sp>
        <p:sp>
          <p:nvSpPr>
            <p:cNvPr id="15" name="矩形 14"/>
            <p:cNvSpPr/>
            <p:nvPr/>
          </p:nvSpPr>
          <p:spPr>
            <a:xfrm>
              <a:off x="775896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协同</a:t>
              </a:r>
              <a:endParaRPr lang="zh-CN" altLang="en-US" sz="1000">
                <a:solidFill>
                  <a:schemeClr val="bg1">
                    <a:lumMod val="85000"/>
                  </a:schemeClr>
                </a:solidFill>
              </a:endParaRPr>
            </a:p>
          </p:txBody>
        </p:sp>
        <p:sp>
          <p:nvSpPr>
            <p:cNvPr id="16" name="矩形 15"/>
            <p:cNvSpPr/>
            <p:nvPr/>
          </p:nvSpPr>
          <p:spPr>
            <a:xfrm>
              <a:off x="845765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平台</a:t>
              </a:r>
              <a:endParaRPr lang="zh-CN" altLang="en-US" sz="1000">
                <a:solidFill>
                  <a:schemeClr val="bg1">
                    <a:lumMod val="85000"/>
                  </a:schemeClr>
                </a:solidFill>
              </a:endParaRPr>
            </a:p>
          </p:txBody>
        </p:sp>
      </p:grpSp>
      <p:grpSp>
        <p:nvGrpSpPr>
          <p:cNvPr id="17" name="组合 16"/>
          <p:cNvGrpSpPr/>
          <p:nvPr userDrawn="1"/>
        </p:nvGrpSpPr>
        <p:grpSpPr>
          <a:xfrm>
            <a:off x="4003675" y="6329534"/>
            <a:ext cx="4213225" cy="109537"/>
            <a:chOff x="4150008" y="2907565"/>
            <a:chExt cx="4213225" cy="109537"/>
          </a:xfrm>
        </p:grpSpPr>
        <p:cxnSp>
          <p:nvCxnSpPr>
            <p:cNvPr id="18" name="直接连接符 17"/>
            <p:cNvCxnSpPr/>
            <p:nvPr/>
          </p:nvCxnSpPr>
          <p:spPr>
            <a:xfrm>
              <a:off x="415000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852212"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554416"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56620"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58824"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6102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363233"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文本占位符 33"/>
          <p:cNvSpPr>
            <a:spLocks noGrp="1"/>
          </p:cNvSpPr>
          <p:nvPr>
            <p:ph type="body" sz="quarter" idx="10"/>
          </p:nvPr>
        </p:nvSpPr>
        <p:spPr>
          <a:xfrm>
            <a:off x="764562" y="554577"/>
            <a:ext cx="6371897" cy="584775"/>
          </a:xfrm>
        </p:spPr>
        <p:txBody>
          <a:bodyPr>
            <a:normAutofit/>
          </a:bodyPr>
          <a:lstStyle>
            <a:lvl1pPr marL="0" inden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stStyle>
          <a:p>
            <a:pPr lvl="0"/>
            <a:endParaRPr lang="zh-CN" altLang="en-US"/>
          </a:p>
        </p:txBody>
      </p:sp>
      <p:sp>
        <p:nvSpPr>
          <p:cNvPr id="37" name="任意多边形: 形状 36"/>
          <p:cNvSpPr/>
          <p:nvPr/>
        </p:nvSpPr>
        <p:spPr>
          <a:xfrm>
            <a:off x="280091" y="471691"/>
            <a:ext cx="1014529" cy="135663"/>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userDrawn="1"/>
        </p:nvSpPr>
        <p:spPr>
          <a:xfrm rot="5400000" flipH="1">
            <a:off x="1294620" y="442784"/>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95400"/>
            <a:endParaRPr lang="zh-CN" altLang="en-US" sz="2550">
              <a:solidFill>
                <a:prstClr val="black"/>
              </a:solidFill>
              <a:cs typeface="+mn-ea"/>
              <a:sym typeface="+mn-lt"/>
            </a:endParaRPr>
          </a:p>
        </p:txBody>
      </p:sp>
      <p:cxnSp>
        <p:nvCxnSpPr>
          <p:cNvPr id="42" name="直接连接符 41"/>
          <p:cNvCxnSpPr/>
          <p:nvPr userDrawn="1"/>
        </p:nvCxnSpPr>
        <p:spPr>
          <a:xfrm>
            <a:off x="66675" y="754857"/>
            <a:ext cx="488156"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50019" y="895350"/>
            <a:ext cx="590550"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45" name="任意多边形: 形状 44"/>
          <p:cNvSpPr/>
          <p:nvPr userDrawn="1"/>
        </p:nvSpPr>
        <p:spPr>
          <a:xfrm flipV="1">
            <a:off x="347664" y="1025179"/>
            <a:ext cx="658122" cy="88004"/>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p:cNvSpPr/>
          <p:nvPr userDrawn="1"/>
        </p:nvSpPr>
        <p:spPr>
          <a:xfrm rot="5400000" flipH="1">
            <a:off x="1005786" y="1080335"/>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95400"/>
            <a:endParaRPr lang="zh-CN" altLang="en-US" sz="2550">
              <a:solidFill>
                <a:prstClr val="black"/>
              </a:solidFill>
              <a:cs typeface="+mn-ea"/>
              <a:sym typeface="+mn-lt"/>
            </a:endParaRPr>
          </a:p>
        </p:txBody>
      </p:sp>
      <p:pic>
        <p:nvPicPr>
          <p:cNvPr id="281" name="图片 28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2676" y="288271"/>
            <a:ext cx="2837500" cy="100799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页模板">
    <p:spTree>
      <p:nvGrpSpPr>
        <p:cNvPr id="1" name=""/>
        <p:cNvGrpSpPr/>
        <p:nvPr/>
      </p:nvGrpSpPr>
      <p:grpSpPr>
        <a:xfrm>
          <a:off x="0" y="0"/>
          <a:ext cx="0" cy="0"/>
          <a:chOff x="0" y="0"/>
          <a:chExt cx="0" cy="0"/>
        </a:xfrm>
      </p:grpSpPr>
      <p:grpSp>
        <p:nvGrpSpPr>
          <p:cNvPr id="27" name="组合 26"/>
          <p:cNvGrpSpPr/>
          <p:nvPr userDrawn="1"/>
        </p:nvGrpSpPr>
        <p:grpSpPr>
          <a:xfrm>
            <a:off x="406684" y="4261425"/>
            <a:ext cx="11378632" cy="2245988"/>
            <a:chOff x="940596" y="1700228"/>
            <a:chExt cx="6850085" cy="3506956"/>
          </a:xfrm>
          <a:solidFill>
            <a:schemeClr val="bg1">
              <a:lumMod val="95000"/>
              <a:alpha val="60000"/>
            </a:schemeClr>
          </a:solidFill>
        </p:grpSpPr>
        <p:sp>
          <p:nvSpPr>
            <p:cNvPr id="28" name="Freeform 250"/>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9" name="Freeform 251"/>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0" name="Freeform 252"/>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1" name="Freeform 253"/>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2" name="Freeform 254"/>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3" name="Freeform 255"/>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5" name="Freeform 256"/>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6" name="Freeform 257"/>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9" name="Freeform 258"/>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0" name="Freeform 259"/>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1" name="Freeform 260"/>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4" name="Freeform 261"/>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7" name="Freeform 262"/>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8" name="Freeform 263"/>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9" name="Freeform 264"/>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0" name="Freeform 265"/>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1" name="Freeform 266"/>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2" name="Freeform 267"/>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3" name="Freeform 268"/>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4" name="Freeform 269"/>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5" name="Freeform 270"/>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6" name="Freeform 271"/>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7" name="Freeform 272"/>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8" name="Freeform 273"/>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9" name="Freeform 274"/>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0" name="Freeform 275"/>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1" name="Freeform 276"/>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2" name="Freeform 277"/>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3" name="Freeform 278"/>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4" name="Freeform 279"/>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5" name="Freeform 280"/>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6" name="Freeform 281"/>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7" name="Freeform 282"/>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8" name="Freeform 283"/>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9" name="Freeform 284"/>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0" name="Freeform 285"/>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1" name="Freeform 286"/>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2" name="Freeform 287"/>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3" name="Freeform 288"/>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4" name="Freeform 289"/>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5" name="Freeform 290"/>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6" name="Freeform 291"/>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7" name="Freeform 292"/>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8" name="Freeform 293"/>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9" name="Freeform 294"/>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0" name="Freeform 295"/>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1" name="Freeform 296"/>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2" name="Freeform 297"/>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3" name="Freeform 298"/>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4" name="Freeform 299"/>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5" name="Freeform 300"/>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6" name="Freeform 301"/>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7" name="Freeform 302"/>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8" name="Freeform 303"/>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9" name="Freeform 304"/>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0" name="Freeform 305"/>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1" name="Freeform 306"/>
            <p:cNvSpPr/>
            <p:nvPr/>
          </p:nvSpPr>
          <p:spPr bwMode="auto">
            <a:xfrm>
              <a:off x="4933390"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2" name="Freeform 307"/>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3" name="Freeform 308"/>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4" name="Freeform 309"/>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5" name="Freeform 310"/>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6" name="Freeform 311"/>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7" name="Freeform 312"/>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8" name="Freeform 313"/>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9" name="Freeform 314"/>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0" name="Freeform 315"/>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1" name="Freeform 316"/>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2" name="Freeform 317"/>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3" name="Freeform 318"/>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4" name="Freeform 320"/>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5" name="Freeform 321"/>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6" name="Freeform 322"/>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7" name="Freeform 323"/>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8" name="Freeform 324"/>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9" name="Freeform 325"/>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0" name="Freeform 326"/>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1" name="Freeform 327"/>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2" name="Freeform 328"/>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3" name="Freeform 329"/>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4" name="Freeform 330"/>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5" name="Freeform 331"/>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6" name="Freeform 332"/>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7" name="Freeform 333"/>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8" name="Freeform 334"/>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9" name="Freeform 335"/>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0" name="Freeform 336"/>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1" name="Freeform 337"/>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2" name="Freeform 338"/>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3" name="Freeform 339"/>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4" name="Freeform 340"/>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5" name="Freeform 341"/>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6" name="Freeform 342"/>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7" name="Freeform 343"/>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8" name="Freeform 344"/>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9" name="Freeform 345"/>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0" name="Freeform 346"/>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1" name="Freeform 347"/>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2" name="Freeform 348"/>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3" name="Freeform 349"/>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4" name="Freeform 350"/>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5" name="Freeform 351"/>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6" name="Freeform 352"/>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7" name="Freeform 353"/>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8" name="Freeform 354"/>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9" name="Freeform 355"/>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0" name="Freeform 356"/>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1" name="Freeform 357"/>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2" name="Freeform 358"/>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3" name="Freeform 359"/>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4" name="Freeform 360"/>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5" name="Freeform 361"/>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6" name="Freeform 362"/>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7" name="Freeform 363"/>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8" name="Freeform 364"/>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9" name="Freeform 365"/>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0" name="Freeform 366"/>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1" name="Freeform 367"/>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2" name="Freeform 368"/>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3" name="Freeform 369"/>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4" name="Freeform 370"/>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5" name="Freeform 371"/>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6" name="Freeform 372"/>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7" name="Freeform 373"/>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8" name="Freeform 374"/>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9" name="Freeform 375"/>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0" name="Freeform 376"/>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1" name="Freeform 377"/>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2" name="Freeform 378"/>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3" name="Freeform 379"/>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4" name="Freeform 380"/>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5" name="Freeform 381"/>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6" name="Freeform 382"/>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7" name="Freeform 383"/>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8" name="Freeform 384"/>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9" name="Freeform 385"/>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0" name="Freeform 386"/>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1" name="Freeform 387"/>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2" name="Freeform 388"/>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3" name="Freeform 389"/>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4" name="Freeform 390"/>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5" name="Freeform 391"/>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6" name="Freeform 392"/>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7" name="Freeform 393"/>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8" name="Freeform 394"/>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9" name="Freeform 395"/>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0" name="Freeform 396"/>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1" name="Freeform 397"/>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2" name="Freeform 398"/>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3" name="Freeform 399"/>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4" name="Freeform 400"/>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5" name="Freeform 401"/>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6" name="Freeform 402"/>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7" name="Freeform 403"/>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8" name="Freeform 404"/>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9" name="Freeform 405"/>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0" name="Freeform 406"/>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1" name="Freeform 407"/>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2" name="Freeform 408"/>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3" name="Freeform 409"/>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4" name="Freeform 410"/>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5" name="Freeform 411"/>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6" name="Freeform 412"/>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7" name="Freeform 413"/>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8" name="Freeform 414"/>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9" name="Freeform 415"/>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0" name="Freeform 416"/>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1" name="Freeform 417"/>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2" name="Freeform 418"/>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3" name="Freeform 419"/>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4" name="Freeform 420"/>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5" name="Freeform 421"/>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6" name="Freeform 422"/>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7" name="Freeform 423"/>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8" name="Freeform 424"/>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9" name="Freeform 425"/>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0" name="Freeform 426"/>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1" name="Freeform 427"/>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2" name="Freeform 428"/>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3" name="Freeform 429"/>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4" name="Freeform 430"/>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5" name="Freeform 431"/>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6" name="Freeform 432"/>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7" name="Freeform 433"/>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8" name="Freeform 434"/>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9" name="Freeform 435"/>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0" name="Freeform 436"/>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1" name="Freeform 437"/>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2" name="Freeform 438"/>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3" name="Freeform 439"/>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4" name="Freeform 440"/>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5" name="Freeform 441"/>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6" name="Freeform 442"/>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7" name="Freeform 443"/>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8" name="Freeform 444"/>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9" name="Freeform 445"/>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0" name="Freeform 446"/>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1" name="Freeform 447"/>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2" name="Freeform 448"/>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3" name="Freeform 449"/>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4" name="Freeform 450"/>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5" name="Freeform 451"/>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6" name="Freeform 452"/>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7" name="Freeform 453"/>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8" name="Freeform 454"/>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9" name="Freeform 455"/>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0" name="Freeform 456"/>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1" name="Freeform 457"/>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2" name="Freeform 458"/>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3" name="Freeform 459"/>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4" name="Freeform 460"/>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5" name="Freeform 461"/>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6" name="Freeform 462"/>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7" name="Freeform 463"/>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8" name="Freeform 464"/>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9" name="Freeform 465"/>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0" name="Freeform 466"/>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1" name="Freeform 467"/>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2" name="Freeform 468"/>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3" name="Freeform 469"/>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4" name="Freeform 470"/>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5" name="Freeform 471"/>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6" name="Freeform 472"/>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7" name="Freeform 473"/>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8" name="Freeform 474"/>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9" name="Freeform 475"/>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0" name="Freeform 476"/>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1" name="Freeform 477"/>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2" name="Freeform 478"/>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3" name="Freeform 479"/>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4" name="Freeform 480"/>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5" name="Freeform 481"/>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6" name="Freeform 482"/>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7" name="Freeform 483"/>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8" name="Freeform 484"/>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9" name="Freeform 485"/>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0" name="Freeform 486"/>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1" name="Freeform 487"/>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2" name="Freeform 488"/>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3" name="Freeform 489"/>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4" name="Freeform 490"/>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5" name="Freeform 491"/>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6" name="Freeform 492"/>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7" name="Freeform 493"/>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8" name="Freeform 494"/>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9" name="Freeform 495"/>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80" name="Freeform 496"/>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grpSp>
      <p:grpSp>
        <p:nvGrpSpPr>
          <p:cNvPr id="8" name="组合 7"/>
          <p:cNvGrpSpPr/>
          <p:nvPr userDrawn="1"/>
        </p:nvGrpSpPr>
        <p:grpSpPr>
          <a:xfrm>
            <a:off x="3430005" y="6261192"/>
            <a:ext cx="5331990" cy="246221"/>
            <a:chOff x="3566813" y="2839223"/>
            <a:chExt cx="5331990" cy="246221"/>
          </a:xfrm>
        </p:grpSpPr>
        <p:sp>
          <p:nvSpPr>
            <p:cNvPr id="9" name="矩形 8"/>
            <p:cNvSpPr/>
            <p:nvPr/>
          </p:nvSpPr>
          <p:spPr>
            <a:xfrm>
              <a:off x="356681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营销</a:t>
              </a:r>
              <a:endParaRPr lang="zh-CN" altLang="en-US" sz="1000">
                <a:solidFill>
                  <a:schemeClr val="bg1">
                    <a:lumMod val="85000"/>
                  </a:schemeClr>
                </a:solidFill>
              </a:endParaRPr>
            </a:p>
          </p:txBody>
        </p:sp>
        <p:sp>
          <p:nvSpPr>
            <p:cNvPr id="10" name="矩形 9"/>
            <p:cNvSpPr/>
            <p:nvPr/>
          </p:nvSpPr>
          <p:spPr>
            <a:xfrm>
              <a:off x="426550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制造</a:t>
              </a:r>
              <a:endParaRPr lang="zh-CN" altLang="en-US" sz="1000">
                <a:solidFill>
                  <a:schemeClr val="bg1">
                    <a:lumMod val="85000"/>
                  </a:schemeClr>
                </a:solidFill>
              </a:endParaRPr>
            </a:p>
          </p:txBody>
        </p:sp>
        <p:sp>
          <p:nvSpPr>
            <p:cNvPr id="11" name="矩形 10"/>
            <p:cNvSpPr/>
            <p:nvPr/>
          </p:nvSpPr>
          <p:spPr>
            <a:xfrm>
              <a:off x="496419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采购</a:t>
              </a:r>
              <a:endParaRPr lang="zh-CN" altLang="en-US" sz="1000">
                <a:solidFill>
                  <a:schemeClr val="bg1">
                    <a:lumMod val="85000"/>
                  </a:schemeClr>
                </a:solidFill>
              </a:endParaRPr>
            </a:p>
          </p:txBody>
        </p:sp>
        <p:sp>
          <p:nvSpPr>
            <p:cNvPr id="12" name="矩形 11"/>
            <p:cNvSpPr/>
            <p:nvPr/>
          </p:nvSpPr>
          <p:spPr>
            <a:xfrm>
              <a:off x="5662889"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金融</a:t>
              </a:r>
              <a:endParaRPr lang="zh-CN" altLang="en-US" sz="1000">
                <a:solidFill>
                  <a:schemeClr val="bg1">
                    <a:lumMod val="85000"/>
                  </a:schemeClr>
                </a:solidFill>
              </a:endParaRPr>
            </a:p>
          </p:txBody>
        </p:sp>
        <p:sp>
          <p:nvSpPr>
            <p:cNvPr id="13" name="矩形 12"/>
            <p:cNvSpPr/>
            <p:nvPr/>
          </p:nvSpPr>
          <p:spPr>
            <a:xfrm>
              <a:off x="6361581"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财务</a:t>
              </a:r>
              <a:endParaRPr lang="zh-CN" altLang="en-US" sz="1000">
                <a:solidFill>
                  <a:schemeClr val="bg1">
                    <a:lumMod val="85000"/>
                  </a:schemeClr>
                </a:solidFill>
              </a:endParaRPr>
            </a:p>
          </p:txBody>
        </p:sp>
        <p:sp>
          <p:nvSpPr>
            <p:cNvPr id="14" name="矩形 13"/>
            <p:cNvSpPr/>
            <p:nvPr/>
          </p:nvSpPr>
          <p:spPr>
            <a:xfrm>
              <a:off x="7060273"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人力</a:t>
              </a:r>
              <a:endParaRPr lang="zh-CN" altLang="en-US" sz="1000">
                <a:solidFill>
                  <a:schemeClr val="bg1">
                    <a:lumMod val="85000"/>
                  </a:schemeClr>
                </a:solidFill>
              </a:endParaRPr>
            </a:p>
          </p:txBody>
        </p:sp>
        <p:sp>
          <p:nvSpPr>
            <p:cNvPr id="15" name="矩形 14"/>
            <p:cNvSpPr/>
            <p:nvPr/>
          </p:nvSpPr>
          <p:spPr>
            <a:xfrm>
              <a:off x="7758965"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协同</a:t>
              </a:r>
              <a:endParaRPr lang="zh-CN" altLang="en-US" sz="1000">
                <a:solidFill>
                  <a:schemeClr val="bg1">
                    <a:lumMod val="85000"/>
                  </a:schemeClr>
                </a:solidFill>
              </a:endParaRPr>
            </a:p>
          </p:txBody>
        </p:sp>
        <p:sp>
          <p:nvSpPr>
            <p:cNvPr id="16" name="矩形 15"/>
            <p:cNvSpPr/>
            <p:nvPr/>
          </p:nvSpPr>
          <p:spPr>
            <a:xfrm>
              <a:off x="8457657" y="2839223"/>
              <a:ext cx="441146" cy="246221"/>
            </a:xfrm>
            <a:prstGeom prst="rect">
              <a:avLst/>
            </a:prstGeom>
          </p:spPr>
          <p:txBody>
            <a:bodyPr wrap="none" anchor="ctr">
              <a:spAutoFit/>
            </a:bodyPr>
            <a:lstStyle/>
            <a:p>
              <a:pPr algn="ctr"/>
              <a:r>
                <a:rPr lang="zh-CN" altLang="en-US" sz="1000">
                  <a:solidFill>
                    <a:schemeClr val="bg1">
                      <a:lumMod val="85000"/>
                    </a:schemeClr>
                  </a:solidFill>
                  <a:latin typeface="微软雅黑" panose="020B0503020204020204" pitchFamily="34" charset="-122"/>
                  <a:ea typeface="微软雅黑" panose="020B0503020204020204" pitchFamily="34" charset="-122"/>
                </a:rPr>
                <a:t>平台</a:t>
              </a:r>
              <a:endParaRPr lang="zh-CN" altLang="en-US" sz="1000">
                <a:solidFill>
                  <a:schemeClr val="bg1">
                    <a:lumMod val="85000"/>
                  </a:schemeClr>
                </a:solidFill>
              </a:endParaRPr>
            </a:p>
          </p:txBody>
        </p:sp>
      </p:grpSp>
      <p:grpSp>
        <p:nvGrpSpPr>
          <p:cNvPr id="17" name="组合 16"/>
          <p:cNvGrpSpPr/>
          <p:nvPr userDrawn="1"/>
        </p:nvGrpSpPr>
        <p:grpSpPr>
          <a:xfrm>
            <a:off x="4003675" y="6329534"/>
            <a:ext cx="4213225" cy="109537"/>
            <a:chOff x="4150008" y="2907565"/>
            <a:chExt cx="4213225" cy="109537"/>
          </a:xfrm>
        </p:grpSpPr>
        <p:cxnSp>
          <p:nvCxnSpPr>
            <p:cNvPr id="18" name="直接连接符 17"/>
            <p:cNvCxnSpPr/>
            <p:nvPr/>
          </p:nvCxnSpPr>
          <p:spPr>
            <a:xfrm>
              <a:off x="415000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852212"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554416"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56620"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58824"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61028"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363233" y="2907565"/>
              <a:ext cx="0" cy="109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文本占位符 33"/>
          <p:cNvSpPr>
            <a:spLocks noGrp="1"/>
          </p:cNvSpPr>
          <p:nvPr>
            <p:ph type="body" sz="quarter" idx="10"/>
          </p:nvPr>
        </p:nvSpPr>
        <p:spPr>
          <a:xfrm>
            <a:off x="764562" y="554577"/>
            <a:ext cx="6371897" cy="584775"/>
          </a:xfrm>
        </p:spPr>
        <p:txBody>
          <a:bodyPr>
            <a:normAutofit/>
          </a:bodyPr>
          <a:lstStyle>
            <a:lvl1pPr marL="0" inden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stStyle>
          <a:p>
            <a:pPr lvl="0"/>
            <a:endParaRPr lang="zh-CN" altLang="en-US"/>
          </a:p>
        </p:txBody>
      </p:sp>
      <p:sp>
        <p:nvSpPr>
          <p:cNvPr id="37" name="任意多边形: 形状 36"/>
          <p:cNvSpPr/>
          <p:nvPr/>
        </p:nvSpPr>
        <p:spPr>
          <a:xfrm>
            <a:off x="280091" y="471691"/>
            <a:ext cx="1014529" cy="135663"/>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userDrawn="1"/>
        </p:nvSpPr>
        <p:spPr>
          <a:xfrm rot="5400000" flipH="1">
            <a:off x="1294620" y="442784"/>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95400"/>
            <a:endParaRPr lang="zh-CN" altLang="en-US" sz="2550">
              <a:solidFill>
                <a:prstClr val="black"/>
              </a:solidFill>
              <a:cs typeface="+mn-ea"/>
              <a:sym typeface="+mn-lt"/>
            </a:endParaRPr>
          </a:p>
        </p:txBody>
      </p:sp>
      <p:cxnSp>
        <p:nvCxnSpPr>
          <p:cNvPr id="42" name="直接连接符 41"/>
          <p:cNvCxnSpPr/>
          <p:nvPr userDrawn="1"/>
        </p:nvCxnSpPr>
        <p:spPr>
          <a:xfrm>
            <a:off x="66675" y="754857"/>
            <a:ext cx="488156"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50019" y="895350"/>
            <a:ext cx="590550" cy="0"/>
          </a:xfrm>
          <a:prstGeom prst="line">
            <a:avLst/>
          </a:pr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45" name="任意多边形: 形状 44"/>
          <p:cNvSpPr/>
          <p:nvPr userDrawn="1"/>
        </p:nvSpPr>
        <p:spPr>
          <a:xfrm flipV="1">
            <a:off x="347664" y="1025179"/>
            <a:ext cx="658122" cy="88004"/>
          </a:xfrm>
          <a:custGeom>
            <a:avLst/>
            <a:gdLst>
              <a:gd name="connsiteX0" fmla="*/ 0 w 819150"/>
              <a:gd name="connsiteY0" fmla="*/ 109537 h 109537"/>
              <a:gd name="connsiteX1" fmla="*/ 361950 w 819150"/>
              <a:gd name="connsiteY1" fmla="*/ 109537 h 109537"/>
              <a:gd name="connsiteX2" fmla="*/ 433388 w 819150"/>
              <a:gd name="connsiteY2" fmla="*/ 0 h 109537"/>
              <a:gd name="connsiteX3" fmla="*/ 819150 w 819150"/>
              <a:gd name="connsiteY3" fmla="*/ 0 h 109537"/>
            </a:gdLst>
            <a:ahLst/>
            <a:cxnLst>
              <a:cxn ang="0">
                <a:pos x="connsiteX0" y="connsiteY0"/>
              </a:cxn>
              <a:cxn ang="0">
                <a:pos x="connsiteX1" y="connsiteY1"/>
              </a:cxn>
              <a:cxn ang="0">
                <a:pos x="connsiteX2" y="connsiteY2"/>
              </a:cxn>
              <a:cxn ang="0">
                <a:pos x="connsiteX3" y="connsiteY3"/>
              </a:cxn>
            </a:cxnLst>
            <a:rect l="l" t="t" r="r" b="b"/>
            <a:pathLst>
              <a:path w="819150" h="109537">
                <a:moveTo>
                  <a:pt x="0" y="109537"/>
                </a:moveTo>
                <a:lnTo>
                  <a:pt x="361950" y="109537"/>
                </a:lnTo>
                <a:lnTo>
                  <a:pt x="433388" y="0"/>
                </a:lnTo>
                <a:lnTo>
                  <a:pt x="819150" y="0"/>
                </a:lnTo>
              </a:path>
            </a:pathLst>
          </a:custGeom>
          <a:ln w="12700">
            <a:gradFill>
              <a:gsLst>
                <a:gs pos="0">
                  <a:schemeClr val="accent1">
                    <a:alpha val="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椭圆 45"/>
          <p:cNvSpPr/>
          <p:nvPr userDrawn="1"/>
        </p:nvSpPr>
        <p:spPr>
          <a:xfrm rot="5400000" flipH="1">
            <a:off x="1005786" y="1080335"/>
            <a:ext cx="59017" cy="59017"/>
          </a:xfrm>
          <a:prstGeom prst="ellipse">
            <a:avLst/>
          </a:prstGeom>
          <a:solidFill>
            <a:schemeClr val="bg1"/>
          </a:solidFill>
          <a:ln w="12700" cap="flat" cmpd="sng" algn="ctr">
            <a:solidFill>
              <a:srgbClr val="E60012"/>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1295400"/>
            <a:endParaRPr lang="zh-CN" altLang="en-US" sz="2550">
              <a:solidFill>
                <a:prstClr val="black"/>
              </a:solidFill>
              <a:cs typeface="+mn-ea"/>
              <a:sym typeface="+mn-lt"/>
            </a:endParaRPr>
          </a:p>
        </p:txBody>
      </p:sp>
      <p:pic>
        <p:nvPicPr>
          <p:cNvPr id="281" name="图片 28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2676" y="288271"/>
            <a:ext cx="2837500" cy="10079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7F250-AEF5-4C37-968D-590C2DD6E8A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27F250-AEF5-4C37-968D-590C2DD6E8A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27F250-AEF5-4C37-968D-590C2DD6E8A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27F250-AEF5-4C37-968D-590C2DD6E8A0}" type="slidenum">
              <a:rPr lang="zh-CN" altLang="en-US" smtClean="0"/>
            </a:fld>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2676" y="288271"/>
            <a:ext cx="2837500" cy="100799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6" name="组合 5"/>
          <p:cNvGrpSpPr/>
          <p:nvPr userDrawn="1"/>
        </p:nvGrpSpPr>
        <p:grpSpPr>
          <a:xfrm>
            <a:off x="406684" y="13193"/>
            <a:ext cx="11378632" cy="6844808"/>
            <a:chOff x="940596" y="1700228"/>
            <a:chExt cx="6850085" cy="3506956"/>
          </a:xfrm>
          <a:gradFill flip="none" rotWithShape="1">
            <a:gsLst>
              <a:gs pos="100000">
                <a:schemeClr val="bg1">
                  <a:lumMod val="95000"/>
                  <a:alpha val="20000"/>
                </a:schemeClr>
              </a:gs>
              <a:gs pos="60000">
                <a:schemeClr val="bg1">
                  <a:lumMod val="75000"/>
                  <a:alpha val="50000"/>
                </a:schemeClr>
              </a:gs>
            </a:gsLst>
            <a:lin ang="5400000" scaled="0"/>
            <a:tileRect/>
          </a:gradFill>
        </p:grpSpPr>
        <p:sp>
          <p:nvSpPr>
            <p:cNvPr id="7" name="Freeform 250"/>
            <p:cNvSpPr/>
            <p:nvPr/>
          </p:nvSpPr>
          <p:spPr bwMode="auto">
            <a:xfrm>
              <a:off x="6781532" y="3590547"/>
              <a:ext cx="26956" cy="7956"/>
            </a:xfrm>
            <a:custGeom>
              <a:avLst/>
              <a:gdLst>
                <a:gd name="T0" fmla="*/ 0 w 54"/>
                <a:gd name="T1" fmla="*/ 0 h 19"/>
                <a:gd name="T2" fmla="*/ 0 w 54"/>
                <a:gd name="T3" fmla="*/ 0 h 19"/>
                <a:gd name="T4" fmla="*/ 1 w 54"/>
                <a:gd name="T5" fmla="*/ 0 h 19"/>
                <a:gd name="T6" fmla="*/ 0 w 54"/>
                <a:gd name="T7" fmla="*/ 0 h 19"/>
                <a:gd name="T8" fmla="*/ 0 60000 65536"/>
                <a:gd name="T9" fmla="*/ 0 60000 65536"/>
                <a:gd name="T10" fmla="*/ 0 60000 65536"/>
                <a:gd name="T11" fmla="*/ 0 60000 65536"/>
                <a:gd name="T12" fmla="*/ 0 w 54"/>
                <a:gd name="T13" fmla="*/ 0 h 19"/>
                <a:gd name="T14" fmla="*/ 54 w 54"/>
                <a:gd name="T15" fmla="*/ 19 h 19"/>
              </a:gdLst>
              <a:ahLst/>
              <a:cxnLst>
                <a:cxn ang="T8">
                  <a:pos x="T0" y="T1"/>
                </a:cxn>
                <a:cxn ang="T9">
                  <a:pos x="T2" y="T3"/>
                </a:cxn>
                <a:cxn ang="T10">
                  <a:pos x="T4" y="T5"/>
                </a:cxn>
                <a:cxn ang="T11">
                  <a:pos x="T6" y="T7"/>
                </a:cxn>
              </a:cxnLst>
              <a:rect l="T12" t="T13" r="T14" b="T15"/>
              <a:pathLst>
                <a:path w="54" h="19">
                  <a:moveTo>
                    <a:pt x="0" y="0"/>
                  </a:moveTo>
                  <a:lnTo>
                    <a:pt x="3" y="19"/>
                  </a:lnTo>
                  <a:lnTo>
                    <a:pt x="54" y="1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 name="Freeform 251"/>
            <p:cNvSpPr/>
            <p:nvPr/>
          </p:nvSpPr>
          <p:spPr bwMode="auto">
            <a:xfrm>
              <a:off x="6668655" y="4405230"/>
              <a:ext cx="360531" cy="709665"/>
            </a:xfrm>
            <a:custGeom>
              <a:avLst/>
              <a:gdLst>
                <a:gd name="T0" fmla="*/ 0 w 750"/>
                <a:gd name="T1" fmla="*/ 33 h 1564"/>
                <a:gd name="T2" fmla="*/ 0 w 750"/>
                <a:gd name="T3" fmla="*/ 34 h 1564"/>
                <a:gd name="T4" fmla="*/ 1 w 750"/>
                <a:gd name="T5" fmla="*/ 34 h 1564"/>
                <a:gd name="T6" fmla="*/ 1 w 750"/>
                <a:gd name="T7" fmla="*/ 36 h 1564"/>
                <a:gd name="T8" fmla="*/ 4 w 750"/>
                <a:gd name="T9" fmla="*/ 36 h 1564"/>
                <a:gd name="T10" fmla="*/ 3 w 750"/>
                <a:gd name="T11" fmla="*/ 35 h 1564"/>
                <a:gd name="T12" fmla="*/ 4 w 750"/>
                <a:gd name="T13" fmla="*/ 33 h 1564"/>
                <a:gd name="T14" fmla="*/ 5 w 750"/>
                <a:gd name="T15" fmla="*/ 33 h 1564"/>
                <a:gd name="T16" fmla="*/ 7 w 750"/>
                <a:gd name="T17" fmla="*/ 30 h 1564"/>
                <a:gd name="T18" fmla="*/ 5 w 750"/>
                <a:gd name="T19" fmla="*/ 28 h 1564"/>
                <a:gd name="T20" fmla="*/ 7 w 750"/>
                <a:gd name="T21" fmla="*/ 27 h 1564"/>
                <a:gd name="T22" fmla="*/ 7 w 750"/>
                <a:gd name="T23" fmla="*/ 25 h 1564"/>
                <a:gd name="T24" fmla="*/ 8 w 750"/>
                <a:gd name="T25" fmla="*/ 24 h 1564"/>
                <a:gd name="T26" fmla="*/ 7 w 750"/>
                <a:gd name="T27" fmla="*/ 24 h 1564"/>
                <a:gd name="T28" fmla="*/ 9 w 750"/>
                <a:gd name="T29" fmla="*/ 24 h 1564"/>
                <a:gd name="T30" fmla="*/ 9 w 750"/>
                <a:gd name="T31" fmla="*/ 23 h 1564"/>
                <a:gd name="T32" fmla="*/ 8 w 750"/>
                <a:gd name="T33" fmla="*/ 24 h 1564"/>
                <a:gd name="T34" fmla="*/ 7 w 750"/>
                <a:gd name="T35" fmla="*/ 23 h 1564"/>
                <a:gd name="T36" fmla="*/ 7 w 750"/>
                <a:gd name="T37" fmla="*/ 22 h 1564"/>
                <a:gd name="T38" fmla="*/ 10 w 750"/>
                <a:gd name="T39" fmla="*/ 22 h 1564"/>
                <a:gd name="T40" fmla="*/ 10 w 750"/>
                <a:gd name="T41" fmla="*/ 19 h 1564"/>
                <a:gd name="T42" fmla="*/ 14 w 750"/>
                <a:gd name="T43" fmla="*/ 19 h 1564"/>
                <a:gd name="T44" fmla="*/ 15 w 750"/>
                <a:gd name="T45" fmla="*/ 17 h 1564"/>
                <a:gd name="T46" fmla="*/ 13 w 750"/>
                <a:gd name="T47" fmla="*/ 13 h 1564"/>
                <a:gd name="T48" fmla="*/ 14 w 750"/>
                <a:gd name="T49" fmla="*/ 9 h 1564"/>
                <a:gd name="T50" fmla="*/ 17 w 750"/>
                <a:gd name="T51" fmla="*/ 6 h 1564"/>
                <a:gd name="T52" fmla="*/ 17 w 750"/>
                <a:gd name="T53" fmla="*/ 4 h 1564"/>
                <a:gd name="T54" fmla="*/ 17 w 750"/>
                <a:gd name="T55" fmla="*/ 4 h 1564"/>
                <a:gd name="T56" fmla="*/ 16 w 750"/>
                <a:gd name="T57" fmla="*/ 6 h 1564"/>
                <a:gd name="T58" fmla="*/ 13 w 750"/>
                <a:gd name="T59" fmla="*/ 6 h 1564"/>
                <a:gd name="T60" fmla="*/ 14 w 750"/>
                <a:gd name="T61" fmla="*/ 4 h 1564"/>
                <a:gd name="T62" fmla="*/ 10 w 750"/>
                <a:gd name="T63" fmla="*/ 1 h 1564"/>
                <a:gd name="T64" fmla="*/ 8 w 750"/>
                <a:gd name="T65" fmla="*/ 0 h 1564"/>
                <a:gd name="T66" fmla="*/ 8 w 750"/>
                <a:gd name="T67" fmla="*/ 1 h 1564"/>
                <a:gd name="T68" fmla="*/ 7 w 750"/>
                <a:gd name="T69" fmla="*/ 0 h 1564"/>
                <a:gd name="T70" fmla="*/ 5 w 750"/>
                <a:gd name="T71" fmla="*/ 1 h 1564"/>
                <a:gd name="T72" fmla="*/ 5 w 750"/>
                <a:gd name="T73" fmla="*/ 3 h 1564"/>
                <a:gd name="T74" fmla="*/ 4 w 750"/>
                <a:gd name="T75" fmla="*/ 3 h 1564"/>
                <a:gd name="T76" fmla="*/ 4 w 750"/>
                <a:gd name="T77" fmla="*/ 5 h 1564"/>
                <a:gd name="T78" fmla="*/ 3 w 750"/>
                <a:gd name="T79" fmla="*/ 7 h 1564"/>
                <a:gd name="T80" fmla="*/ 3 w 750"/>
                <a:gd name="T81" fmla="*/ 11 h 1564"/>
                <a:gd name="T82" fmla="*/ 3 w 750"/>
                <a:gd name="T83" fmla="*/ 14 h 1564"/>
                <a:gd name="T84" fmla="*/ 2 w 750"/>
                <a:gd name="T85" fmla="*/ 17 h 1564"/>
                <a:gd name="T86" fmla="*/ 1 w 750"/>
                <a:gd name="T87" fmla="*/ 24 h 1564"/>
                <a:gd name="T88" fmla="*/ 2 w 750"/>
                <a:gd name="T89" fmla="*/ 26 h 1564"/>
                <a:gd name="T90" fmla="*/ 1 w 750"/>
                <a:gd name="T91" fmla="*/ 27 h 1564"/>
                <a:gd name="T92" fmla="*/ 1 w 750"/>
                <a:gd name="T93" fmla="*/ 29 h 1564"/>
                <a:gd name="T94" fmla="*/ 0 w 750"/>
                <a:gd name="T95" fmla="*/ 33 h 15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0"/>
                <a:gd name="T145" fmla="*/ 0 h 1564"/>
                <a:gd name="T146" fmla="*/ 750 w 750"/>
                <a:gd name="T147" fmla="*/ 1564 h 15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0" h="1564">
                  <a:moveTo>
                    <a:pt x="0" y="1446"/>
                  </a:moveTo>
                  <a:lnTo>
                    <a:pt x="7" y="1480"/>
                  </a:lnTo>
                  <a:lnTo>
                    <a:pt x="38" y="1467"/>
                  </a:lnTo>
                  <a:lnTo>
                    <a:pt x="52" y="1546"/>
                  </a:lnTo>
                  <a:lnTo>
                    <a:pt x="188" y="1564"/>
                  </a:lnTo>
                  <a:lnTo>
                    <a:pt x="152" y="1523"/>
                  </a:lnTo>
                  <a:lnTo>
                    <a:pt x="181" y="1418"/>
                  </a:lnTo>
                  <a:lnTo>
                    <a:pt x="206" y="1438"/>
                  </a:lnTo>
                  <a:lnTo>
                    <a:pt x="290" y="1288"/>
                  </a:lnTo>
                  <a:lnTo>
                    <a:pt x="226" y="1205"/>
                  </a:lnTo>
                  <a:lnTo>
                    <a:pt x="299" y="1154"/>
                  </a:lnTo>
                  <a:lnTo>
                    <a:pt x="311" y="1077"/>
                  </a:lnTo>
                  <a:lnTo>
                    <a:pt x="345" y="1044"/>
                  </a:lnTo>
                  <a:lnTo>
                    <a:pt x="317" y="1030"/>
                  </a:lnTo>
                  <a:lnTo>
                    <a:pt x="374" y="1030"/>
                  </a:lnTo>
                  <a:lnTo>
                    <a:pt x="368" y="992"/>
                  </a:lnTo>
                  <a:lnTo>
                    <a:pt x="341" y="1019"/>
                  </a:lnTo>
                  <a:lnTo>
                    <a:pt x="317" y="990"/>
                  </a:lnTo>
                  <a:lnTo>
                    <a:pt x="313" y="932"/>
                  </a:lnTo>
                  <a:lnTo>
                    <a:pt x="415" y="939"/>
                  </a:lnTo>
                  <a:lnTo>
                    <a:pt x="425" y="824"/>
                  </a:lnTo>
                  <a:lnTo>
                    <a:pt x="587" y="806"/>
                  </a:lnTo>
                  <a:lnTo>
                    <a:pt x="634" y="725"/>
                  </a:lnTo>
                  <a:lnTo>
                    <a:pt x="570" y="582"/>
                  </a:lnTo>
                  <a:lnTo>
                    <a:pt x="601" y="398"/>
                  </a:lnTo>
                  <a:lnTo>
                    <a:pt x="750" y="249"/>
                  </a:lnTo>
                  <a:lnTo>
                    <a:pt x="744" y="181"/>
                  </a:lnTo>
                  <a:lnTo>
                    <a:pt x="718" y="179"/>
                  </a:lnTo>
                  <a:lnTo>
                    <a:pt x="676" y="261"/>
                  </a:lnTo>
                  <a:lnTo>
                    <a:pt x="572" y="255"/>
                  </a:lnTo>
                  <a:lnTo>
                    <a:pt x="593" y="165"/>
                  </a:lnTo>
                  <a:lnTo>
                    <a:pt x="413" y="25"/>
                  </a:lnTo>
                  <a:lnTo>
                    <a:pt x="350" y="14"/>
                  </a:lnTo>
                  <a:lnTo>
                    <a:pt x="344" y="42"/>
                  </a:lnTo>
                  <a:lnTo>
                    <a:pt x="276" y="0"/>
                  </a:lnTo>
                  <a:lnTo>
                    <a:pt x="234" y="52"/>
                  </a:lnTo>
                  <a:lnTo>
                    <a:pt x="229" y="107"/>
                  </a:lnTo>
                  <a:lnTo>
                    <a:pt x="187" y="130"/>
                  </a:lnTo>
                  <a:lnTo>
                    <a:pt x="188" y="238"/>
                  </a:lnTo>
                  <a:lnTo>
                    <a:pt x="143" y="299"/>
                  </a:lnTo>
                  <a:lnTo>
                    <a:pt x="109" y="451"/>
                  </a:lnTo>
                  <a:lnTo>
                    <a:pt x="135" y="594"/>
                  </a:lnTo>
                  <a:lnTo>
                    <a:pt x="85" y="716"/>
                  </a:lnTo>
                  <a:lnTo>
                    <a:pt x="52" y="1021"/>
                  </a:lnTo>
                  <a:lnTo>
                    <a:pt x="79" y="1132"/>
                  </a:lnTo>
                  <a:lnTo>
                    <a:pt x="54" y="1142"/>
                  </a:lnTo>
                  <a:lnTo>
                    <a:pt x="65" y="1241"/>
                  </a:lnTo>
                  <a:lnTo>
                    <a:pt x="0" y="14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 name="Freeform 252"/>
            <p:cNvSpPr/>
            <p:nvPr/>
          </p:nvSpPr>
          <p:spPr bwMode="auto">
            <a:xfrm>
              <a:off x="6756261" y="5126034"/>
              <a:ext cx="62335" cy="58874"/>
            </a:xfrm>
            <a:custGeom>
              <a:avLst/>
              <a:gdLst>
                <a:gd name="T0" fmla="*/ 0 w 132"/>
                <a:gd name="T1" fmla="*/ 0 h 134"/>
                <a:gd name="T2" fmla="*/ 0 w 132"/>
                <a:gd name="T3" fmla="*/ 3 h 134"/>
                <a:gd name="T4" fmla="*/ 3 w 132"/>
                <a:gd name="T5" fmla="*/ 2 h 134"/>
                <a:gd name="T6" fmla="*/ 1 w 132"/>
                <a:gd name="T7" fmla="*/ 1 h 134"/>
                <a:gd name="T8" fmla="*/ 0 w 132"/>
                <a:gd name="T9" fmla="*/ 0 h 134"/>
                <a:gd name="T10" fmla="*/ 0 60000 65536"/>
                <a:gd name="T11" fmla="*/ 0 60000 65536"/>
                <a:gd name="T12" fmla="*/ 0 60000 65536"/>
                <a:gd name="T13" fmla="*/ 0 60000 65536"/>
                <a:gd name="T14" fmla="*/ 0 60000 65536"/>
                <a:gd name="T15" fmla="*/ 0 w 132"/>
                <a:gd name="T16" fmla="*/ 0 h 134"/>
                <a:gd name="T17" fmla="*/ 132 w 132"/>
                <a:gd name="T18" fmla="*/ 134 h 134"/>
              </a:gdLst>
              <a:ahLst/>
              <a:cxnLst>
                <a:cxn ang="T10">
                  <a:pos x="T0" y="T1"/>
                </a:cxn>
                <a:cxn ang="T11">
                  <a:pos x="T2" y="T3"/>
                </a:cxn>
                <a:cxn ang="T12">
                  <a:pos x="T4" y="T5"/>
                </a:cxn>
                <a:cxn ang="T13">
                  <a:pos x="T6" y="T7"/>
                </a:cxn>
                <a:cxn ang="T14">
                  <a:pos x="T8" y="T9"/>
                </a:cxn>
              </a:cxnLst>
              <a:rect l="T15" t="T16" r="T17" b="T18"/>
              <a:pathLst>
                <a:path w="132" h="134">
                  <a:moveTo>
                    <a:pt x="0" y="0"/>
                  </a:moveTo>
                  <a:lnTo>
                    <a:pt x="2" y="134"/>
                  </a:lnTo>
                  <a:lnTo>
                    <a:pt x="132" y="119"/>
                  </a:lnTo>
                  <a:lnTo>
                    <a:pt x="29" y="6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 name="Freeform 253"/>
            <p:cNvSpPr/>
            <p:nvPr/>
          </p:nvSpPr>
          <p:spPr bwMode="auto">
            <a:xfrm>
              <a:off x="6737729" y="4155415"/>
              <a:ext cx="217329" cy="273683"/>
            </a:xfrm>
            <a:custGeom>
              <a:avLst/>
              <a:gdLst>
                <a:gd name="T0" fmla="*/ 0 w 454"/>
                <a:gd name="T1" fmla="*/ 1 h 601"/>
                <a:gd name="T2" fmla="*/ 1 w 454"/>
                <a:gd name="T3" fmla="*/ 3 h 601"/>
                <a:gd name="T4" fmla="*/ 0 w 454"/>
                <a:gd name="T5" fmla="*/ 6 h 601"/>
                <a:gd name="T6" fmla="*/ 1 w 454"/>
                <a:gd name="T7" fmla="*/ 7 h 601"/>
                <a:gd name="T8" fmla="*/ 1 w 454"/>
                <a:gd name="T9" fmla="*/ 7 h 601"/>
                <a:gd name="T10" fmla="*/ 0 w 454"/>
                <a:gd name="T11" fmla="*/ 8 h 601"/>
                <a:gd name="T12" fmla="*/ 1 w 454"/>
                <a:gd name="T13" fmla="*/ 10 h 601"/>
                <a:gd name="T14" fmla="*/ 1 w 454"/>
                <a:gd name="T15" fmla="*/ 14 h 601"/>
                <a:gd name="T16" fmla="*/ 2 w 454"/>
                <a:gd name="T17" fmla="*/ 14 h 601"/>
                <a:gd name="T18" fmla="*/ 3 w 454"/>
                <a:gd name="T19" fmla="*/ 13 h 601"/>
                <a:gd name="T20" fmla="*/ 5 w 454"/>
                <a:gd name="T21" fmla="*/ 14 h 601"/>
                <a:gd name="T22" fmla="*/ 5 w 454"/>
                <a:gd name="T23" fmla="*/ 13 h 601"/>
                <a:gd name="T24" fmla="*/ 6 w 454"/>
                <a:gd name="T25" fmla="*/ 13 h 601"/>
                <a:gd name="T26" fmla="*/ 7 w 454"/>
                <a:gd name="T27" fmla="*/ 11 h 601"/>
                <a:gd name="T28" fmla="*/ 9 w 454"/>
                <a:gd name="T29" fmla="*/ 10 h 601"/>
                <a:gd name="T30" fmla="*/ 10 w 454"/>
                <a:gd name="T31" fmla="*/ 11 h 601"/>
                <a:gd name="T32" fmla="*/ 11 w 454"/>
                <a:gd name="T33" fmla="*/ 9 h 601"/>
                <a:gd name="T34" fmla="*/ 10 w 454"/>
                <a:gd name="T35" fmla="*/ 7 h 601"/>
                <a:gd name="T36" fmla="*/ 9 w 454"/>
                <a:gd name="T37" fmla="*/ 7 h 601"/>
                <a:gd name="T38" fmla="*/ 8 w 454"/>
                <a:gd name="T39" fmla="*/ 4 h 601"/>
                <a:gd name="T40" fmla="*/ 4 w 454"/>
                <a:gd name="T41" fmla="*/ 2 h 601"/>
                <a:gd name="T42" fmla="*/ 4 w 454"/>
                <a:gd name="T43" fmla="*/ 0 h 601"/>
                <a:gd name="T44" fmla="*/ 1 w 454"/>
                <a:gd name="T45" fmla="*/ 1 h 601"/>
                <a:gd name="T46" fmla="*/ 0 w 454"/>
                <a:gd name="T47" fmla="*/ 1 h 6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4"/>
                <a:gd name="T73" fmla="*/ 0 h 601"/>
                <a:gd name="T74" fmla="*/ 454 w 454"/>
                <a:gd name="T75" fmla="*/ 601 h 6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4" h="601">
                  <a:moveTo>
                    <a:pt x="0" y="61"/>
                  </a:moveTo>
                  <a:lnTo>
                    <a:pt x="32" y="123"/>
                  </a:lnTo>
                  <a:lnTo>
                    <a:pt x="11" y="262"/>
                  </a:lnTo>
                  <a:lnTo>
                    <a:pt x="32" y="277"/>
                  </a:lnTo>
                  <a:lnTo>
                    <a:pt x="24" y="295"/>
                  </a:lnTo>
                  <a:lnTo>
                    <a:pt x="2" y="352"/>
                  </a:lnTo>
                  <a:lnTo>
                    <a:pt x="42" y="433"/>
                  </a:lnTo>
                  <a:lnTo>
                    <a:pt x="65" y="598"/>
                  </a:lnTo>
                  <a:lnTo>
                    <a:pt x="93" y="601"/>
                  </a:lnTo>
                  <a:lnTo>
                    <a:pt x="135" y="549"/>
                  </a:lnTo>
                  <a:lnTo>
                    <a:pt x="203" y="591"/>
                  </a:lnTo>
                  <a:lnTo>
                    <a:pt x="209" y="563"/>
                  </a:lnTo>
                  <a:lnTo>
                    <a:pt x="272" y="574"/>
                  </a:lnTo>
                  <a:lnTo>
                    <a:pt x="293" y="456"/>
                  </a:lnTo>
                  <a:lnTo>
                    <a:pt x="406" y="433"/>
                  </a:lnTo>
                  <a:lnTo>
                    <a:pt x="441" y="472"/>
                  </a:lnTo>
                  <a:lnTo>
                    <a:pt x="454" y="381"/>
                  </a:lnTo>
                  <a:lnTo>
                    <a:pt x="431" y="302"/>
                  </a:lnTo>
                  <a:lnTo>
                    <a:pt x="366" y="298"/>
                  </a:lnTo>
                  <a:lnTo>
                    <a:pt x="342" y="180"/>
                  </a:lnTo>
                  <a:lnTo>
                    <a:pt x="170" y="100"/>
                  </a:lnTo>
                  <a:lnTo>
                    <a:pt x="159" y="0"/>
                  </a:lnTo>
                  <a:lnTo>
                    <a:pt x="46"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 name="Freeform 254"/>
            <p:cNvSpPr/>
            <p:nvPr/>
          </p:nvSpPr>
          <p:spPr bwMode="auto">
            <a:xfrm>
              <a:off x="6660232" y="3861048"/>
              <a:ext cx="714323" cy="801954"/>
            </a:xfrm>
            <a:custGeom>
              <a:avLst/>
              <a:gdLst>
                <a:gd name="T0" fmla="*/ 1 w 1487"/>
                <a:gd name="T1" fmla="*/ 15 h 1768"/>
                <a:gd name="T2" fmla="*/ 3 w 1487"/>
                <a:gd name="T3" fmla="*/ 15 h 1768"/>
                <a:gd name="T4" fmla="*/ 4 w 1487"/>
                <a:gd name="T5" fmla="*/ 17 h 1768"/>
                <a:gd name="T6" fmla="*/ 7 w 1487"/>
                <a:gd name="T7" fmla="*/ 15 h 1768"/>
                <a:gd name="T8" fmla="*/ 11 w 1487"/>
                <a:gd name="T9" fmla="*/ 19 h 1768"/>
                <a:gd name="T10" fmla="*/ 14 w 1487"/>
                <a:gd name="T11" fmla="*/ 22 h 1768"/>
                <a:gd name="T12" fmla="*/ 14 w 1487"/>
                <a:gd name="T13" fmla="*/ 26 h 1768"/>
                <a:gd name="T14" fmla="*/ 16 w 1487"/>
                <a:gd name="T15" fmla="*/ 29 h 1768"/>
                <a:gd name="T16" fmla="*/ 17 w 1487"/>
                <a:gd name="T17" fmla="*/ 30 h 1768"/>
                <a:gd name="T18" fmla="*/ 18 w 1487"/>
                <a:gd name="T19" fmla="*/ 32 h 1768"/>
                <a:gd name="T20" fmla="*/ 14 w 1487"/>
                <a:gd name="T21" fmla="*/ 37 h 1768"/>
                <a:gd name="T22" fmla="*/ 18 w 1487"/>
                <a:gd name="T23" fmla="*/ 39 h 1768"/>
                <a:gd name="T24" fmla="*/ 18 w 1487"/>
                <a:gd name="T25" fmla="*/ 41 h 1768"/>
                <a:gd name="T26" fmla="*/ 23 w 1487"/>
                <a:gd name="T27" fmla="*/ 32 h 1768"/>
                <a:gd name="T28" fmla="*/ 28 w 1487"/>
                <a:gd name="T29" fmla="*/ 29 h 1768"/>
                <a:gd name="T30" fmla="*/ 31 w 1487"/>
                <a:gd name="T31" fmla="*/ 23 h 1768"/>
                <a:gd name="T32" fmla="*/ 34 w 1487"/>
                <a:gd name="T33" fmla="*/ 15 h 1768"/>
                <a:gd name="T34" fmla="*/ 34 w 1487"/>
                <a:gd name="T35" fmla="*/ 11 h 1768"/>
                <a:gd name="T36" fmla="*/ 30 w 1487"/>
                <a:gd name="T37" fmla="*/ 8 h 1768"/>
                <a:gd name="T38" fmla="*/ 26 w 1487"/>
                <a:gd name="T39" fmla="*/ 7 h 1768"/>
                <a:gd name="T40" fmla="*/ 23 w 1487"/>
                <a:gd name="T41" fmla="*/ 6 h 1768"/>
                <a:gd name="T42" fmla="*/ 22 w 1487"/>
                <a:gd name="T43" fmla="*/ 7 h 1768"/>
                <a:gd name="T44" fmla="*/ 21 w 1487"/>
                <a:gd name="T45" fmla="*/ 7 h 1768"/>
                <a:gd name="T46" fmla="*/ 21 w 1487"/>
                <a:gd name="T47" fmla="*/ 4 h 1768"/>
                <a:gd name="T48" fmla="*/ 19 w 1487"/>
                <a:gd name="T49" fmla="*/ 3 h 1768"/>
                <a:gd name="T50" fmla="*/ 15 w 1487"/>
                <a:gd name="T51" fmla="*/ 3 h 1768"/>
                <a:gd name="T52" fmla="*/ 12 w 1487"/>
                <a:gd name="T53" fmla="*/ 3 h 1768"/>
                <a:gd name="T54" fmla="*/ 12 w 1487"/>
                <a:gd name="T55" fmla="*/ 0 h 1768"/>
                <a:gd name="T56" fmla="*/ 8 w 1487"/>
                <a:gd name="T57" fmla="*/ 1 h 1768"/>
                <a:gd name="T58" fmla="*/ 9 w 1487"/>
                <a:gd name="T59" fmla="*/ 3 h 1768"/>
                <a:gd name="T60" fmla="*/ 6 w 1487"/>
                <a:gd name="T61" fmla="*/ 4 h 1768"/>
                <a:gd name="T62" fmla="*/ 4 w 1487"/>
                <a:gd name="T63" fmla="*/ 4 h 1768"/>
                <a:gd name="T64" fmla="*/ 3 w 1487"/>
                <a:gd name="T65" fmla="*/ 5 h 1768"/>
                <a:gd name="T66" fmla="*/ 3 w 1487"/>
                <a:gd name="T67" fmla="*/ 9 h 1768"/>
                <a:gd name="T68" fmla="*/ 0 w 1487"/>
                <a:gd name="T69" fmla="*/ 13 h 1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7"/>
                <a:gd name="T106" fmla="*/ 0 h 1768"/>
                <a:gd name="T107" fmla="*/ 1487 w 1487"/>
                <a:gd name="T108" fmla="*/ 1768 h 1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7" h="1768">
                  <a:moveTo>
                    <a:pt x="0" y="559"/>
                  </a:moveTo>
                  <a:lnTo>
                    <a:pt x="31" y="642"/>
                  </a:lnTo>
                  <a:lnTo>
                    <a:pt x="82" y="670"/>
                  </a:lnTo>
                  <a:lnTo>
                    <a:pt x="125" y="637"/>
                  </a:lnTo>
                  <a:lnTo>
                    <a:pt x="125" y="712"/>
                  </a:lnTo>
                  <a:lnTo>
                    <a:pt x="157" y="712"/>
                  </a:lnTo>
                  <a:lnTo>
                    <a:pt x="203" y="716"/>
                  </a:lnTo>
                  <a:lnTo>
                    <a:pt x="316" y="651"/>
                  </a:lnTo>
                  <a:lnTo>
                    <a:pt x="327" y="751"/>
                  </a:lnTo>
                  <a:lnTo>
                    <a:pt x="499" y="831"/>
                  </a:lnTo>
                  <a:lnTo>
                    <a:pt x="523" y="949"/>
                  </a:lnTo>
                  <a:lnTo>
                    <a:pt x="588" y="953"/>
                  </a:lnTo>
                  <a:lnTo>
                    <a:pt x="611" y="1032"/>
                  </a:lnTo>
                  <a:lnTo>
                    <a:pt x="598" y="1123"/>
                  </a:lnTo>
                  <a:lnTo>
                    <a:pt x="606" y="1214"/>
                  </a:lnTo>
                  <a:lnTo>
                    <a:pt x="689" y="1227"/>
                  </a:lnTo>
                  <a:lnTo>
                    <a:pt x="699" y="1289"/>
                  </a:lnTo>
                  <a:lnTo>
                    <a:pt x="740" y="1302"/>
                  </a:lnTo>
                  <a:lnTo>
                    <a:pt x="734" y="1379"/>
                  </a:lnTo>
                  <a:lnTo>
                    <a:pt x="760" y="1381"/>
                  </a:lnTo>
                  <a:lnTo>
                    <a:pt x="766" y="1449"/>
                  </a:lnTo>
                  <a:lnTo>
                    <a:pt x="617" y="1598"/>
                  </a:lnTo>
                  <a:lnTo>
                    <a:pt x="648" y="1590"/>
                  </a:lnTo>
                  <a:lnTo>
                    <a:pt x="760" y="1684"/>
                  </a:lnTo>
                  <a:lnTo>
                    <a:pt x="785" y="1721"/>
                  </a:lnTo>
                  <a:lnTo>
                    <a:pt x="775" y="1768"/>
                  </a:lnTo>
                  <a:lnTo>
                    <a:pt x="959" y="1503"/>
                  </a:lnTo>
                  <a:lnTo>
                    <a:pt x="969" y="1372"/>
                  </a:lnTo>
                  <a:lnTo>
                    <a:pt x="1112" y="1252"/>
                  </a:lnTo>
                  <a:lnTo>
                    <a:pt x="1205" y="1252"/>
                  </a:lnTo>
                  <a:lnTo>
                    <a:pt x="1245" y="1210"/>
                  </a:lnTo>
                  <a:lnTo>
                    <a:pt x="1320" y="1009"/>
                  </a:lnTo>
                  <a:lnTo>
                    <a:pt x="1330" y="811"/>
                  </a:lnTo>
                  <a:lnTo>
                    <a:pt x="1473" y="623"/>
                  </a:lnTo>
                  <a:lnTo>
                    <a:pt x="1487" y="541"/>
                  </a:lnTo>
                  <a:lnTo>
                    <a:pt x="1465" y="459"/>
                  </a:lnTo>
                  <a:lnTo>
                    <a:pt x="1406" y="449"/>
                  </a:lnTo>
                  <a:lnTo>
                    <a:pt x="1309" y="363"/>
                  </a:lnTo>
                  <a:lnTo>
                    <a:pt x="1120" y="347"/>
                  </a:lnTo>
                  <a:lnTo>
                    <a:pt x="1105" y="295"/>
                  </a:lnTo>
                  <a:lnTo>
                    <a:pt x="1019" y="256"/>
                  </a:lnTo>
                  <a:lnTo>
                    <a:pt x="983" y="257"/>
                  </a:lnTo>
                  <a:lnTo>
                    <a:pt x="932" y="336"/>
                  </a:lnTo>
                  <a:lnTo>
                    <a:pt x="931" y="309"/>
                  </a:lnTo>
                  <a:lnTo>
                    <a:pt x="852" y="321"/>
                  </a:lnTo>
                  <a:lnTo>
                    <a:pt x="886" y="307"/>
                  </a:lnTo>
                  <a:lnTo>
                    <a:pt x="854" y="245"/>
                  </a:lnTo>
                  <a:lnTo>
                    <a:pt x="914" y="160"/>
                  </a:lnTo>
                  <a:lnTo>
                    <a:pt x="851" y="50"/>
                  </a:lnTo>
                  <a:lnTo>
                    <a:pt x="796" y="137"/>
                  </a:lnTo>
                  <a:lnTo>
                    <a:pt x="744" y="132"/>
                  </a:lnTo>
                  <a:lnTo>
                    <a:pt x="660" y="144"/>
                  </a:lnTo>
                  <a:lnTo>
                    <a:pt x="554" y="161"/>
                  </a:lnTo>
                  <a:lnTo>
                    <a:pt x="531" y="115"/>
                  </a:lnTo>
                  <a:lnTo>
                    <a:pt x="538" y="31"/>
                  </a:lnTo>
                  <a:lnTo>
                    <a:pt x="509" y="0"/>
                  </a:lnTo>
                  <a:lnTo>
                    <a:pt x="409" y="53"/>
                  </a:lnTo>
                  <a:lnTo>
                    <a:pt x="347" y="37"/>
                  </a:lnTo>
                  <a:lnTo>
                    <a:pt x="363" y="122"/>
                  </a:lnTo>
                  <a:lnTo>
                    <a:pt x="401" y="133"/>
                  </a:lnTo>
                  <a:lnTo>
                    <a:pt x="306" y="192"/>
                  </a:lnTo>
                  <a:lnTo>
                    <a:pt x="265" y="171"/>
                  </a:lnTo>
                  <a:lnTo>
                    <a:pt x="243" y="141"/>
                  </a:lnTo>
                  <a:lnTo>
                    <a:pt x="155" y="157"/>
                  </a:lnTo>
                  <a:lnTo>
                    <a:pt x="181" y="202"/>
                  </a:lnTo>
                  <a:lnTo>
                    <a:pt x="144" y="205"/>
                  </a:lnTo>
                  <a:lnTo>
                    <a:pt x="165" y="284"/>
                  </a:lnTo>
                  <a:lnTo>
                    <a:pt x="148" y="410"/>
                  </a:lnTo>
                  <a:lnTo>
                    <a:pt x="51" y="458"/>
                  </a:lnTo>
                  <a:lnTo>
                    <a:pt x="0" y="55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 name="Freeform 255"/>
            <p:cNvSpPr/>
            <p:nvPr/>
          </p:nvSpPr>
          <p:spPr bwMode="auto">
            <a:xfrm>
              <a:off x="6380567" y="3590547"/>
              <a:ext cx="13478" cy="52509"/>
            </a:xfrm>
            <a:custGeom>
              <a:avLst/>
              <a:gdLst>
                <a:gd name="T0" fmla="*/ 0 w 31"/>
                <a:gd name="T1" fmla="*/ 1 h 115"/>
                <a:gd name="T2" fmla="*/ 0 w 31"/>
                <a:gd name="T3" fmla="*/ 3 h 115"/>
                <a:gd name="T4" fmla="*/ 1 w 31"/>
                <a:gd name="T5" fmla="*/ 0 h 115"/>
                <a:gd name="T6" fmla="*/ 0 w 31"/>
                <a:gd name="T7" fmla="*/ 1 h 115"/>
                <a:gd name="T8" fmla="*/ 0 60000 65536"/>
                <a:gd name="T9" fmla="*/ 0 60000 65536"/>
                <a:gd name="T10" fmla="*/ 0 60000 65536"/>
                <a:gd name="T11" fmla="*/ 0 60000 65536"/>
                <a:gd name="T12" fmla="*/ 0 w 31"/>
                <a:gd name="T13" fmla="*/ 0 h 115"/>
                <a:gd name="T14" fmla="*/ 31 w 31"/>
                <a:gd name="T15" fmla="*/ 115 h 115"/>
              </a:gdLst>
              <a:ahLst/>
              <a:cxnLst>
                <a:cxn ang="T8">
                  <a:pos x="T0" y="T1"/>
                </a:cxn>
                <a:cxn ang="T9">
                  <a:pos x="T2" y="T3"/>
                </a:cxn>
                <a:cxn ang="T10">
                  <a:pos x="T4" y="T5"/>
                </a:cxn>
                <a:cxn ang="T11">
                  <a:pos x="T6" y="T7"/>
                </a:cxn>
              </a:cxnLst>
              <a:rect l="T12" t="T13" r="T14" b="T15"/>
              <a:pathLst>
                <a:path w="31" h="115">
                  <a:moveTo>
                    <a:pt x="0" y="25"/>
                  </a:moveTo>
                  <a:lnTo>
                    <a:pt x="11" y="115"/>
                  </a:lnTo>
                  <a:lnTo>
                    <a:pt x="31"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 name="Freeform 256"/>
            <p:cNvSpPr/>
            <p:nvPr/>
          </p:nvSpPr>
          <p:spPr bwMode="auto">
            <a:xfrm>
              <a:off x="5428699" y="2199858"/>
              <a:ext cx="1565108" cy="873557"/>
            </a:xfrm>
            <a:custGeom>
              <a:avLst/>
              <a:gdLst>
                <a:gd name="T0" fmla="*/ 6 w 3259"/>
                <a:gd name="T1" fmla="*/ 5 h 1930"/>
                <a:gd name="T2" fmla="*/ 9 w 3259"/>
                <a:gd name="T3" fmla="*/ 5 h 1930"/>
                <a:gd name="T4" fmla="*/ 13 w 3259"/>
                <a:gd name="T5" fmla="*/ 5 h 1930"/>
                <a:gd name="T6" fmla="*/ 21 w 3259"/>
                <a:gd name="T7" fmla="*/ 5 h 1930"/>
                <a:gd name="T8" fmla="*/ 23 w 3259"/>
                <a:gd name="T9" fmla="*/ 7 h 1930"/>
                <a:gd name="T10" fmla="*/ 30 w 3259"/>
                <a:gd name="T11" fmla="*/ 9 h 1930"/>
                <a:gd name="T12" fmla="*/ 29 w 3259"/>
                <a:gd name="T13" fmla="*/ 7 h 1930"/>
                <a:gd name="T14" fmla="*/ 34 w 3259"/>
                <a:gd name="T15" fmla="*/ 8 h 1930"/>
                <a:gd name="T16" fmla="*/ 39 w 3259"/>
                <a:gd name="T17" fmla="*/ 7 h 1930"/>
                <a:gd name="T18" fmla="*/ 39 w 3259"/>
                <a:gd name="T19" fmla="*/ 7 h 1930"/>
                <a:gd name="T20" fmla="*/ 40 w 3259"/>
                <a:gd name="T21" fmla="*/ 7 h 1930"/>
                <a:gd name="T22" fmla="*/ 42 w 3259"/>
                <a:gd name="T23" fmla="*/ 5 h 1930"/>
                <a:gd name="T24" fmla="*/ 40 w 3259"/>
                <a:gd name="T25" fmla="*/ 0 h 1930"/>
                <a:gd name="T26" fmla="*/ 43 w 3259"/>
                <a:gd name="T27" fmla="*/ 3 h 1930"/>
                <a:gd name="T28" fmla="*/ 44 w 3259"/>
                <a:gd name="T29" fmla="*/ 5 h 1930"/>
                <a:gd name="T30" fmla="*/ 47 w 3259"/>
                <a:gd name="T31" fmla="*/ 7 h 1930"/>
                <a:gd name="T32" fmla="*/ 49 w 3259"/>
                <a:gd name="T33" fmla="*/ 6 h 1930"/>
                <a:gd name="T34" fmla="*/ 53 w 3259"/>
                <a:gd name="T35" fmla="*/ 5 h 1930"/>
                <a:gd name="T36" fmla="*/ 53 w 3259"/>
                <a:gd name="T37" fmla="*/ 9 h 1930"/>
                <a:gd name="T38" fmla="*/ 48 w 3259"/>
                <a:gd name="T39" fmla="*/ 10 h 1930"/>
                <a:gd name="T40" fmla="*/ 46 w 3259"/>
                <a:gd name="T41" fmla="*/ 12 h 1930"/>
                <a:gd name="T42" fmla="*/ 44 w 3259"/>
                <a:gd name="T43" fmla="*/ 15 h 1930"/>
                <a:gd name="T44" fmla="*/ 43 w 3259"/>
                <a:gd name="T45" fmla="*/ 16 h 1930"/>
                <a:gd name="T46" fmla="*/ 41 w 3259"/>
                <a:gd name="T47" fmla="*/ 18 h 1930"/>
                <a:gd name="T48" fmla="*/ 43 w 3259"/>
                <a:gd name="T49" fmla="*/ 24 h 1930"/>
                <a:gd name="T50" fmla="*/ 49 w 3259"/>
                <a:gd name="T51" fmla="*/ 28 h 1930"/>
                <a:gd name="T52" fmla="*/ 52 w 3259"/>
                <a:gd name="T53" fmla="*/ 31 h 1930"/>
                <a:gd name="T54" fmla="*/ 54 w 3259"/>
                <a:gd name="T55" fmla="*/ 33 h 1930"/>
                <a:gd name="T56" fmla="*/ 57 w 3259"/>
                <a:gd name="T57" fmla="*/ 26 h 1930"/>
                <a:gd name="T58" fmla="*/ 56 w 3259"/>
                <a:gd name="T59" fmla="*/ 21 h 1930"/>
                <a:gd name="T60" fmla="*/ 56 w 3259"/>
                <a:gd name="T61" fmla="*/ 18 h 1930"/>
                <a:gd name="T62" fmla="*/ 59 w 3259"/>
                <a:gd name="T63" fmla="*/ 16 h 1930"/>
                <a:gd name="T64" fmla="*/ 63 w 3259"/>
                <a:gd name="T65" fmla="*/ 20 h 1930"/>
                <a:gd name="T66" fmla="*/ 62 w 3259"/>
                <a:gd name="T67" fmla="*/ 22 h 1930"/>
                <a:gd name="T68" fmla="*/ 65 w 3259"/>
                <a:gd name="T69" fmla="*/ 22 h 1930"/>
                <a:gd name="T70" fmla="*/ 67 w 3259"/>
                <a:gd name="T71" fmla="*/ 21 h 1930"/>
                <a:gd name="T72" fmla="*/ 68 w 3259"/>
                <a:gd name="T73" fmla="*/ 22 h 1930"/>
                <a:gd name="T74" fmla="*/ 69 w 3259"/>
                <a:gd name="T75" fmla="*/ 22 h 1930"/>
                <a:gd name="T76" fmla="*/ 70 w 3259"/>
                <a:gd name="T77" fmla="*/ 24 h 1930"/>
                <a:gd name="T78" fmla="*/ 70 w 3259"/>
                <a:gd name="T79" fmla="*/ 26 h 1930"/>
                <a:gd name="T80" fmla="*/ 74 w 3259"/>
                <a:gd name="T81" fmla="*/ 28 h 1930"/>
                <a:gd name="T82" fmla="*/ 74 w 3259"/>
                <a:gd name="T83" fmla="*/ 30 h 1930"/>
                <a:gd name="T84" fmla="*/ 76 w 3259"/>
                <a:gd name="T85" fmla="*/ 31 h 1930"/>
                <a:gd name="T86" fmla="*/ 62 w 3259"/>
                <a:gd name="T87" fmla="*/ 38 h 1930"/>
                <a:gd name="T88" fmla="*/ 66 w 3259"/>
                <a:gd name="T89" fmla="*/ 37 h 1930"/>
                <a:gd name="T90" fmla="*/ 70 w 3259"/>
                <a:gd name="T91" fmla="*/ 40 h 1930"/>
                <a:gd name="T92" fmla="*/ 71 w 3259"/>
                <a:gd name="T93" fmla="*/ 40 h 1930"/>
                <a:gd name="T94" fmla="*/ 69 w 3259"/>
                <a:gd name="T95" fmla="*/ 40 h 1930"/>
                <a:gd name="T96" fmla="*/ 65 w 3259"/>
                <a:gd name="T97" fmla="*/ 40 h 1930"/>
                <a:gd name="T98" fmla="*/ 58 w 3259"/>
                <a:gd name="T99" fmla="*/ 41 h 1930"/>
                <a:gd name="T100" fmla="*/ 55 w 3259"/>
                <a:gd name="T101" fmla="*/ 43 h 1930"/>
                <a:gd name="T102" fmla="*/ 52 w 3259"/>
                <a:gd name="T103" fmla="*/ 43 h 1930"/>
                <a:gd name="T104" fmla="*/ 54 w 3259"/>
                <a:gd name="T105" fmla="*/ 41 h 1930"/>
                <a:gd name="T106" fmla="*/ 50 w 3259"/>
                <a:gd name="T107" fmla="*/ 37 h 1930"/>
                <a:gd name="T108" fmla="*/ 48 w 3259"/>
                <a:gd name="T109" fmla="*/ 36 h 1930"/>
                <a:gd name="T110" fmla="*/ 41 w 3259"/>
                <a:gd name="T111" fmla="*/ 35 h 1930"/>
                <a:gd name="T112" fmla="*/ 15 w 3259"/>
                <a:gd name="T113" fmla="*/ 34 h 1930"/>
                <a:gd name="T114" fmla="*/ 11 w 3259"/>
                <a:gd name="T115" fmla="*/ 31 h 1930"/>
                <a:gd name="T116" fmla="*/ 10 w 3259"/>
                <a:gd name="T117" fmla="*/ 26 h 1930"/>
                <a:gd name="T118" fmla="*/ 3 w 3259"/>
                <a:gd name="T119" fmla="*/ 21 h 1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59"/>
                <a:gd name="T181" fmla="*/ 0 h 1930"/>
                <a:gd name="T182" fmla="*/ 3259 w 3259"/>
                <a:gd name="T183" fmla="*/ 1930 h 1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59" h="1930">
                  <a:moveTo>
                    <a:pt x="0" y="855"/>
                  </a:moveTo>
                  <a:lnTo>
                    <a:pt x="0" y="178"/>
                  </a:lnTo>
                  <a:lnTo>
                    <a:pt x="260" y="266"/>
                  </a:lnTo>
                  <a:lnTo>
                    <a:pt x="243" y="231"/>
                  </a:lnTo>
                  <a:lnTo>
                    <a:pt x="271" y="210"/>
                  </a:lnTo>
                  <a:lnTo>
                    <a:pt x="432" y="135"/>
                  </a:lnTo>
                  <a:lnTo>
                    <a:pt x="308" y="226"/>
                  </a:lnTo>
                  <a:lnTo>
                    <a:pt x="377" y="200"/>
                  </a:lnTo>
                  <a:lnTo>
                    <a:pt x="377" y="218"/>
                  </a:lnTo>
                  <a:lnTo>
                    <a:pt x="511" y="137"/>
                  </a:lnTo>
                  <a:lnTo>
                    <a:pt x="493" y="111"/>
                  </a:lnTo>
                  <a:lnTo>
                    <a:pt x="580" y="207"/>
                  </a:lnTo>
                  <a:lnTo>
                    <a:pt x="636" y="151"/>
                  </a:lnTo>
                  <a:lnTo>
                    <a:pt x="630" y="207"/>
                  </a:lnTo>
                  <a:lnTo>
                    <a:pt x="699" y="168"/>
                  </a:lnTo>
                  <a:lnTo>
                    <a:pt x="891" y="235"/>
                  </a:lnTo>
                  <a:lnTo>
                    <a:pt x="981" y="234"/>
                  </a:lnTo>
                  <a:lnTo>
                    <a:pt x="1029" y="275"/>
                  </a:lnTo>
                  <a:lnTo>
                    <a:pt x="972" y="310"/>
                  </a:lnTo>
                  <a:lnTo>
                    <a:pt x="1006" y="323"/>
                  </a:lnTo>
                  <a:lnTo>
                    <a:pt x="1181" y="306"/>
                  </a:lnTo>
                  <a:lnTo>
                    <a:pt x="1255" y="364"/>
                  </a:lnTo>
                  <a:lnTo>
                    <a:pt x="1268" y="402"/>
                  </a:lnTo>
                  <a:lnTo>
                    <a:pt x="1286" y="376"/>
                  </a:lnTo>
                  <a:lnTo>
                    <a:pt x="1255" y="323"/>
                  </a:lnTo>
                  <a:lnTo>
                    <a:pt x="1339" y="260"/>
                  </a:lnTo>
                  <a:lnTo>
                    <a:pt x="1256" y="300"/>
                  </a:lnTo>
                  <a:lnTo>
                    <a:pt x="1231" y="281"/>
                  </a:lnTo>
                  <a:lnTo>
                    <a:pt x="1330" y="234"/>
                  </a:lnTo>
                  <a:lnTo>
                    <a:pt x="1383" y="302"/>
                  </a:lnTo>
                  <a:lnTo>
                    <a:pt x="1441" y="300"/>
                  </a:lnTo>
                  <a:lnTo>
                    <a:pt x="1474" y="331"/>
                  </a:lnTo>
                  <a:lnTo>
                    <a:pt x="1628" y="323"/>
                  </a:lnTo>
                  <a:lnTo>
                    <a:pt x="1622" y="302"/>
                  </a:lnTo>
                  <a:lnTo>
                    <a:pt x="1668" y="342"/>
                  </a:lnTo>
                  <a:lnTo>
                    <a:pt x="1674" y="310"/>
                  </a:lnTo>
                  <a:lnTo>
                    <a:pt x="1639" y="321"/>
                  </a:lnTo>
                  <a:lnTo>
                    <a:pt x="1614" y="279"/>
                  </a:lnTo>
                  <a:lnTo>
                    <a:pt x="1672" y="275"/>
                  </a:lnTo>
                  <a:lnTo>
                    <a:pt x="1691" y="306"/>
                  </a:lnTo>
                  <a:lnTo>
                    <a:pt x="1714" y="296"/>
                  </a:lnTo>
                  <a:lnTo>
                    <a:pt x="1706" y="345"/>
                  </a:lnTo>
                  <a:lnTo>
                    <a:pt x="1746" y="369"/>
                  </a:lnTo>
                  <a:lnTo>
                    <a:pt x="1734" y="302"/>
                  </a:lnTo>
                  <a:lnTo>
                    <a:pt x="1810" y="262"/>
                  </a:lnTo>
                  <a:lnTo>
                    <a:pt x="1790" y="231"/>
                  </a:lnTo>
                  <a:lnTo>
                    <a:pt x="1768" y="253"/>
                  </a:lnTo>
                  <a:lnTo>
                    <a:pt x="1808" y="196"/>
                  </a:lnTo>
                  <a:lnTo>
                    <a:pt x="1696" y="154"/>
                  </a:lnTo>
                  <a:lnTo>
                    <a:pt x="1707" y="55"/>
                  </a:lnTo>
                  <a:lnTo>
                    <a:pt x="1734" y="57"/>
                  </a:lnTo>
                  <a:lnTo>
                    <a:pt x="1752" y="0"/>
                  </a:lnTo>
                  <a:lnTo>
                    <a:pt x="1832" y="55"/>
                  </a:lnTo>
                  <a:lnTo>
                    <a:pt x="1834" y="92"/>
                  </a:lnTo>
                  <a:lnTo>
                    <a:pt x="1891" y="143"/>
                  </a:lnTo>
                  <a:lnTo>
                    <a:pt x="1853" y="142"/>
                  </a:lnTo>
                  <a:lnTo>
                    <a:pt x="1869" y="160"/>
                  </a:lnTo>
                  <a:lnTo>
                    <a:pt x="1847" y="181"/>
                  </a:lnTo>
                  <a:lnTo>
                    <a:pt x="1913" y="196"/>
                  </a:lnTo>
                  <a:lnTo>
                    <a:pt x="1896" y="207"/>
                  </a:lnTo>
                  <a:lnTo>
                    <a:pt x="1935" y="291"/>
                  </a:lnTo>
                  <a:lnTo>
                    <a:pt x="1971" y="216"/>
                  </a:lnTo>
                  <a:lnTo>
                    <a:pt x="2017" y="243"/>
                  </a:lnTo>
                  <a:lnTo>
                    <a:pt x="2029" y="295"/>
                  </a:lnTo>
                  <a:lnTo>
                    <a:pt x="2007" y="310"/>
                  </a:lnTo>
                  <a:lnTo>
                    <a:pt x="2051" y="369"/>
                  </a:lnTo>
                  <a:lnTo>
                    <a:pt x="2077" y="356"/>
                  </a:lnTo>
                  <a:lnTo>
                    <a:pt x="2112" y="261"/>
                  </a:lnTo>
                  <a:lnTo>
                    <a:pt x="2152" y="252"/>
                  </a:lnTo>
                  <a:lnTo>
                    <a:pt x="2122" y="172"/>
                  </a:lnTo>
                  <a:lnTo>
                    <a:pt x="2229" y="180"/>
                  </a:lnTo>
                  <a:lnTo>
                    <a:pt x="2276" y="226"/>
                  </a:lnTo>
                  <a:lnTo>
                    <a:pt x="2258" y="249"/>
                  </a:lnTo>
                  <a:lnTo>
                    <a:pt x="2280" y="261"/>
                  </a:lnTo>
                  <a:lnTo>
                    <a:pt x="2230" y="276"/>
                  </a:lnTo>
                  <a:lnTo>
                    <a:pt x="2274" y="379"/>
                  </a:lnTo>
                  <a:lnTo>
                    <a:pt x="2203" y="431"/>
                  </a:lnTo>
                  <a:lnTo>
                    <a:pt x="2176" y="408"/>
                  </a:lnTo>
                  <a:lnTo>
                    <a:pt x="2186" y="444"/>
                  </a:lnTo>
                  <a:lnTo>
                    <a:pt x="2078" y="419"/>
                  </a:lnTo>
                  <a:lnTo>
                    <a:pt x="2101" y="453"/>
                  </a:lnTo>
                  <a:lnTo>
                    <a:pt x="2060" y="504"/>
                  </a:lnTo>
                  <a:lnTo>
                    <a:pt x="1945" y="464"/>
                  </a:lnTo>
                  <a:lnTo>
                    <a:pt x="1987" y="507"/>
                  </a:lnTo>
                  <a:lnTo>
                    <a:pt x="2067" y="515"/>
                  </a:lnTo>
                  <a:lnTo>
                    <a:pt x="2012" y="599"/>
                  </a:lnTo>
                  <a:lnTo>
                    <a:pt x="1953" y="595"/>
                  </a:lnTo>
                  <a:lnTo>
                    <a:pt x="1924" y="640"/>
                  </a:lnTo>
                  <a:lnTo>
                    <a:pt x="1818" y="603"/>
                  </a:lnTo>
                  <a:lnTo>
                    <a:pt x="1913" y="640"/>
                  </a:lnTo>
                  <a:lnTo>
                    <a:pt x="1928" y="675"/>
                  </a:lnTo>
                  <a:lnTo>
                    <a:pt x="1853" y="688"/>
                  </a:lnTo>
                  <a:lnTo>
                    <a:pt x="1869" y="698"/>
                  </a:lnTo>
                  <a:lnTo>
                    <a:pt x="1848" y="701"/>
                  </a:lnTo>
                  <a:lnTo>
                    <a:pt x="1848" y="736"/>
                  </a:lnTo>
                  <a:lnTo>
                    <a:pt x="1769" y="783"/>
                  </a:lnTo>
                  <a:lnTo>
                    <a:pt x="1757" y="937"/>
                  </a:lnTo>
                  <a:lnTo>
                    <a:pt x="1785" y="973"/>
                  </a:lnTo>
                  <a:lnTo>
                    <a:pt x="1826" y="952"/>
                  </a:lnTo>
                  <a:lnTo>
                    <a:pt x="1846" y="1070"/>
                  </a:lnTo>
                  <a:lnTo>
                    <a:pt x="1905" y="1047"/>
                  </a:lnTo>
                  <a:lnTo>
                    <a:pt x="1978" y="1079"/>
                  </a:lnTo>
                  <a:lnTo>
                    <a:pt x="2123" y="1166"/>
                  </a:lnTo>
                  <a:lnTo>
                    <a:pt x="2112" y="1200"/>
                  </a:lnTo>
                  <a:lnTo>
                    <a:pt x="2128" y="1175"/>
                  </a:lnTo>
                  <a:lnTo>
                    <a:pt x="2238" y="1184"/>
                  </a:lnTo>
                  <a:lnTo>
                    <a:pt x="2238" y="1311"/>
                  </a:lnTo>
                  <a:lnTo>
                    <a:pt x="2271" y="1355"/>
                  </a:lnTo>
                  <a:lnTo>
                    <a:pt x="2248" y="1365"/>
                  </a:lnTo>
                  <a:lnTo>
                    <a:pt x="2302" y="1388"/>
                  </a:lnTo>
                  <a:lnTo>
                    <a:pt x="2287" y="1428"/>
                  </a:lnTo>
                  <a:lnTo>
                    <a:pt x="2341" y="1426"/>
                  </a:lnTo>
                  <a:lnTo>
                    <a:pt x="2412" y="1358"/>
                  </a:lnTo>
                  <a:lnTo>
                    <a:pt x="2379" y="1342"/>
                  </a:lnTo>
                  <a:lnTo>
                    <a:pt x="2341" y="1219"/>
                  </a:lnTo>
                  <a:lnTo>
                    <a:pt x="2474" y="1112"/>
                  </a:lnTo>
                  <a:lnTo>
                    <a:pt x="2456" y="1112"/>
                  </a:lnTo>
                  <a:lnTo>
                    <a:pt x="2424" y="985"/>
                  </a:lnTo>
                  <a:lnTo>
                    <a:pt x="2375" y="952"/>
                  </a:lnTo>
                  <a:lnTo>
                    <a:pt x="2440" y="899"/>
                  </a:lnTo>
                  <a:lnTo>
                    <a:pt x="2418" y="871"/>
                  </a:lnTo>
                  <a:lnTo>
                    <a:pt x="2426" y="825"/>
                  </a:lnTo>
                  <a:lnTo>
                    <a:pt x="2401" y="818"/>
                  </a:lnTo>
                  <a:lnTo>
                    <a:pt x="2426" y="772"/>
                  </a:lnTo>
                  <a:lnTo>
                    <a:pt x="2397" y="741"/>
                  </a:lnTo>
                  <a:lnTo>
                    <a:pt x="2416" y="702"/>
                  </a:lnTo>
                  <a:lnTo>
                    <a:pt x="2516" y="729"/>
                  </a:lnTo>
                  <a:lnTo>
                    <a:pt x="2563" y="706"/>
                  </a:lnTo>
                  <a:lnTo>
                    <a:pt x="2652" y="772"/>
                  </a:lnTo>
                  <a:lnTo>
                    <a:pt x="2652" y="799"/>
                  </a:lnTo>
                  <a:lnTo>
                    <a:pt x="2726" y="803"/>
                  </a:lnTo>
                  <a:lnTo>
                    <a:pt x="2733" y="867"/>
                  </a:lnTo>
                  <a:lnTo>
                    <a:pt x="2666" y="870"/>
                  </a:lnTo>
                  <a:lnTo>
                    <a:pt x="2724" y="881"/>
                  </a:lnTo>
                  <a:lnTo>
                    <a:pt x="2743" y="918"/>
                  </a:lnTo>
                  <a:lnTo>
                    <a:pt x="2681" y="974"/>
                  </a:lnTo>
                  <a:lnTo>
                    <a:pt x="2770" y="947"/>
                  </a:lnTo>
                  <a:lnTo>
                    <a:pt x="2775" y="994"/>
                  </a:lnTo>
                  <a:lnTo>
                    <a:pt x="2736" y="1013"/>
                  </a:lnTo>
                  <a:lnTo>
                    <a:pt x="2792" y="964"/>
                  </a:lnTo>
                  <a:lnTo>
                    <a:pt x="2797" y="996"/>
                  </a:lnTo>
                  <a:lnTo>
                    <a:pt x="2849" y="950"/>
                  </a:lnTo>
                  <a:lnTo>
                    <a:pt x="2860" y="974"/>
                  </a:lnTo>
                  <a:lnTo>
                    <a:pt x="2894" y="906"/>
                  </a:lnTo>
                  <a:lnTo>
                    <a:pt x="2880" y="893"/>
                  </a:lnTo>
                  <a:lnTo>
                    <a:pt x="2922" y="855"/>
                  </a:lnTo>
                  <a:lnTo>
                    <a:pt x="2969" y="927"/>
                  </a:lnTo>
                  <a:lnTo>
                    <a:pt x="2928" y="943"/>
                  </a:lnTo>
                  <a:lnTo>
                    <a:pt x="2974" y="935"/>
                  </a:lnTo>
                  <a:lnTo>
                    <a:pt x="2989" y="963"/>
                  </a:lnTo>
                  <a:lnTo>
                    <a:pt x="2959" y="973"/>
                  </a:lnTo>
                  <a:lnTo>
                    <a:pt x="2997" y="978"/>
                  </a:lnTo>
                  <a:lnTo>
                    <a:pt x="2974" y="998"/>
                  </a:lnTo>
                  <a:lnTo>
                    <a:pt x="2998" y="994"/>
                  </a:lnTo>
                  <a:lnTo>
                    <a:pt x="3019" y="1024"/>
                  </a:lnTo>
                  <a:lnTo>
                    <a:pt x="3006" y="1040"/>
                  </a:lnTo>
                  <a:lnTo>
                    <a:pt x="3042" y="1066"/>
                  </a:lnTo>
                  <a:lnTo>
                    <a:pt x="2983" y="1092"/>
                  </a:lnTo>
                  <a:lnTo>
                    <a:pt x="3025" y="1092"/>
                  </a:lnTo>
                  <a:lnTo>
                    <a:pt x="3017" y="1116"/>
                  </a:lnTo>
                  <a:lnTo>
                    <a:pt x="3082" y="1140"/>
                  </a:lnTo>
                  <a:lnTo>
                    <a:pt x="3104" y="1198"/>
                  </a:lnTo>
                  <a:lnTo>
                    <a:pt x="3130" y="1177"/>
                  </a:lnTo>
                  <a:lnTo>
                    <a:pt x="3193" y="1216"/>
                  </a:lnTo>
                  <a:lnTo>
                    <a:pt x="3053" y="1267"/>
                  </a:lnTo>
                  <a:lnTo>
                    <a:pt x="3082" y="1296"/>
                  </a:lnTo>
                  <a:lnTo>
                    <a:pt x="3199" y="1238"/>
                  </a:lnTo>
                  <a:lnTo>
                    <a:pt x="3199" y="1286"/>
                  </a:lnTo>
                  <a:lnTo>
                    <a:pt x="3255" y="1278"/>
                  </a:lnTo>
                  <a:lnTo>
                    <a:pt x="3259" y="1301"/>
                  </a:lnTo>
                  <a:lnTo>
                    <a:pt x="3235" y="1301"/>
                  </a:lnTo>
                  <a:lnTo>
                    <a:pt x="3259" y="1361"/>
                  </a:lnTo>
                  <a:lnTo>
                    <a:pt x="3092" y="1473"/>
                  </a:lnTo>
                  <a:lnTo>
                    <a:pt x="2857" y="1473"/>
                  </a:lnTo>
                  <a:lnTo>
                    <a:pt x="2754" y="1551"/>
                  </a:lnTo>
                  <a:lnTo>
                    <a:pt x="2671" y="1665"/>
                  </a:lnTo>
                  <a:lnTo>
                    <a:pt x="2754" y="1577"/>
                  </a:lnTo>
                  <a:lnTo>
                    <a:pt x="2882" y="1528"/>
                  </a:lnTo>
                  <a:lnTo>
                    <a:pt x="2928" y="1566"/>
                  </a:lnTo>
                  <a:lnTo>
                    <a:pt x="2844" y="1599"/>
                  </a:lnTo>
                  <a:lnTo>
                    <a:pt x="2914" y="1614"/>
                  </a:lnTo>
                  <a:lnTo>
                    <a:pt x="2894" y="1649"/>
                  </a:lnTo>
                  <a:lnTo>
                    <a:pt x="2945" y="1714"/>
                  </a:lnTo>
                  <a:lnTo>
                    <a:pt x="3046" y="1737"/>
                  </a:lnTo>
                  <a:lnTo>
                    <a:pt x="3076" y="1656"/>
                  </a:lnTo>
                  <a:lnTo>
                    <a:pt x="3076" y="1707"/>
                  </a:lnTo>
                  <a:lnTo>
                    <a:pt x="3098" y="1700"/>
                  </a:lnTo>
                  <a:lnTo>
                    <a:pt x="3052" y="1750"/>
                  </a:lnTo>
                  <a:lnTo>
                    <a:pt x="2934" y="1785"/>
                  </a:lnTo>
                  <a:lnTo>
                    <a:pt x="2890" y="1848"/>
                  </a:lnTo>
                  <a:lnTo>
                    <a:pt x="2860" y="1794"/>
                  </a:lnTo>
                  <a:lnTo>
                    <a:pt x="2973" y="1746"/>
                  </a:lnTo>
                  <a:lnTo>
                    <a:pt x="2914" y="1749"/>
                  </a:lnTo>
                  <a:lnTo>
                    <a:pt x="2922" y="1714"/>
                  </a:lnTo>
                  <a:lnTo>
                    <a:pt x="2826" y="1753"/>
                  </a:lnTo>
                  <a:lnTo>
                    <a:pt x="2797" y="1729"/>
                  </a:lnTo>
                  <a:lnTo>
                    <a:pt x="2797" y="1656"/>
                  </a:lnTo>
                  <a:lnTo>
                    <a:pt x="2735" y="1634"/>
                  </a:lnTo>
                  <a:lnTo>
                    <a:pt x="2687" y="1750"/>
                  </a:lnTo>
                  <a:lnTo>
                    <a:pt x="2493" y="1794"/>
                  </a:lnTo>
                  <a:lnTo>
                    <a:pt x="2358" y="1838"/>
                  </a:lnTo>
                  <a:lnTo>
                    <a:pt x="2339" y="1860"/>
                  </a:lnTo>
                  <a:lnTo>
                    <a:pt x="2366" y="1865"/>
                  </a:lnTo>
                  <a:lnTo>
                    <a:pt x="2373" y="1883"/>
                  </a:lnTo>
                  <a:lnTo>
                    <a:pt x="2210" y="1930"/>
                  </a:lnTo>
                  <a:lnTo>
                    <a:pt x="2218" y="1907"/>
                  </a:lnTo>
                  <a:lnTo>
                    <a:pt x="2230" y="1892"/>
                  </a:lnTo>
                  <a:lnTo>
                    <a:pt x="2237" y="1871"/>
                  </a:lnTo>
                  <a:lnTo>
                    <a:pt x="2263" y="1853"/>
                  </a:lnTo>
                  <a:lnTo>
                    <a:pt x="2265" y="1750"/>
                  </a:lnTo>
                  <a:lnTo>
                    <a:pt x="2296" y="1785"/>
                  </a:lnTo>
                  <a:lnTo>
                    <a:pt x="2342" y="1772"/>
                  </a:lnTo>
                  <a:lnTo>
                    <a:pt x="2300" y="1714"/>
                  </a:lnTo>
                  <a:lnTo>
                    <a:pt x="2162" y="1684"/>
                  </a:lnTo>
                  <a:lnTo>
                    <a:pt x="2155" y="1684"/>
                  </a:lnTo>
                  <a:lnTo>
                    <a:pt x="2139" y="1602"/>
                  </a:lnTo>
                  <a:lnTo>
                    <a:pt x="2112" y="1607"/>
                  </a:lnTo>
                  <a:lnTo>
                    <a:pt x="2088" y="1560"/>
                  </a:lnTo>
                  <a:lnTo>
                    <a:pt x="2060" y="1557"/>
                  </a:lnTo>
                  <a:lnTo>
                    <a:pt x="2060" y="1584"/>
                  </a:lnTo>
                  <a:lnTo>
                    <a:pt x="2020" y="1545"/>
                  </a:lnTo>
                  <a:lnTo>
                    <a:pt x="1956" y="1602"/>
                  </a:lnTo>
                  <a:lnTo>
                    <a:pt x="1773" y="1560"/>
                  </a:lnTo>
                  <a:lnTo>
                    <a:pt x="1753" y="1520"/>
                  </a:lnTo>
                  <a:lnTo>
                    <a:pt x="1752" y="1546"/>
                  </a:lnTo>
                  <a:lnTo>
                    <a:pt x="698" y="1546"/>
                  </a:lnTo>
                  <a:lnTo>
                    <a:pt x="682" y="1501"/>
                  </a:lnTo>
                  <a:lnTo>
                    <a:pt x="626" y="1488"/>
                  </a:lnTo>
                  <a:lnTo>
                    <a:pt x="629" y="1459"/>
                  </a:lnTo>
                  <a:lnTo>
                    <a:pt x="511" y="1422"/>
                  </a:lnTo>
                  <a:lnTo>
                    <a:pt x="525" y="1400"/>
                  </a:lnTo>
                  <a:lnTo>
                    <a:pt x="496" y="1346"/>
                  </a:lnTo>
                  <a:lnTo>
                    <a:pt x="466" y="1342"/>
                  </a:lnTo>
                  <a:lnTo>
                    <a:pt x="403" y="1225"/>
                  </a:lnTo>
                  <a:lnTo>
                    <a:pt x="415" y="1189"/>
                  </a:lnTo>
                  <a:lnTo>
                    <a:pt x="418" y="1127"/>
                  </a:lnTo>
                  <a:lnTo>
                    <a:pt x="347" y="1092"/>
                  </a:lnTo>
                  <a:lnTo>
                    <a:pt x="210" y="887"/>
                  </a:lnTo>
                  <a:lnTo>
                    <a:pt x="135" y="945"/>
                  </a:lnTo>
                  <a:lnTo>
                    <a:pt x="112" y="917"/>
                  </a:lnTo>
                  <a:lnTo>
                    <a:pt x="107" y="912"/>
                  </a:lnTo>
                  <a:lnTo>
                    <a:pt x="72" y="855"/>
                  </a:lnTo>
                  <a:lnTo>
                    <a:pt x="0" y="8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 name="Freeform 257"/>
            <p:cNvSpPr/>
            <p:nvPr/>
          </p:nvSpPr>
          <p:spPr bwMode="auto">
            <a:xfrm>
              <a:off x="5662875" y="2853832"/>
              <a:ext cx="90975" cy="57282"/>
            </a:xfrm>
            <a:custGeom>
              <a:avLst/>
              <a:gdLst>
                <a:gd name="T0" fmla="*/ 0 w 191"/>
                <a:gd name="T1" fmla="*/ 0 h 128"/>
                <a:gd name="T2" fmla="*/ 2 w 191"/>
                <a:gd name="T3" fmla="*/ 1 h 128"/>
                <a:gd name="T4" fmla="*/ 4 w 191"/>
                <a:gd name="T5" fmla="*/ 3 h 128"/>
                <a:gd name="T6" fmla="*/ 3 w 191"/>
                <a:gd name="T7" fmla="*/ 3 h 128"/>
                <a:gd name="T8" fmla="*/ 0 w 191"/>
                <a:gd name="T9" fmla="*/ 0 h 128"/>
                <a:gd name="T10" fmla="*/ 0 60000 65536"/>
                <a:gd name="T11" fmla="*/ 0 60000 65536"/>
                <a:gd name="T12" fmla="*/ 0 60000 65536"/>
                <a:gd name="T13" fmla="*/ 0 60000 65536"/>
                <a:gd name="T14" fmla="*/ 0 60000 65536"/>
                <a:gd name="T15" fmla="*/ 0 w 191"/>
                <a:gd name="T16" fmla="*/ 0 h 128"/>
                <a:gd name="T17" fmla="*/ 191 w 191"/>
                <a:gd name="T18" fmla="*/ 128 h 128"/>
              </a:gdLst>
              <a:ahLst/>
              <a:cxnLst>
                <a:cxn ang="T10">
                  <a:pos x="T0" y="T1"/>
                </a:cxn>
                <a:cxn ang="T11">
                  <a:pos x="T2" y="T3"/>
                </a:cxn>
                <a:cxn ang="T12">
                  <a:pos x="T4" y="T5"/>
                </a:cxn>
                <a:cxn ang="T13">
                  <a:pos x="T6" y="T7"/>
                </a:cxn>
                <a:cxn ang="T14">
                  <a:pos x="T8" y="T9"/>
                </a:cxn>
              </a:cxnLst>
              <a:rect l="T15" t="T16" r="T17" b="T18"/>
              <a:pathLst>
                <a:path w="191" h="128">
                  <a:moveTo>
                    <a:pt x="0" y="0"/>
                  </a:moveTo>
                  <a:lnTo>
                    <a:pt x="103" y="27"/>
                  </a:lnTo>
                  <a:lnTo>
                    <a:pt x="191" y="128"/>
                  </a:lnTo>
                  <a:lnTo>
                    <a:pt x="140" y="10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 name="Freeform 258"/>
            <p:cNvSpPr/>
            <p:nvPr/>
          </p:nvSpPr>
          <p:spPr bwMode="auto">
            <a:xfrm>
              <a:off x="5704993" y="2098022"/>
              <a:ext cx="192058" cy="132068"/>
            </a:xfrm>
            <a:custGeom>
              <a:avLst/>
              <a:gdLst>
                <a:gd name="T0" fmla="*/ 0 w 399"/>
                <a:gd name="T1" fmla="*/ 5 h 289"/>
                <a:gd name="T2" fmla="*/ 0 w 399"/>
                <a:gd name="T3" fmla="*/ 4 h 289"/>
                <a:gd name="T4" fmla="*/ 2 w 399"/>
                <a:gd name="T5" fmla="*/ 1 h 289"/>
                <a:gd name="T6" fmla="*/ 1 w 399"/>
                <a:gd name="T7" fmla="*/ 0 h 289"/>
                <a:gd name="T8" fmla="*/ 4 w 399"/>
                <a:gd name="T9" fmla="*/ 0 h 289"/>
                <a:gd name="T10" fmla="*/ 6 w 399"/>
                <a:gd name="T11" fmla="*/ 1 h 289"/>
                <a:gd name="T12" fmla="*/ 7 w 399"/>
                <a:gd name="T13" fmla="*/ 1 h 289"/>
                <a:gd name="T14" fmla="*/ 9 w 399"/>
                <a:gd name="T15" fmla="*/ 2 h 289"/>
                <a:gd name="T16" fmla="*/ 5 w 399"/>
                <a:gd name="T17" fmla="*/ 5 h 289"/>
                <a:gd name="T18" fmla="*/ 5 w 399"/>
                <a:gd name="T19" fmla="*/ 6 h 289"/>
                <a:gd name="T20" fmla="*/ 3 w 399"/>
                <a:gd name="T21" fmla="*/ 7 h 289"/>
                <a:gd name="T22" fmla="*/ 2 w 399"/>
                <a:gd name="T23" fmla="*/ 6 h 289"/>
                <a:gd name="T24" fmla="*/ 0 w 399"/>
                <a:gd name="T25" fmla="*/ 5 h 2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9"/>
                <a:gd name="T40" fmla="*/ 0 h 289"/>
                <a:gd name="T41" fmla="*/ 399 w 399"/>
                <a:gd name="T42" fmla="*/ 289 h 2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9" h="289">
                  <a:moveTo>
                    <a:pt x="0" y="220"/>
                  </a:moveTo>
                  <a:lnTo>
                    <a:pt x="15" y="182"/>
                  </a:lnTo>
                  <a:lnTo>
                    <a:pt x="76" y="63"/>
                  </a:lnTo>
                  <a:lnTo>
                    <a:pt x="47" y="11"/>
                  </a:lnTo>
                  <a:lnTo>
                    <a:pt x="171" y="0"/>
                  </a:lnTo>
                  <a:lnTo>
                    <a:pt x="257" y="48"/>
                  </a:lnTo>
                  <a:lnTo>
                    <a:pt x="312" y="21"/>
                  </a:lnTo>
                  <a:lnTo>
                    <a:pt x="399" y="88"/>
                  </a:lnTo>
                  <a:lnTo>
                    <a:pt x="217" y="195"/>
                  </a:lnTo>
                  <a:lnTo>
                    <a:pt x="200" y="259"/>
                  </a:lnTo>
                  <a:lnTo>
                    <a:pt x="112" y="289"/>
                  </a:lnTo>
                  <a:lnTo>
                    <a:pt x="70" y="239"/>
                  </a:lnTo>
                  <a:lnTo>
                    <a:pt x="0" y="2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 name="Freeform 259"/>
            <p:cNvSpPr/>
            <p:nvPr/>
          </p:nvSpPr>
          <p:spPr bwMode="auto">
            <a:xfrm>
              <a:off x="5762274" y="1977093"/>
              <a:ext cx="133093" cy="73194"/>
            </a:xfrm>
            <a:custGeom>
              <a:avLst/>
              <a:gdLst>
                <a:gd name="T0" fmla="*/ 0 w 279"/>
                <a:gd name="T1" fmla="*/ 3 h 161"/>
                <a:gd name="T2" fmla="*/ 1 w 279"/>
                <a:gd name="T3" fmla="*/ 3 h 161"/>
                <a:gd name="T4" fmla="*/ 2 w 279"/>
                <a:gd name="T5" fmla="*/ 3 h 161"/>
                <a:gd name="T6" fmla="*/ 2 w 279"/>
                <a:gd name="T7" fmla="*/ 4 h 161"/>
                <a:gd name="T8" fmla="*/ 3 w 279"/>
                <a:gd name="T9" fmla="*/ 3 h 161"/>
                <a:gd name="T10" fmla="*/ 3 w 279"/>
                <a:gd name="T11" fmla="*/ 3 h 161"/>
                <a:gd name="T12" fmla="*/ 3 w 279"/>
                <a:gd name="T13" fmla="*/ 3 h 161"/>
                <a:gd name="T14" fmla="*/ 4 w 279"/>
                <a:gd name="T15" fmla="*/ 2 h 161"/>
                <a:gd name="T16" fmla="*/ 4 w 279"/>
                <a:gd name="T17" fmla="*/ 1 h 161"/>
                <a:gd name="T18" fmla="*/ 5 w 279"/>
                <a:gd name="T19" fmla="*/ 3 h 161"/>
                <a:gd name="T20" fmla="*/ 6 w 279"/>
                <a:gd name="T21" fmla="*/ 2 h 161"/>
                <a:gd name="T22" fmla="*/ 5 w 279"/>
                <a:gd name="T23" fmla="*/ 1 h 161"/>
                <a:gd name="T24" fmla="*/ 6 w 279"/>
                <a:gd name="T25" fmla="*/ 1 h 161"/>
                <a:gd name="T26" fmla="*/ 5 w 279"/>
                <a:gd name="T27" fmla="*/ 0 h 161"/>
                <a:gd name="T28" fmla="*/ 3 w 279"/>
                <a:gd name="T29" fmla="*/ 1 h 161"/>
                <a:gd name="T30" fmla="*/ 0 w 279"/>
                <a:gd name="T31" fmla="*/ 3 h 1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9"/>
                <a:gd name="T49" fmla="*/ 0 h 161"/>
                <a:gd name="T50" fmla="*/ 279 w 279"/>
                <a:gd name="T51" fmla="*/ 161 h 1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9" h="161">
                  <a:moveTo>
                    <a:pt x="0" y="125"/>
                  </a:moveTo>
                  <a:lnTo>
                    <a:pt x="62" y="148"/>
                  </a:lnTo>
                  <a:lnTo>
                    <a:pt x="78" y="122"/>
                  </a:lnTo>
                  <a:lnTo>
                    <a:pt x="93" y="161"/>
                  </a:lnTo>
                  <a:lnTo>
                    <a:pt x="122" y="146"/>
                  </a:lnTo>
                  <a:lnTo>
                    <a:pt x="116" y="108"/>
                  </a:lnTo>
                  <a:lnTo>
                    <a:pt x="147" y="130"/>
                  </a:lnTo>
                  <a:lnTo>
                    <a:pt x="164" y="72"/>
                  </a:lnTo>
                  <a:lnTo>
                    <a:pt x="189" y="67"/>
                  </a:lnTo>
                  <a:lnTo>
                    <a:pt x="198" y="121"/>
                  </a:lnTo>
                  <a:lnTo>
                    <a:pt x="258" y="80"/>
                  </a:lnTo>
                  <a:lnTo>
                    <a:pt x="241" y="33"/>
                  </a:lnTo>
                  <a:lnTo>
                    <a:pt x="279" y="23"/>
                  </a:lnTo>
                  <a:lnTo>
                    <a:pt x="240" y="0"/>
                  </a:lnTo>
                  <a:lnTo>
                    <a:pt x="136" y="23"/>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 name="Freeform 260"/>
            <p:cNvSpPr/>
            <p:nvPr/>
          </p:nvSpPr>
          <p:spPr bwMode="auto">
            <a:xfrm>
              <a:off x="5833032" y="2145758"/>
              <a:ext cx="328521" cy="178212"/>
            </a:xfrm>
            <a:custGeom>
              <a:avLst/>
              <a:gdLst>
                <a:gd name="T0" fmla="*/ 0 w 688"/>
                <a:gd name="T1" fmla="*/ 3 h 394"/>
                <a:gd name="T2" fmla="*/ 1 w 688"/>
                <a:gd name="T3" fmla="*/ 2 h 394"/>
                <a:gd name="T4" fmla="*/ 0 w 688"/>
                <a:gd name="T5" fmla="*/ 2 h 394"/>
                <a:gd name="T6" fmla="*/ 2 w 688"/>
                <a:gd name="T7" fmla="*/ 1 h 394"/>
                <a:gd name="T8" fmla="*/ 4 w 688"/>
                <a:gd name="T9" fmla="*/ 0 h 394"/>
                <a:gd name="T10" fmla="*/ 4 w 688"/>
                <a:gd name="T11" fmla="*/ 1 h 394"/>
                <a:gd name="T12" fmla="*/ 4 w 688"/>
                <a:gd name="T13" fmla="*/ 1 h 394"/>
                <a:gd name="T14" fmla="*/ 5 w 688"/>
                <a:gd name="T15" fmla="*/ 1 h 394"/>
                <a:gd name="T16" fmla="*/ 7 w 688"/>
                <a:gd name="T17" fmla="*/ 1 h 394"/>
                <a:gd name="T18" fmla="*/ 6 w 688"/>
                <a:gd name="T19" fmla="*/ 2 h 394"/>
                <a:gd name="T20" fmla="*/ 8 w 688"/>
                <a:gd name="T21" fmla="*/ 2 h 394"/>
                <a:gd name="T22" fmla="*/ 7 w 688"/>
                <a:gd name="T23" fmla="*/ 1 h 394"/>
                <a:gd name="T24" fmla="*/ 8 w 688"/>
                <a:gd name="T25" fmla="*/ 1 h 394"/>
                <a:gd name="T26" fmla="*/ 9 w 688"/>
                <a:gd name="T27" fmla="*/ 3 h 394"/>
                <a:gd name="T28" fmla="*/ 10 w 688"/>
                <a:gd name="T29" fmla="*/ 3 h 394"/>
                <a:gd name="T30" fmla="*/ 9 w 688"/>
                <a:gd name="T31" fmla="*/ 0 h 394"/>
                <a:gd name="T32" fmla="*/ 10 w 688"/>
                <a:gd name="T33" fmla="*/ 0 h 394"/>
                <a:gd name="T34" fmla="*/ 12 w 688"/>
                <a:gd name="T35" fmla="*/ 1 h 394"/>
                <a:gd name="T36" fmla="*/ 12 w 688"/>
                <a:gd name="T37" fmla="*/ 4 h 394"/>
                <a:gd name="T38" fmla="*/ 16 w 688"/>
                <a:gd name="T39" fmla="*/ 6 h 394"/>
                <a:gd name="T40" fmla="*/ 16 w 688"/>
                <a:gd name="T41" fmla="*/ 7 h 394"/>
                <a:gd name="T42" fmla="*/ 15 w 688"/>
                <a:gd name="T43" fmla="*/ 7 h 394"/>
                <a:gd name="T44" fmla="*/ 14 w 688"/>
                <a:gd name="T45" fmla="*/ 7 h 394"/>
                <a:gd name="T46" fmla="*/ 15 w 688"/>
                <a:gd name="T47" fmla="*/ 8 h 394"/>
                <a:gd name="T48" fmla="*/ 14 w 688"/>
                <a:gd name="T49" fmla="*/ 9 h 394"/>
                <a:gd name="T50" fmla="*/ 12 w 688"/>
                <a:gd name="T51" fmla="*/ 8 h 394"/>
                <a:gd name="T52" fmla="*/ 11 w 688"/>
                <a:gd name="T53" fmla="*/ 7 h 394"/>
                <a:gd name="T54" fmla="*/ 8 w 688"/>
                <a:gd name="T55" fmla="*/ 9 h 394"/>
                <a:gd name="T56" fmla="*/ 5 w 688"/>
                <a:gd name="T57" fmla="*/ 9 h 394"/>
                <a:gd name="T58" fmla="*/ 4 w 688"/>
                <a:gd name="T59" fmla="*/ 8 h 394"/>
                <a:gd name="T60" fmla="*/ 3 w 688"/>
                <a:gd name="T61" fmla="*/ 8 h 394"/>
                <a:gd name="T62" fmla="*/ 1 w 688"/>
                <a:gd name="T63" fmla="*/ 6 h 394"/>
                <a:gd name="T64" fmla="*/ 6 w 688"/>
                <a:gd name="T65" fmla="*/ 6 h 394"/>
                <a:gd name="T66" fmla="*/ 1 w 688"/>
                <a:gd name="T67" fmla="*/ 5 h 394"/>
                <a:gd name="T68" fmla="*/ 1 w 688"/>
                <a:gd name="T69" fmla="*/ 5 h 394"/>
                <a:gd name="T70" fmla="*/ 3 w 688"/>
                <a:gd name="T71" fmla="*/ 4 h 394"/>
                <a:gd name="T72" fmla="*/ 1 w 688"/>
                <a:gd name="T73" fmla="*/ 4 h 394"/>
                <a:gd name="T74" fmla="*/ 1 w 688"/>
                <a:gd name="T75" fmla="*/ 3 h 394"/>
                <a:gd name="T76" fmla="*/ 0 w 688"/>
                <a:gd name="T77" fmla="*/ 3 h 39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8"/>
                <a:gd name="T118" fmla="*/ 0 h 394"/>
                <a:gd name="T119" fmla="*/ 688 w 688"/>
                <a:gd name="T120" fmla="*/ 394 h 39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8" h="394">
                  <a:moveTo>
                    <a:pt x="0" y="128"/>
                  </a:moveTo>
                  <a:lnTo>
                    <a:pt x="37" y="96"/>
                  </a:lnTo>
                  <a:lnTo>
                    <a:pt x="17" y="80"/>
                  </a:lnTo>
                  <a:lnTo>
                    <a:pt x="101" y="23"/>
                  </a:lnTo>
                  <a:lnTo>
                    <a:pt x="168" y="0"/>
                  </a:lnTo>
                  <a:lnTo>
                    <a:pt x="189" y="40"/>
                  </a:lnTo>
                  <a:lnTo>
                    <a:pt x="166" y="65"/>
                  </a:lnTo>
                  <a:lnTo>
                    <a:pt x="226" y="32"/>
                  </a:lnTo>
                  <a:lnTo>
                    <a:pt x="296" y="59"/>
                  </a:lnTo>
                  <a:lnTo>
                    <a:pt x="268" y="88"/>
                  </a:lnTo>
                  <a:lnTo>
                    <a:pt x="349" y="69"/>
                  </a:lnTo>
                  <a:lnTo>
                    <a:pt x="326" y="35"/>
                  </a:lnTo>
                  <a:lnTo>
                    <a:pt x="356" y="39"/>
                  </a:lnTo>
                  <a:lnTo>
                    <a:pt x="416" y="146"/>
                  </a:lnTo>
                  <a:lnTo>
                    <a:pt x="439" y="120"/>
                  </a:lnTo>
                  <a:lnTo>
                    <a:pt x="414" y="4"/>
                  </a:lnTo>
                  <a:lnTo>
                    <a:pt x="466" y="5"/>
                  </a:lnTo>
                  <a:lnTo>
                    <a:pt x="521" y="47"/>
                  </a:lnTo>
                  <a:lnTo>
                    <a:pt x="552" y="191"/>
                  </a:lnTo>
                  <a:lnTo>
                    <a:pt x="688" y="261"/>
                  </a:lnTo>
                  <a:lnTo>
                    <a:pt x="686" y="299"/>
                  </a:lnTo>
                  <a:lnTo>
                    <a:pt x="651" y="283"/>
                  </a:lnTo>
                  <a:lnTo>
                    <a:pt x="609" y="308"/>
                  </a:lnTo>
                  <a:lnTo>
                    <a:pt x="665" y="341"/>
                  </a:lnTo>
                  <a:lnTo>
                    <a:pt x="612" y="371"/>
                  </a:lnTo>
                  <a:lnTo>
                    <a:pt x="525" y="354"/>
                  </a:lnTo>
                  <a:lnTo>
                    <a:pt x="476" y="315"/>
                  </a:lnTo>
                  <a:lnTo>
                    <a:pt x="359" y="380"/>
                  </a:lnTo>
                  <a:lnTo>
                    <a:pt x="218" y="394"/>
                  </a:lnTo>
                  <a:lnTo>
                    <a:pt x="189" y="333"/>
                  </a:lnTo>
                  <a:lnTo>
                    <a:pt x="111" y="329"/>
                  </a:lnTo>
                  <a:lnTo>
                    <a:pt x="60" y="274"/>
                  </a:lnTo>
                  <a:lnTo>
                    <a:pt x="263" y="242"/>
                  </a:lnTo>
                  <a:lnTo>
                    <a:pt x="53" y="226"/>
                  </a:lnTo>
                  <a:lnTo>
                    <a:pt x="28" y="192"/>
                  </a:lnTo>
                  <a:lnTo>
                    <a:pt x="134" y="157"/>
                  </a:lnTo>
                  <a:lnTo>
                    <a:pt x="37" y="164"/>
                  </a:lnTo>
                  <a:lnTo>
                    <a:pt x="42" y="146"/>
                  </a:lnTo>
                  <a:lnTo>
                    <a:pt x="0" y="1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 name="Freeform 261"/>
            <p:cNvSpPr/>
            <p:nvPr/>
          </p:nvSpPr>
          <p:spPr bwMode="auto">
            <a:xfrm>
              <a:off x="5854934" y="2005734"/>
              <a:ext cx="225753" cy="98653"/>
            </a:xfrm>
            <a:custGeom>
              <a:avLst/>
              <a:gdLst>
                <a:gd name="T0" fmla="*/ 0 w 468"/>
                <a:gd name="T1" fmla="*/ 3 h 217"/>
                <a:gd name="T2" fmla="*/ 0 w 468"/>
                <a:gd name="T3" fmla="*/ 3 h 217"/>
                <a:gd name="T4" fmla="*/ 2 w 468"/>
                <a:gd name="T5" fmla="*/ 3 h 217"/>
                <a:gd name="T6" fmla="*/ 0 w 468"/>
                <a:gd name="T7" fmla="*/ 3 h 217"/>
                <a:gd name="T8" fmla="*/ 3 w 468"/>
                <a:gd name="T9" fmla="*/ 2 h 217"/>
                <a:gd name="T10" fmla="*/ 1 w 468"/>
                <a:gd name="T11" fmla="*/ 2 h 217"/>
                <a:gd name="T12" fmla="*/ 1 w 468"/>
                <a:gd name="T13" fmla="*/ 1 h 217"/>
                <a:gd name="T14" fmla="*/ 3 w 468"/>
                <a:gd name="T15" fmla="*/ 1 h 217"/>
                <a:gd name="T16" fmla="*/ 1 w 468"/>
                <a:gd name="T17" fmla="*/ 1 h 217"/>
                <a:gd name="T18" fmla="*/ 3 w 468"/>
                <a:gd name="T19" fmla="*/ 1 h 217"/>
                <a:gd name="T20" fmla="*/ 5 w 468"/>
                <a:gd name="T21" fmla="*/ 1 h 217"/>
                <a:gd name="T22" fmla="*/ 6 w 468"/>
                <a:gd name="T23" fmla="*/ 3 h 217"/>
                <a:gd name="T24" fmla="*/ 8 w 468"/>
                <a:gd name="T25" fmla="*/ 3 h 217"/>
                <a:gd name="T26" fmla="*/ 7 w 468"/>
                <a:gd name="T27" fmla="*/ 2 h 217"/>
                <a:gd name="T28" fmla="*/ 7 w 468"/>
                <a:gd name="T29" fmla="*/ 1 h 217"/>
                <a:gd name="T30" fmla="*/ 7 w 468"/>
                <a:gd name="T31" fmla="*/ 1 h 217"/>
                <a:gd name="T32" fmla="*/ 8 w 468"/>
                <a:gd name="T33" fmla="*/ 0 h 217"/>
                <a:gd name="T34" fmla="*/ 9 w 468"/>
                <a:gd name="T35" fmla="*/ 1 h 217"/>
                <a:gd name="T36" fmla="*/ 8 w 468"/>
                <a:gd name="T37" fmla="*/ 2 h 217"/>
                <a:gd name="T38" fmla="*/ 9 w 468"/>
                <a:gd name="T39" fmla="*/ 2 h 217"/>
                <a:gd name="T40" fmla="*/ 9 w 468"/>
                <a:gd name="T41" fmla="*/ 2 h 217"/>
                <a:gd name="T42" fmla="*/ 10 w 468"/>
                <a:gd name="T43" fmla="*/ 3 h 217"/>
                <a:gd name="T44" fmla="*/ 10 w 468"/>
                <a:gd name="T45" fmla="*/ 2 h 217"/>
                <a:gd name="T46" fmla="*/ 11 w 468"/>
                <a:gd name="T47" fmla="*/ 3 h 217"/>
                <a:gd name="T48" fmla="*/ 11 w 468"/>
                <a:gd name="T49" fmla="*/ 4 h 217"/>
                <a:gd name="T50" fmla="*/ 8 w 468"/>
                <a:gd name="T51" fmla="*/ 4 h 217"/>
                <a:gd name="T52" fmla="*/ 5 w 468"/>
                <a:gd name="T53" fmla="*/ 5 h 217"/>
                <a:gd name="T54" fmla="*/ 3 w 468"/>
                <a:gd name="T55" fmla="*/ 4 h 217"/>
                <a:gd name="T56" fmla="*/ 6 w 468"/>
                <a:gd name="T57" fmla="*/ 3 h 217"/>
                <a:gd name="T58" fmla="*/ 3 w 468"/>
                <a:gd name="T59" fmla="*/ 4 h 217"/>
                <a:gd name="T60" fmla="*/ 4 w 468"/>
                <a:gd name="T61" fmla="*/ 3 h 217"/>
                <a:gd name="T62" fmla="*/ 3 w 468"/>
                <a:gd name="T63" fmla="*/ 4 h 217"/>
                <a:gd name="T64" fmla="*/ 1 w 468"/>
                <a:gd name="T65" fmla="*/ 4 h 217"/>
                <a:gd name="T66" fmla="*/ 0 w 468"/>
                <a:gd name="T67" fmla="*/ 3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8"/>
                <a:gd name="T103" fmla="*/ 0 h 217"/>
                <a:gd name="T104" fmla="*/ 468 w 468"/>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8" h="217">
                  <a:moveTo>
                    <a:pt x="0" y="143"/>
                  </a:moveTo>
                  <a:lnTo>
                    <a:pt x="18" y="125"/>
                  </a:lnTo>
                  <a:lnTo>
                    <a:pt x="100" y="105"/>
                  </a:lnTo>
                  <a:lnTo>
                    <a:pt x="18" y="109"/>
                  </a:lnTo>
                  <a:lnTo>
                    <a:pt x="113" y="88"/>
                  </a:lnTo>
                  <a:lnTo>
                    <a:pt x="36" y="88"/>
                  </a:lnTo>
                  <a:lnTo>
                    <a:pt x="44" y="64"/>
                  </a:lnTo>
                  <a:lnTo>
                    <a:pt x="115" y="63"/>
                  </a:lnTo>
                  <a:lnTo>
                    <a:pt x="64" y="57"/>
                  </a:lnTo>
                  <a:lnTo>
                    <a:pt x="106" y="36"/>
                  </a:lnTo>
                  <a:lnTo>
                    <a:pt x="200" y="63"/>
                  </a:lnTo>
                  <a:lnTo>
                    <a:pt x="247" y="117"/>
                  </a:lnTo>
                  <a:lnTo>
                    <a:pt x="334" y="120"/>
                  </a:lnTo>
                  <a:lnTo>
                    <a:pt x="300" y="88"/>
                  </a:lnTo>
                  <a:lnTo>
                    <a:pt x="317" y="65"/>
                  </a:lnTo>
                  <a:lnTo>
                    <a:pt x="280" y="40"/>
                  </a:lnTo>
                  <a:lnTo>
                    <a:pt x="342" y="0"/>
                  </a:lnTo>
                  <a:lnTo>
                    <a:pt x="366" y="48"/>
                  </a:lnTo>
                  <a:lnTo>
                    <a:pt x="349" y="69"/>
                  </a:lnTo>
                  <a:lnTo>
                    <a:pt x="384" y="76"/>
                  </a:lnTo>
                  <a:lnTo>
                    <a:pt x="369" y="99"/>
                  </a:lnTo>
                  <a:lnTo>
                    <a:pt x="414" y="107"/>
                  </a:lnTo>
                  <a:lnTo>
                    <a:pt x="439" y="75"/>
                  </a:lnTo>
                  <a:lnTo>
                    <a:pt x="468" y="111"/>
                  </a:lnTo>
                  <a:lnTo>
                    <a:pt x="446" y="161"/>
                  </a:lnTo>
                  <a:lnTo>
                    <a:pt x="344" y="157"/>
                  </a:lnTo>
                  <a:lnTo>
                    <a:pt x="191" y="217"/>
                  </a:lnTo>
                  <a:lnTo>
                    <a:pt x="129" y="187"/>
                  </a:lnTo>
                  <a:lnTo>
                    <a:pt x="259" y="137"/>
                  </a:lnTo>
                  <a:lnTo>
                    <a:pt x="146" y="167"/>
                  </a:lnTo>
                  <a:lnTo>
                    <a:pt x="165" y="128"/>
                  </a:lnTo>
                  <a:lnTo>
                    <a:pt x="108" y="170"/>
                  </a:lnTo>
                  <a:lnTo>
                    <a:pt x="44" y="157"/>
                  </a:lnTo>
                  <a:lnTo>
                    <a:pt x="0" y="14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 name="Freeform 262"/>
            <p:cNvSpPr/>
            <p:nvPr/>
          </p:nvSpPr>
          <p:spPr bwMode="auto">
            <a:xfrm>
              <a:off x="6080687" y="1902308"/>
              <a:ext cx="116246" cy="60465"/>
            </a:xfrm>
            <a:custGeom>
              <a:avLst/>
              <a:gdLst>
                <a:gd name="T0" fmla="*/ 0 w 244"/>
                <a:gd name="T1" fmla="*/ 0 h 134"/>
                <a:gd name="T2" fmla="*/ 1 w 244"/>
                <a:gd name="T3" fmla="*/ 1 h 134"/>
                <a:gd name="T4" fmla="*/ 2 w 244"/>
                <a:gd name="T5" fmla="*/ 1 h 134"/>
                <a:gd name="T6" fmla="*/ 1 w 244"/>
                <a:gd name="T7" fmla="*/ 1 h 134"/>
                <a:gd name="T8" fmla="*/ 2 w 244"/>
                <a:gd name="T9" fmla="*/ 2 h 134"/>
                <a:gd name="T10" fmla="*/ 1 w 244"/>
                <a:gd name="T11" fmla="*/ 2 h 134"/>
                <a:gd name="T12" fmla="*/ 2 w 244"/>
                <a:gd name="T13" fmla="*/ 2 h 134"/>
                <a:gd name="T14" fmla="*/ 6 w 244"/>
                <a:gd name="T15" fmla="*/ 3 h 134"/>
                <a:gd name="T16" fmla="*/ 5 w 244"/>
                <a:gd name="T17" fmla="*/ 1 h 134"/>
                <a:gd name="T18" fmla="*/ 3 w 244"/>
                <a:gd name="T19" fmla="*/ 0 h 134"/>
                <a:gd name="T20" fmla="*/ 2 w 244"/>
                <a:gd name="T21" fmla="*/ 1 h 134"/>
                <a:gd name="T22" fmla="*/ 2 w 244"/>
                <a:gd name="T23" fmla="*/ 0 h 134"/>
                <a:gd name="T24" fmla="*/ 0 w 244"/>
                <a:gd name="T25" fmla="*/ 0 h 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34"/>
                <a:gd name="T41" fmla="*/ 244 w 244"/>
                <a:gd name="T42" fmla="*/ 134 h 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34">
                  <a:moveTo>
                    <a:pt x="0" y="0"/>
                  </a:moveTo>
                  <a:lnTo>
                    <a:pt x="22" y="48"/>
                  </a:lnTo>
                  <a:lnTo>
                    <a:pt x="79" y="48"/>
                  </a:lnTo>
                  <a:lnTo>
                    <a:pt x="59" y="60"/>
                  </a:lnTo>
                  <a:lnTo>
                    <a:pt x="75" y="76"/>
                  </a:lnTo>
                  <a:lnTo>
                    <a:pt x="23" y="83"/>
                  </a:lnTo>
                  <a:lnTo>
                    <a:pt x="107" y="100"/>
                  </a:lnTo>
                  <a:lnTo>
                    <a:pt x="244" y="134"/>
                  </a:lnTo>
                  <a:lnTo>
                    <a:pt x="221" y="58"/>
                  </a:lnTo>
                  <a:lnTo>
                    <a:pt x="123" y="11"/>
                  </a:lnTo>
                  <a:lnTo>
                    <a:pt x="93" y="31"/>
                  </a:lnTo>
                  <a:lnTo>
                    <a:pt x="85"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 name="Freeform 263"/>
            <p:cNvSpPr/>
            <p:nvPr/>
          </p:nvSpPr>
          <p:spPr bwMode="auto">
            <a:xfrm>
              <a:off x="6132913" y="2018464"/>
              <a:ext cx="94345" cy="62056"/>
            </a:xfrm>
            <a:custGeom>
              <a:avLst/>
              <a:gdLst>
                <a:gd name="T0" fmla="*/ 0 w 195"/>
                <a:gd name="T1" fmla="*/ 2 h 137"/>
                <a:gd name="T2" fmla="*/ 1 w 195"/>
                <a:gd name="T3" fmla="*/ 1 h 137"/>
                <a:gd name="T4" fmla="*/ 1 w 195"/>
                <a:gd name="T5" fmla="*/ 1 h 137"/>
                <a:gd name="T6" fmla="*/ 0 w 195"/>
                <a:gd name="T7" fmla="*/ 1 h 137"/>
                <a:gd name="T8" fmla="*/ 1 w 195"/>
                <a:gd name="T9" fmla="*/ 0 h 137"/>
                <a:gd name="T10" fmla="*/ 2 w 195"/>
                <a:gd name="T11" fmla="*/ 1 h 137"/>
                <a:gd name="T12" fmla="*/ 1 w 195"/>
                <a:gd name="T13" fmla="*/ 0 h 137"/>
                <a:gd name="T14" fmla="*/ 4 w 195"/>
                <a:gd name="T15" fmla="*/ 0 h 137"/>
                <a:gd name="T16" fmla="*/ 5 w 195"/>
                <a:gd name="T17" fmla="*/ 2 h 137"/>
                <a:gd name="T18" fmla="*/ 4 w 195"/>
                <a:gd name="T19" fmla="*/ 2 h 137"/>
                <a:gd name="T20" fmla="*/ 4 w 195"/>
                <a:gd name="T21" fmla="*/ 3 h 137"/>
                <a:gd name="T22" fmla="*/ 2 w 195"/>
                <a:gd name="T23" fmla="*/ 3 h 137"/>
                <a:gd name="T24" fmla="*/ 2 w 195"/>
                <a:gd name="T25" fmla="*/ 3 h 137"/>
                <a:gd name="T26" fmla="*/ 2 w 195"/>
                <a:gd name="T27" fmla="*/ 2 h 137"/>
                <a:gd name="T28" fmla="*/ 3 w 195"/>
                <a:gd name="T29" fmla="*/ 2 h 137"/>
                <a:gd name="T30" fmla="*/ 0 w 195"/>
                <a:gd name="T31" fmla="*/ 2 h 1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137"/>
                <a:gd name="T50" fmla="*/ 195 w 195"/>
                <a:gd name="T51" fmla="*/ 137 h 1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137">
                  <a:moveTo>
                    <a:pt x="0" y="90"/>
                  </a:moveTo>
                  <a:lnTo>
                    <a:pt x="23" y="58"/>
                  </a:lnTo>
                  <a:lnTo>
                    <a:pt x="58" y="64"/>
                  </a:lnTo>
                  <a:lnTo>
                    <a:pt x="11" y="30"/>
                  </a:lnTo>
                  <a:lnTo>
                    <a:pt x="24" y="10"/>
                  </a:lnTo>
                  <a:lnTo>
                    <a:pt x="99" y="54"/>
                  </a:lnTo>
                  <a:lnTo>
                    <a:pt x="57" y="7"/>
                  </a:lnTo>
                  <a:lnTo>
                    <a:pt x="175" y="0"/>
                  </a:lnTo>
                  <a:lnTo>
                    <a:pt x="195" y="100"/>
                  </a:lnTo>
                  <a:lnTo>
                    <a:pt x="171" y="83"/>
                  </a:lnTo>
                  <a:lnTo>
                    <a:pt x="170" y="137"/>
                  </a:lnTo>
                  <a:lnTo>
                    <a:pt x="76" y="131"/>
                  </a:lnTo>
                  <a:lnTo>
                    <a:pt x="92" y="117"/>
                  </a:lnTo>
                  <a:lnTo>
                    <a:pt x="69" y="98"/>
                  </a:lnTo>
                  <a:lnTo>
                    <a:pt x="138" y="69"/>
                  </a:lnTo>
                  <a:lnTo>
                    <a:pt x="0" y="9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 name="Freeform 264"/>
            <p:cNvSpPr/>
            <p:nvPr/>
          </p:nvSpPr>
          <p:spPr bwMode="auto">
            <a:xfrm>
              <a:off x="6134598" y="2126664"/>
              <a:ext cx="109507" cy="97062"/>
            </a:xfrm>
            <a:custGeom>
              <a:avLst/>
              <a:gdLst>
                <a:gd name="T0" fmla="*/ 0 w 228"/>
                <a:gd name="T1" fmla="*/ 3 h 214"/>
                <a:gd name="T2" fmla="*/ 0 w 228"/>
                <a:gd name="T3" fmla="*/ 2 h 214"/>
                <a:gd name="T4" fmla="*/ 2 w 228"/>
                <a:gd name="T5" fmla="*/ 2 h 214"/>
                <a:gd name="T6" fmla="*/ 2 w 228"/>
                <a:gd name="T7" fmla="*/ 1 h 214"/>
                <a:gd name="T8" fmla="*/ 2 w 228"/>
                <a:gd name="T9" fmla="*/ 1 h 214"/>
                <a:gd name="T10" fmla="*/ 1 w 228"/>
                <a:gd name="T11" fmla="*/ 1 h 214"/>
                <a:gd name="T12" fmla="*/ 2 w 228"/>
                <a:gd name="T13" fmla="*/ 1 h 214"/>
                <a:gd name="T14" fmla="*/ 1 w 228"/>
                <a:gd name="T15" fmla="*/ 0 h 214"/>
                <a:gd name="T16" fmla="*/ 5 w 228"/>
                <a:gd name="T17" fmla="*/ 0 h 214"/>
                <a:gd name="T18" fmla="*/ 5 w 228"/>
                <a:gd name="T19" fmla="*/ 1 h 214"/>
                <a:gd name="T20" fmla="*/ 4 w 228"/>
                <a:gd name="T21" fmla="*/ 2 h 214"/>
                <a:gd name="T22" fmla="*/ 5 w 228"/>
                <a:gd name="T23" fmla="*/ 2 h 214"/>
                <a:gd name="T24" fmla="*/ 5 w 228"/>
                <a:gd name="T25" fmla="*/ 4 h 214"/>
                <a:gd name="T26" fmla="*/ 3 w 228"/>
                <a:gd name="T27" fmla="*/ 5 h 214"/>
                <a:gd name="T28" fmla="*/ 2 w 228"/>
                <a:gd name="T29" fmla="*/ 4 h 214"/>
                <a:gd name="T30" fmla="*/ 0 w 228"/>
                <a:gd name="T31" fmla="*/ 3 h 2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214"/>
                <a:gd name="T50" fmla="*/ 228 w 228"/>
                <a:gd name="T51" fmla="*/ 214 h 2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214">
                  <a:moveTo>
                    <a:pt x="0" y="107"/>
                  </a:moveTo>
                  <a:lnTo>
                    <a:pt x="14" y="80"/>
                  </a:lnTo>
                  <a:lnTo>
                    <a:pt x="87" y="95"/>
                  </a:lnTo>
                  <a:lnTo>
                    <a:pt x="77" y="62"/>
                  </a:lnTo>
                  <a:lnTo>
                    <a:pt x="95" y="64"/>
                  </a:lnTo>
                  <a:lnTo>
                    <a:pt x="45" y="45"/>
                  </a:lnTo>
                  <a:lnTo>
                    <a:pt x="72" y="35"/>
                  </a:lnTo>
                  <a:lnTo>
                    <a:pt x="47" y="18"/>
                  </a:lnTo>
                  <a:lnTo>
                    <a:pt x="196" y="0"/>
                  </a:lnTo>
                  <a:lnTo>
                    <a:pt x="200" y="46"/>
                  </a:lnTo>
                  <a:lnTo>
                    <a:pt x="155" y="84"/>
                  </a:lnTo>
                  <a:lnTo>
                    <a:pt x="219" y="95"/>
                  </a:lnTo>
                  <a:lnTo>
                    <a:pt x="228" y="173"/>
                  </a:lnTo>
                  <a:lnTo>
                    <a:pt x="132" y="214"/>
                  </a:lnTo>
                  <a:lnTo>
                    <a:pt x="87" y="154"/>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 name="Freeform 265"/>
            <p:cNvSpPr/>
            <p:nvPr/>
          </p:nvSpPr>
          <p:spPr bwMode="auto">
            <a:xfrm>
              <a:off x="6212095" y="1918219"/>
              <a:ext cx="65704" cy="49327"/>
            </a:xfrm>
            <a:custGeom>
              <a:avLst/>
              <a:gdLst>
                <a:gd name="T0" fmla="*/ 0 w 136"/>
                <a:gd name="T1" fmla="*/ 0 h 109"/>
                <a:gd name="T2" fmla="*/ 0 w 136"/>
                <a:gd name="T3" fmla="*/ 1 h 109"/>
                <a:gd name="T4" fmla="*/ 1 w 136"/>
                <a:gd name="T5" fmla="*/ 2 h 109"/>
                <a:gd name="T6" fmla="*/ 1 w 136"/>
                <a:gd name="T7" fmla="*/ 2 h 109"/>
                <a:gd name="T8" fmla="*/ 1 w 136"/>
                <a:gd name="T9" fmla="*/ 3 h 109"/>
                <a:gd name="T10" fmla="*/ 3 w 136"/>
                <a:gd name="T11" fmla="*/ 2 h 109"/>
                <a:gd name="T12" fmla="*/ 3 w 136"/>
                <a:gd name="T13" fmla="*/ 1 h 109"/>
                <a:gd name="T14" fmla="*/ 0 w 13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09"/>
                <a:gd name="T26" fmla="*/ 136 w 13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09">
                  <a:moveTo>
                    <a:pt x="0" y="0"/>
                  </a:moveTo>
                  <a:lnTo>
                    <a:pt x="18" y="65"/>
                  </a:lnTo>
                  <a:lnTo>
                    <a:pt x="59" y="71"/>
                  </a:lnTo>
                  <a:lnTo>
                    <a:pt x="23" y="79"/>
                  </a:lnTo>
                  <a:lnTo>
                    <a:pt x="42" y="109"/>
                  </a:lnTo>
                  <a:lnTo>
                    <a:pt x="127" y="91"/>
                  </a:lnTo>
                  <a:lnTo>
                    <a:pt x="136" y="5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 name="Freeform 266"/>
            <p:cNvSpPr/>
            <p:nvPr/>
          </p:nvSpPr>
          <p:spPr bwMode="auto">
            <a:xfrm>
              <a:off x="6235681" y="1994596"/>
              <a:ext cx="316728" cy="109791"/>
            </a:xfrm>
            <a:custGeom>
              <a:avLst/>
              <a:gdLst>
                <a:gd name="T0" fmla="*/ 0 w 659"/>
                <a:gd name="T1" fmla="*/ 1 h 241"/>
                <a:gd name="T2" fmla="*/ 1 w 659"/>
                <a:gd name="T3" fmla="*/ 0 h 241"/>
                <a:gd name="T4" fmla="*/ 2 w 659"/>
                <a:gd name="T5" fmla="*/ 0 h 241"/>
                <a:gd name="T6" fmla="*/ 3 w 659"/>
                <a:gd name="T7" fmla="*/ 1 h 241"/>
                <a:gd name="T8" fmla="*/ 3 w 659"/>
                <a:gd name="T9" fmla="*/ 1 h 241"/>
                <a:gd name="T10" fmla="*/ 5 w 659"/>
                <a:gd name="T11" fmla="*/ 1 h 241"/>
                <a:gd name="T12" fmla="*/ 6 w 659"/>
                <a:gd name="T13" fmla="*/ 1 h 241"/>
                <a:gd name="T14" fmla="*/ 5 w 659"/>
                <a:gd name="T15" fmla="*/ 1 h 241"/>
                <a:gd name="T16" fmla="*/ 7 w 659"/>
                <a:gd name="T17" fmla="*/ 2 h 241"/>
                <a:gd name="T18" fmla="*/ 5 w 659"/>
                <a:gd name="T19" fmla="*/ 2 h 241"/>
                <a:gd name="T20" fmla="*/ 6 w 659"/>
                <a:gd name="T21" fmla="*/ 3 h 241"/>
                <a:gd name="T22" fmla="*/ 5 w 659"/>
                <a:gd name="T23" fmla="*/ 3 h 241"/>
                <a:gd name="T24" fmla="*/ 6 w 659"/>
                <a:gd name="T25" fmla="*/ 3 h 241"/>
                <a:gd name="T26" fmla="*/ 7 w 659"/>
                <a:gd name="T27" fmla="*/ 4 h 241"/>
                <a:gd name="T28" fmla="*/ 7 w 659"/>
                <a:gd name="T29" fmla="*/ 3 h 241"/>
                <a:gd name="T30" fmla="*/ 10 w 659"/>
                <a:gd name="T31" fmla="*/ 4 h 241"/>
                <a:gd name="T32" fmla="*/ 13 w 659"/>
                <a:gd name="T33" fmla="*/ 3 h 241"/>
                <a:gd name="T34" fmla="*/ 15 w 659"/>
                <a:gd name="T35" fmla="*/ 4 h 241"/>
                <a:gd name="T36" fmla="*/ 15 w 659"/>
                <a:gd name="T37" fmla="*/ 5 h 241"/>
                <a:gd name="T38" fmla="*/ 15 w 659"/>
                <a:gd name="T39" fmla="*/ 5 h 241"/>
                <a:gd name="T40" fmla="*/ 13 w 659"/>
                <a:gd name="T41" fmla="*/ 6 h 241"/>
                <a:gd name="T42" fmla="*/ 12 w 659"/>
                <a:gd name="T43" fmla="*/ 5 h 241"/>
                <a:gd name="T44" fmla="*/ 12 w 659"/>
                <a:gd name="T45" fmla="*/ 5 h 241"/>
                <a:gd name="T46" fmla="*/ 11 w 659"/>
                <a:gd name="T47" fmla="*/ 5 h 241"/>
                <a:gd name="T48" fmla="*/ 8 w 659"/>
                <a:gd name="T49" fmla="*/ 6 h 241"/>
                <a:gd name="T50" fmla="*/ 7 w 659"/>
                <a:gd name="T51" fmla="*/ 5 h 241"/>
                <a:gd name="T52" fmla="*/ 6 w 659"/>
                <a:gd name="T53" fmla="*/ 5 h 241"/>
                <a:gd name="T54" fmla="*/ 5 w 659"/>
                <a:gd name="T55" fmla="*/ 5 h 241"/>
                <a:gd name="T56" fmla="*/ 5 w 659"/>
                <a:gd name="T57" fmla="*/ 5 h 241"/>
                <a:gd name="T58" fmla="*/ 3 w 659"/>
                <a:gd name="T59" fmla="*/ 2 h 241"/>
                <a:gd name="T60" fmla="*/ 2 w 659"/>
                <a:gd name="T61" fmla="*/ 2 h 241"/>
                <a:gd name="T62" fmla="*/ 0 w 659"/>
                <a:gd name="T63" fmla="*/ 1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9"/>
                <a:gd name="T97" fmla="*/ 0 h 241"/>
                <a:gd name="T98" fmla="*/ 659 w 659"/>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9" h="241">
                  <a:moveTo>
                    <a:pt x="0" y="38"/>
                  </a:moveTo>
                  <a:lnTo>
                    <a:pt x="41" y="0"/>
                  </a:lnTo>
                  <a:lnTo>
                    <a:pt x="97" y="19"/>
                  </a:lnTo>
                  <a:lnTo>
                    <a:pt x="137" y="38"/>
                  </a:lnTo>
                  <a:lnTo>
                    <a:pt x="126" y="65"/>
                  </a:lnTo>
                  <a:lnTo>
                    <a:pt x="200" y="42"/>
                  </a:lnTo>
                  <a:lnTo>
                    <a:pt x="250" y="65"/>
                  </a:lnTo>
                  <a:lnTo>
                    <a:pt x="209" y="65"/>
                  </a:lnTo>
                  <a:lnTo>
                    <a:pt x="293" y="84"/>
                  </a:lnTo>
                  <a:lnTo>
                    <a:pt x="200" y="92"/>
                  </a:lnTo>
                  <a:lnTo>
                    <a:pt x="250" y="108"/>
                  </a:lnTo>
                  <a:lnTo>
                    <a:pt x="214" y="126"/>
                  </a:lnTo>
                  <a:lnTo>
                    <a:pt x="260" y="112"/>
                  </a:lnTo>
                  <a:lnTo>
                    <a:pt x="301" y="158"/>
                  </a:lnTo>
                  <a:lnTo>
                    <a:pt x="310" y="135"/>
                  </a:lnTo>
                  <a:lnTo>
                    <a:pt x="430" y="158"/>
                  </a:lnTo>
                  <a:lnTo>
                    <a:pt x="555" y="114"/>
                  </a:lnTo>
                  <a:lnTo>
                    <a:pt x="659" y="167"/>
                  </a:lnTo>
                  <a:lnTo>
                    <a:pt x="626" y="191"/>
                  </a:lnTo>
                  <a:lnTo>
                    <a:pt x="635" y="231"/>
                  </a:lnTo>
                  <a:lnTo>
                    <a:pt x="576" y="241"/>
                  </a:lnTo>
                  <a:lnTo>
                    <a:pt x="509" y="203"/>
                  </a:lnTo>
                  <a:lnTo>
                    <a:pt x="509" y="231"/>
                  </a:lnTo>
                  <a:lnTo>
                    <a:pt x="473" y="238"/>
                  </a:lnTo>
                  <a:lnTo>
                    <a:pt x="325" y="241"/>
                  </a:lnTo>
                  <a:lnTo>
                    <a:pt x="310" y="207"/>
                  </a:lnTo>
                  <a:lnTo>
                    <a:pt x="274" y="238"/>
                  </a:lnTo>
                  <a:lnTo>
                    <a:pt x="227" y="207"/>
                  </a:lnTo>
                  <a:lnTo>
                    <a:pt x="197" y="229"/>
                  </a:lnTo>
                  <a:lnTo>
                    <a:pt x="141" y="72"/>
                  </a:lnTo>
                  <a:lnTo>
                    <a:pt x="75" y="87"/>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 name="Freeform 267"/>
            <p:cNvSpPr/>
            <p:nvPr/>
          </p:nvSpPr>
          <p:spPr bwMode="auto">
            <a:xfrm>
              <a:off x="6249159" y="1806837"/>
              <a:ext cx="203852" cy="146388"/>
            </a:xfrm>
            <a:custGeom>
              <a:avLst/>
              <a:gdLst>
                <a:gd name="T0" fmla="*/ 0 w 428"/>
                <a:gd name="T1" fmla="*/ 2 h 323"/>
                <a:gd name="T2" fmla="*/ 2 w 428"/>
                <a:gd name="T3" fmla="*/ 2 h 323"/>
                <a:gd name="T4" fmla="*/ 1 w 428"/>
                <a:gd name="T5" fmla="*/ 1 h 323"/>
                <a:gd name="T6" fmla="*/ 3 w 428"/>
                <a:gd name="T7" fmla="*/ 1 h 323"/>
                <a:gd name="T8" fmla="*/ 1 w 428"/>
                <a:gd name="T9" fmla="*/ 0 h 323"/>
                <a:gd name="T10" fmla="*/ 4 w 428"/>
                <a:gd name="T11" fmla="*/ 1 h 323"/>
                <a:gd name="T12" fmla="*/ 5 w 428"/>
                <a:gd name="T13" fmla="*/ 2 h 323"/>
                <a:gd name="T14" fmla="*/ 6 w 428"/>
                <a:gd name="T15" fmla="*/ 2 h 323"/>
                <a:gd name="T16" fmla="*/ 7 w 428"/>
                <a:gd name="T17" fmla="*/ 3 h 323"/>
                <a:gd name="T18" fmla="*/ 7 w 428"/>
                <a:gd name="T19" fmla="*/ 2 h 323"/>
                <a:gd name="T20" fmla="*/ 8 w 428"/>
                <a:gd name="T21" fmla="*/ 2 h 323"/>
                <a:gd name="T22" fmla="*/ 7 w 428"/>
                <a:gd name="T23" fmla="*/ 3 h 323"/>
                <a:gd name="T24" fmla="*/ 8 w 428"/>
                <a:gd name="T25" fmla="*/ 3 h 323"/>
                <a:gd name="T26" fmla="*/ 8 w 428"/>
                <a:gd name="T27" fmla="*/ 4 h 323"/>
                <a:gd name="T28" fmla="*/ 9 w 428"/>
                <a:gd name="T29" fmla="*/ 4 h 323"/>
                <a:gd name="T30" fmla="*/ 10 w 428"/>
                <a:gd name="T31" fmla="*/ 5 h 323"/>
                <a:gd name="T32" fmla="*/ 8 w 428"/>
                <a:gd name="T33" fmla="*/ 5 h 323"/>
                <a:gd name="T34" fmla="*/ 7 w 428"/>
                <a:gd name="T35" fmla="*/ 6 h 323"/>
                <a:gd name="T36" fmla="*/ 7 w 428"/>
                <a:gd name="T37" fmla="*/ 5 h 323"/>
                <a:gd name="T38" fmla="*/ 7 w 428"/>
                <a:gd name="T39" fmla="*/ 7 h 323"/>
                <a:gd name="T40" fmla="*/ 5 w 428"/>
                <a:gd name="T41" fmla="*/ 6 h 323"/>
                <a:gd name="T42" fmla="*/ 6 w 428"/>
                <a:gd name="T43" fmla="*/ 7 h 323"/>
                <a:gd name="T44" fmla="*/ 4 w 428"/>
                <a:gd name="T45" fmla="*/ 7 h 323"/>
                <a:gd name="T46" fmla="*/ 3 w 428"/>
                <a:gd name="T47" fmla="*/ 7 h 323"/>
                <a:gd name="T48" fmla="*/ 4 w 428"/>
                <a:gd name="T49" fmla="*/ 7 h 323"/>
                <a:gd name="T50" fmla="*/ 3 w 428"/>
                <a:gd name="T51" fmla="*/ 7 h 323"/>
                <a:gd name="T52" fmla="*/ 3 w 428"/>
                <a:gd name="T53" fmla="*/ 6 h 323"/>
                <a:gd name="T54" fmla="*/ 3 w 428"/>
                <a:gd name="T55" fmla="*/ 6 h 323"/>
                <a:gd name="T56" fmla="*/ 2 w 428"/>
                <a:gd name="T57" fmla="*/ 5 h 323"/>
                <a:gd name="T58" fmla="*/ 5 w 428"/>
                <a:gd name="T59" fmla="*/ 5 h 323"/>
                <a:gd name="T60" fmla="*/ 1 w 428"/>
                <a:gd name="T61" fmla="*/ 5 h 323"/>
                <a:gd name="T62" fmla="*/ 1 w 428"/>
                <a:gd name="T63" fmla="*/ 4 h 323"/>
                <a:gd name="T64" fmla="*/ 2 w 428"/>
                <a:gd name="T65" fmla="*/ 4 h 323"/>
                <a:gd name="T66" fmla="*/ 0 w 428"/>
                <a:gd name="T67" fmla="*/ 3 h 323"/>
                <a:gd name="T68" fmla="*/ 1 w 428"/>
                <a:gd name="T69" fmla="*/ 3 h 323"/>
                <a:gd name="T70" fmla="*/ 0 w 428"/>
                <a:gd name="T71" fmla="*/ 3 h 323"/>
                <a:gd name="T72" fmla="*/ 2 w 428"/>
                <a:gd name="T73" fmla="*/ 3 h 323"/>
                <a:gd name="T74" fmla="*/ 0 w 428"/>
                <a:gd name="T75" fmla="*/ 2 h 3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8"/>
                <a:gd name="T115" fmla="*/ 0 h 323"/>
                <a:gd name="T116" fmla="*/ 428 w 428"/>
                <a:gd name="T117" fmla="*/ 323 h 3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8" h="323">
                  <a:moveTo>
                    <a:pt x="0" y="103"/>
                  </a:moveTo>
                  <a:lnTo>
                    <a:pt x="103" y="84"/>
                  </a:lnTo>
                  <a:lnTo>
                    <a:pt x="52" y="39"/>
                  </a:lnTo>
                  <a:lnTo>
                    <a:pt x="140" y="20"/>
                  </a:lnTo>
                  <a:lnTo>
                    <a:pt x="67" y="0"/>
                  </a:lnTo>
                  <a:lnTo>
                    <a:pt x="184" y="25"/>
                  </a:lnTo>
                  <a:lnTo>
                    <a:pt x="217" y="85"/>
                  </a:lnTo>
                  <a:lnTo>
                    <a:pt x="277" y="87"/>
                  </a:lnTo>
                  <a:lnTo>
                    <a:pt x="299" y="130"/>
                  </a:lnTo>
                  <a:lnTo>
                    <a:pt x="305" y="100"/>
                  </a:lnTo>
                  <a:lnTo>
                    <a:pt x="332" y="103"/>
                  </a:lnTo>
                  <a:lnTo>
                    <a:pt x="320" y="130"/>
                  </a:lnTo>
                  <a:lnTo>
                    <a:pt x="354" y="150"/>
                  </a:lnTo>
                  <a:lnTo>
                    <a:pt x="332" y="177"/>
                  </a:lnTo>
                  <a:lnTo>
                    <a:pt x="401" y="175"/>
                  </a:lnTo>
                  <a:lnTo>
                    <a:pt x="428" y="217"/>
                  </a:lnTo>
                  <a:lnTo>
                    <a:pt x="350" y="230"/>
                  </a:lnTo>
                  <a:lnTo>
                    <a:pt x="327" y="271"/>
                  </a:lnTo>
                  <a:lnTo>
                    <a:pt x="310" y="229"/>
                  </a:lnTo>
                  <a:lnTo>
                    <a:pt x="290" y="322"/>
                  </a:lnTo>
                  <a:lnTo>
                    <a:pt x="237" y="273"/>
                  </a:lnTo>
                  <a:lnTo>
                    <a:pt x="265" y="323"/>
                  </a:lnTo>
                  <a:lnTo>
                    <a:pt x="162" y="317"/>
                  </a:lnTo>
                  <a:lnTo>
                    <a:pt x="133" y="290"/>
                  </a:lnTo>
                  <a:lnTo>
                    <a:pt x="180" y="287"/>
                  </a:lnTo>
                  <a:lnTo>
                    <a:pt x="129" y="277"/>
                  </a:lnTo>
                  <a:lnTo>
                    <a:pt x="113" y="263"/>
                  </a:lnTo>
                  <a:lnTo>
                    <a:pt x="140" y="261"/>
                  </a:lnTo>
                  <a:lnTo>
                    <a:pt x="100" y="240"/>
                  </a:lnTo>
                  <a:lnTo>
                    <a:pt x="235" y="211"/>
                  </a:lnTo>
                  <a:lnTo>
                    <a:pt x="67" y="217"/>
                  </a:lnTo>
                  <a:lnTo>
                    <a:pt x="39" y="184"/>
                  </a:lnTo>
                  <a:lnTo>
                    <a:pt x="100" y="171"/>
                  </a:lnTo>
                  <a:lnTo>
                    <a:pt x="7" y="150"/>
                  </a:lnTo>
                  <a:lnTo>
                    <a:pt x="27" y="148"/>
                  </a:lnTo>
                  <a:lnTo>
                    <a:pt x="3" y="127"/>
                  </a:lnTo>
                  <a:lnTo>
                    <a:pt x="103" y="127"/>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 name="Freeform 268"/>
            <p:cNvSpPr/>
            <p:nvPr/>
          </p:nvSpPr>
          <p:spPr bwMode="auto">
            <a:xfrm>
              <a:off x="6249159" y="2058243"/>
              <a:ext cx="48857" cy="38188"/>
            </a:xfrm>
            <a:custGeom>
              <a:avLst/>
              <a:gdLst>
                <a:gd name="T0" fmla="*/ 0 w 103"/>
                <a:gd name="T1" fmla="*/ 1 h 82"/>
                <a:gd name="T2" fmla="*/ 0 w 103"/>
                <a:gd name="T3" fmla="*/ 0 h 82"/>
                <a:gd name="T4" fmla="*/ 2 w 103"/>
                <a:gd name="T5" fmla="*/ 0 h 82"/>
                <a:gd name="T6" fmla="*/ 2 w 103"/>
                <a:gd name="T7" fmla="*/ 2 h 82"/>
                <a:gd name="T8" fmla="*/ 0 w 103"/>
                <a:gd name="T9" fmla="*/ 1 h 82"/>
                <a:gd name="T10" fmla="*/ 0 60000 65536"/>
                <a:gd name="T11" fmla="*/ 0 60000 65536"/>
                <a:gd name="T12" fmla="*/ 0 60000 65536"/>
                <a:gd name="T13" fmla="*/ 0 60000 65536"/>
                <a:gd name="T14" fmla="*/ 0 60000 65536"/>
                <a:gd name="T15" fmla="*/ 0 w 103"/>
                <a:gd name="T16" fmla="*/ 0 h 82"/>
                <a:gd name="T17" fmla="*/ 103 w 103"/>
                <a:gd name="T18" fmla="*/ 82 h 82"/>
              </a:gdLst>
              <a:ahLst/>
              <a:cxnLst>
                <a:cxn ang="T10">
                  <a:pos x="T0" y="T1"/>
                </a:cxn>
                <a:cxn ang="T11">
                  <a:pos x="T2" y="T3"/>
                </a:cxn>
                <a:cxn ang="T12">
                  <a:pos x="T4" y="T5"/>
                </a:cxn>
                <a:cxn ang="T13">
                  <a:pos x="T6" y="T7"/>
                </a:cxn>
                <a:cxn ang="T14">
                  <a:pos x="T8" y="T9"/>
                </a:cxn>
              </a:cxnLst>
              <a:rect l="T15" t="T16" r="T17" b="T18"/>
              <a:pathLst>
                <a:path w="103" h="82">
                  <a:moveTo>
                    <a:pt x="0" y="55"/>
                  </a:moveTo>
                  <a:lnTo>
                    <a:pt x="18" y="0"/>
                  </a:lnTo>
                  <a:lnTo>
                    <a:pt x="86" y="16"/>
                  </a:lnTo>
                  <a:lnTo>
                    <a:pt x="103" y="82"/>
                  </a:lnTo>
                  <a:lnTo>
                    <a:pt x="0" y="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6" name="Freeform 269"/>
            <p:cNvSpPr/>
            <p:nvPr/>
          </p:nvSpPr>
          <p:spPr bwMode="auto">
            <a:xfrm>
              <a:off x="6250844" y="1967546"/>
              <a:ext cx="53911" cy="12729"/>
            </a:xfrm>
            <a:custGeom>
              <a:avLst/>
              <a:gdLst>
                <a:gd name="T0" fmla="*/ 0 w 116"/>
                <a:gd name="T1" fmla="*/ 0 h 29"/>
                <a:gd name="T2" fmla="*/ 1 w 116"/>
                <a:gd name="T3" fmla="*/ 1 h 29"/>
                <a:gd name="T4" fmla="*/ 2 w 116"/>
                <a:gd name="T5" fmla="*/ 0 h 29"/>
                <a:gd name="T6" fmla="*/ 1 w 116"/>
                <a:gd name="T7" fmla="*/ 0 h 29"/>
                <a:gd name="T8" fmla="*/ 0 w 116"/>
                <a:gd name="T9" fmla="*/ 0 h 29"/>
                <a:gd name="T10" fmla="*/ 0 60000 65536"/>
                <a:gd name="T11" fmla="*/ 0 60000 65536"/>
                <a:gd name="T12" fmla="*/ 0 60000 65536"/>
                <a:gd name="T13" fmla="*/ 0 60000 65536"/>
                <a:gd name="T14" fmla="*/ 0 60000 65536"/>
                <a:gd name="T15" fmla="*/ 0 w 116"/>
                <a:gd name="T16" fmla="*/ 0 h 29"/>
                <a:gd name="T17" fmla="*/ 116 w 116"/>
                <a:gd name="T18" fmla="*/ 29 h 29"/>
              </a:gdLst>
              <a:ahLst/>
              <a:cxnLst>
                <a:cxn ang="T10">
                  <a:pos x="T0" y="T1"/>
                </a:cxn>
                <a:cxn ang="T11">
                  <a:pos x="T2" y="T3"/>
                </a:cxn>
                <a:cxn ang="T12">
                  <a:pos x="T4" y="T5"/>
                </a:cxn>
                <a:cxn ang="T13">
                  <a:pos x="T6" y="T7"/>
                </a:cxn>
                <a:cxn ang="T14">
                  <a:pos x="T8" y="T9"/>
                </a:cxn>
              </a:cxnLst>
              <a:rect l="T15" t="T16" r="T17" b="T18"/>
              <a:pathLst>
                <a:path w="116" h="29">
                  <a:moveTo>
                    <a:pt x="0" y="12"/>
                  </a:moveTo>
                  <a:lnTo>
                    <a:pt x="26" y="29"/>
                  </a:lnTo>
                  <a:lnTo>
                    <a:pt x="116" y="12"/>
                  </a:lnTo>
                  <a:lnTo>
                    <a:pt x="31" y="0"/>
                  </a:lnTo>
                  <a:lnTo>
                    <a:pt x="0" y="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7" name="Freeform 270"/>
            <p:cNvSpPr/>
            <p:nvPr/>
          </p:nvSpPr>
          <p:spPr bwMode="auto">
            <a:xfrm>
              <a:off x="6260952" y="2120299"/>
              <a:ext cx="97714" cy="79559"/>
            </a:xfrm>
            <a:custGeom>
              <a:avLst/>
              <a:gdLst>
                <a:gd name="T0" fmla="*/ 0 w 204"/>
                <a:gd name="T1" fmla="*/ 1 h 172"/>
                <a:gd name="T2" fmla="*/ 0 w 204"/>
                <a:gd name="T3" fmla="*/ 3 h 172"/>
                <a:gd name="T4" fmla="*/ 1 w 204"/>
                <a:gd name="T5" fmla="*/ 3 h 172"/>
                <a:gd name="T6" fmla="*/ 1 w 204"/>
                <a:gd name="T7" fmla="*/ 4 h 172"/>
                <a:gd name="T8" fmla="*/ 1 w 204"/>
                <a:gd name="T9" fmla="*/ 4 h 172"/>
                <a:gd name="T10" fmla="*/ 2 w 204"/>
                <a:gd name="T11" fmla="*/ 3 h 172"/>
                <a:gd name="T12" fmla="*/ 1 w 204"/>
                <a:gd name="T13" fmla="*/ 3 h 172"/>
                <a:gd name="T14" fmla="*/ 3 w 204"/>
                <a:gd name="T15" fmla="*/ 3 h 172"/>
                <a:gd name="T16" fmla="*/ 5 w 204"/>
                <a:gd name="T17" fmla="*/ 0 h 172"/>
                <a:gd name="T18" fmla="*/ 0 w 204"/>
                <a:gd name="T19" fmla="*/ 0 h 172"/>
                <a:gd name="T20" fmla="*/ 1 w 204"/>
                <a:gd name="T21" fmla="*/ 1 h 172"/>
                <a:gd name="T22" fmla="*/ 0 w 204"/>
                <a:gd name="T23" fmla="*/ 1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4"/>
                <a:gd name="T37" fmla="*/ 0 h 172"/>
                <a:gd name="T38" fmla="*/ 204 w 204"/>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4" h="172">
                  <a:moveTo>
                    <a:pt x="0" y="30"/>
                  </a:moveTo>
                  <a:lnTo>
                    <a:pt x="3" y="107"/>
                  </a:lnTo>
                  <a:lnTo>
                    <a:pt x="28" y="123"/>
                  </a:lnTo>
                  <a:lnTo>
                    <a:pt x="21" y="168"/>
                  </a:lnTo>
                  <a:lnTo>
                    <a:pt x="48" y="172"/>
                  </a:lnTo>
                  <a:lnTo>
                    <a:pt x="81" y="134"/>
                  </a:lnTo>
                  <a:lnTo>
                    <a:pt x="48" y="107"/>
                  </a:lnTo>
                  <a:lnTo>
                    <a:pt x="131" y="107"/>
                  </a:lnTo>
                  <a:lnTo>
                    <a:pt x="204" y="12"/>
                  </a:lnTo>
                  <a:lnTo>
                    <a:pt x="15" y="0"/>
                  </a:lnTo>
                  <a:lnTo>
                    <a:pt x="38" y="31"/>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8" name="Freeform 271"/>
            <p:cNvSpPr/>
            <p:nvPr/>
          </p:nvSpPr>
          <p:spPr bwMode="auto">
            <a:xfrm>
              <a:off x="6326656" y="1720913"/>
              <a:ext cx="562698" cy="315053"/>
            </a:xfrm>
            <a:custGeom>
              <a:avLst/>
              <a:gdLst>
                <a:gd name="T0" fmla="*/ 1 w 1173"/>
                <a:gd name="T1" fmla="*/ 4 h 695"/>
                <a:gd name="T2" fmla="*/ 3 w 1173"/>
                <a:gd name="T3" fmla="*/ 5 h 695"/>
                <a:gd name="T4" fmla="*/ 7 w 1173"/>
                <a:gd name="T5" fmla="*/ 5 h 695"/>
                <a:gd name="T6" fmla="*/ 6 w 1173"/>
                <a:gd name="T7" fmla="*/ 5 h 695"/>
                <a:gd name="T8" fmla="*/ 5 w 1173"/>
                <a:gd name="T9" fmla="*/ 6 h 695"/>
                <a:gd name="T10" fmla="*/ 7 w 1173"/>
                <a:gd name="T11" fmla="*/ 6 h 695"/>
                <a:gd name="T12" fmla="*/ 11 w 1173"/>
                <a:gd name="T13" fmla="*/ 5 h 695"/>
                <a:gd name="T14" fmla="*/ 15 w 1173"/>
                <a:gd name="T15" fmla="*/ 5 h 695"/>
                <a:gd name="T16" fmla="*/ 11 w 1173"/>
                <a:gd name="T17" fmla="*/ 8 h 695"/>
                <a:gd name="T18" fmla="*/ 5 w 1173"/>
                <a:gd name="T19" fmla="*/ 7 h 695"/>
                <a:gd name="T20" fmla="*/ 5 w 1173"/>
                <a:gd name="T21" fmla="*/ 8 h 695"/>
                <a:gd name="T22" fmla="*/ 9 w 1173"/>
                <a:gd name="T23" fmla="*/ 10 h 695"/>
                <a:gd name="T24" fmla="*/ 6 w 1173"/>
                <a:gd name="T25" fmla="*/ 10 h 695"/>
                <a:gd name="T26" fmla="*/ 5 w 1173"/>
                <a:gd name="T27" fmla="*/ 11 h 695"/>
                <a:gd name="T28" fmla="*/ 7 w 1173"/>
                <a:gd name="T29" fmla="*/ 11 h 695"/>
                <a:gd name="T30" fmla="*/ 5 w 1173"/>
                <a:gd name="T31" fmla="*/ 12 h 695"/>
                <a:gd name="T32" fmla="*/ 6 w 1173"/>
                <a:gd name="T33" fmla="*/ 13 h 695"/>
                <a:gd name="T34" fmla="*/ 7 w 1173"/>
                <a:gd name="T35" fmla="*/ 14 h 695"/>
                <a:gd name="T36" fmla="*/ 5 w 1173"/>
                <a:gd name="T37" fmla="*/ 14 h 695"/>
                <a:gd name="T38" fmla="*/ 3 w 1173"/>
                <a:gd name="T39" fmla="*/ 15 h 695"/>
                <a:gd name="T40" fmla="*/ 6 w 1173"/>
                <a:gd name="T41" fmla="*/ 16 h 695"/>
                <a:gd name="T42" fmla="*/ 7 w 1173"/>
                <a:gd name="T43" fmla="*/ 15 h 695"/>
                <a:gd name="T44" fmla="*/ 9 w 1173"/>
                <a:gd name="T45" fmla="*/ 15 h 695"/>
                <a:gd name="T46" fmla="*/ 10 w 1173"/>
                <a:gd name="T47" fmla="*/ 16 h 695"/>
                <a:gd name="T48" fmla="*/ 11 w 1173"/>
                <a:gd name="T49" fmla="*/ 15 h 695"/>
                <a:gd name="T50" fmla="*/ 12 w 1173"/>
                <a:gd name="T51" fmla="*/ 14 h 695"/>
                <a:gd name="T52" fmla="*/ 14 w 1173"/>
                <a:gd name="T53" fmla="*/ 12 h 695"/>
                <a:gd name="T54" fmla="*/ 15 w 1173"/>
                <a:gd name="T55" fmla="*/ 11 h 695"/>
                <a:gd name="T56" fmla="*/ 15 w 1173"/>
                <a:gd name="T57" fmla="*/ 10 h 695"/>
                <a:gd name="T58" fmla="*/ 13 w 1173"/>
                <a:gd name="T59" fmla="*/ 10 h 695"/>
                <a:gd name="T60" fmla="*/ 13 w 1173"/>
                <a:gd name="T61" fmla="*/ 9 h 695"/>
                <a:gd name="T62" fmla="*/ 18 w 1173"/>
                <a:gd name="T63" fmla="*/ 8 h 695"/>
                <a:gd name="T64" fmla="*/ 19 w 1173"/>
                <a:gd name="T65" fmla="*/ 7 h 695"/>
                <a:gd name="T66" fmla="*/ 24 w 1173"/>
                <a:gd name="T67" fmla="*/ 4 h 695"/>
                <a:gd name="T68" fmla="*/ 20 w 1173"/>
                <a:gd name="T69" fmla="*/ 4 h 695"/>
                <a:gd name="T70" fmla="*/ 27 w 1173"/>
                <a:gd name="T71" fmla="*/ 3 h 695"/>
                <a:gd name="T72" fmla="*/ 25 w 1173"/>
                <a:gd name="T73" fmla="*/ 1 h 695"/>
                <a:gd name="T74" fmla="*/ 16 w 1173"/>
                <a:gd name="T75" fmla="*/ 0 h 695"/>
                <a:gd name="T76" fmla="*/ 15 w 1173"/>
                <a:gd name="T77" fmla="*/ 0 h 695"/>
                <a:gd name="T78" fmla="*/ 13 w 1173"/>
                <a:gd name="T79" fmla="*/ 2 h 695"/>
                <a:gd name="T80" fmla="*/ 10 w 1173"/>
                <a:gd name="T81" fmla="*/ 1 h 695"/>
                <a:gd name="T82" fmla="*/ 8 w 1173"/>
                <a:gd name="T83" fmla="*/ 1 h 695"/>
                <a:gd name="T84" fmla="*/ 9 w 1173"/>
                <a:gd name="T85" fmla="*/ 3 h 695"/>
                <a:gd name="T86" fmla="*/ 6 w 1173"/>
                <a:gd name="T87" fmla="*/ 3 h 6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3"/>
                <a:gd name="T133" fmla="*/ 0 h 695"/>
                <a:gd name="T134" fmla="*/ 1173 w 1173"/>
                <a:gd name="T135" fmla="*/ 695 h 6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3" h="695">
                  <a:moveTo>
                    <a:pt x="0" y="165"/>
                  </a:moveTo>
                  <a:lnTo>
                    <a:pt x="104" y="165"/>
                  </a:lnTo>
                  <a:lnTo>
                    <a:pt x="67" y="189"/>
                  </a:lnTo>
                  <a:lnTo>
                    <a:pt x="211" y="170"/>
                  </a:lnTo>
                  <a:lnTo>
                    <a:pt x="87" y="189"/>
                  </a:lnTo>
                  <a:lnTo>
                    <a:pt x="126" y="201"/>
                  </a:lnTo>
                  <a:lnTo>
                    <a:pt x="84" y="204"/>
                  </a:lnTo>
                  <a:lnTo>
                    <a:pt x="102" y="223"/>
                  </a:lnTo>
                  <a:lnTo>
                    <a:pt x="287" y="195"/>
                  </a:lnTo>
                  <a:lnTo>
                    <a:pt x="104" y="238"/>
                  </a:lnTo>
                  <a:lnTo>
                    <a:pt x="183" y="272"/>
                  </a:lnTo>
                  <a:lnTo>
                    <a:pt x="255" y="222"/>
                  </a:lnTo>
                  <a:lnTo>
                    <a:pt x="379" y="214"/>
                  </a:lnTo>
                  <a:lnTo>
                    <a:pt x="249" y="232"/>
                  </a:lnTo>
                  <a:lnTo>
                    <a:pt x="219" y="272"/>
                  </a:lnTo>
                  <a:lnTo>
                    <a:pt x="294" y="276"/>
                  </a:lnTo>
                  <a:lnTo>
                    <a:pt x="379" y="237"/>
                  </a:lnTo>
                  <a:lnTo>
                    <a:pt x="322" y="273"/>
                  </a:lnTo>
                  <a:lnTo>
                    <a:pt x="379" y="273"/>
                  </a:lnTo>
                  <a:lnTo>
                    <a:pt x="467" y="246"/>
                  </a:lnTo>
                  <a:lnTo>
                    <a:pt x="456" y="205"/>
                  </a:lnTo>
                  <a:lnTo>
                    <a:pt x="551" y="176"/>
                  </a:lnTo>
                  <a:lnTo>
                    <a:pt x="481" y="241"/>
                  </a:lnTo>
                  <a:lnTo>
                    <a:pt x="631" y="228"/>
                  </a:lnTo>
                  <a:lnTo>
                    <a:pt x="328" y="293"/>
                  </a:lnTo>
                  <a:lnTo>
                    <a:pt x="396" y="360"/>
                  </a:lnTo>
                  <a:lnTo>
                    <a:pt x="458" y="360"/>
                  </a:lnTo>
                  <a:lnTo>
                    <a:pt x="427" y="373"/>
                  </a:lnTo>
                  <a:lnTo>
                    <a:pt x="307" y="304"/>
                  </a:lnTo>
                  <a:lnTo>
                    <a:pt x="209" y="293"/>
                  </a:lnTo>
                  <a:lnTo>
                    <a:pt x="207" y="322"/>
                  </a:lnTo>
                  <a:lnTo>
                    <a:pt x="253" y="337"/>
                  </a:lnTo>
                  <a:lnTo>
                    <a:pt x="208" y="346"/>
                  </a:lnTo>
                  <a:lnTo>
                    <a:pt x="328" y="423"/>
                  </a:lnTo>
                  <a:lnTo>
                    <a:pt x="279" y="426"/>
                  </a:lnTo>
                  <a:lnTo>
                    <a:pt x="399" y="431"/>
                  </a:lnTo>
                  <a:lnTo>
                    <a:pt x="332" y="448"/>
                  </a:lnTo>
                  <a:lnTo>
                    <a:pt x="368" y="473"/>
                  </a:lnTo>
                  <a:lnTo>
                    <a:pt x="260" y="434"/>
                  </a:lnTo>
                  <a:lnTo>
                    <a:pt x="198" y="450"/>
                  </a:lnTo>
                  <a:lnTo>
                    <a:pt x="172" y="512"/>
                  </a:lnTo>
                  <a:lnTo>
                    <a:pt x="235" y="491"/>
                  </a:lnTo>
                  <a:lnTo>
                    <a:pt x="222" y="514"/>
                  </a:lnTo>
                  <a:lnTo>
                    <a:pt x="245" y="514"/>
                  </a:lnTo>
                  <a:lnTo>
                    <a:pt x="283" y="466"/>
                  </a:lnTo>
                  <a:lnTo>
                    <a:pt x="269" y="506"/>
                  </a:lnTo>
                  <a:lnTo>
                    <a:pt x="304" y="511"/>
                  </a:lnTo>
                  <a:lnTo>
                    <a:pt x="239" y="530"/>
                  </a:lnTo>
                  <a:lnTo>
                    <a:pt x="279" y="531"/>
                  </a:lnTo>
                  <a:lnTo>
                    <a:pt x="245" y="542"/>
                  </a:lnTo>
                  <a:lnTo>
                    <a:pt x="273" y="568"/>
                  </a:lnTo>
                  <a:lnTo>
                    <a:pt x="322" y="568"/>
                  </a:lnTo>
                  <a:lnTo>
                    <a:pt x="368" y="521"/>
                  </a:lnTo>
                  <a:lnTo>
                    <a:pt x="287" y="590"/>
                  </a:lnTo>
                  <a:lnTo>
                    <a:pt x="208" y="535"/>
                  </a:lnTo>
                  <a:lnTo>
                    <a:pt x="143" y="545"/>
                  </a:lnTo>
                  <a:lnTo>
                    <a:pt x="199" y="602"/>
                  </a:lnTo>
                  <a:lnTo>
                    <a:pt x="102" y="632"/>
                  </a:lnTo>
                  <a:lnTo>
                    <a:pt x="112" y="673"/>
                  </a:lnTo>
                  <a:lnTo>
                    <a:pt x="129" y="637"/>
                  </a:lnTo>
                  <a:lnTo>
                    <a:pt x="134" y="673"/>
                  </a:lnTo>
                  <a:lnTo>
                    <a:pt x="200" y="656"/>
                  </a:lnTo>
                  <a:lnTo>
                    <a:pt x="249" y="690"/>
                  </a:lnTo>
                  <a:lnTo>
                    <a:pt x="284" y="687"/>
                  </a:lnTo>
                  <a:lnTo>
                    <a:pt x="259" y="660"/>
                  </a:lnTo>
                  <a:lnTo>
                    <a:pt x="328" y="668"/>
                  </a:lnTo>
                  <a:lnTo>
                    <a:pt x="322" y="642"/>
                  </a:lnTo>
                  <a:lnTo>
                    <a:pt x="352" y="673"/>
                  </a:lnTo>
                  <a:lnTo>
                    <a:pt x="371" y="667"/>
                  </a:lnTo>
                  <a:lnTo>
                    <a:pt x="360" y="648"/>
                  </a:lnTo>
                  <a:lnTo>
                    <a:pt x="417" y="667"/>
                  </a:lnTo>
                  <a:lnTo>
                    <a:pt x="418" y="695"/>
                  </a:lnTo>
                  <a:lnTo>
                    <a:pt x="517" y="667"/>
                  </a:lnTo>
                  <a:lnTo>
                    <a:pt x="536" y="627"/>
                  </a:lnTo>
                  <a:lnTo>
                    <a:pt x="489" y="637"/>
                  </a:lnTo>
                  <a:lnTo>
                    <a:pt x="489" y="598"/>
                  </a:lnTo>
                  <a:lnTo>
                    <a:pt x="379" y="596"/>
                  </a:lnTo>
                  <a:lnTo>
                    <a:pt x="526" y="588"/>
                  </a:lnTo>
                  <a:lnTo>
                    <a:pt x="549" y="560"/>
                  </a:lnTo>
                  <a:lnTo>
                    <a:pt x="526" y="526"/>
                  </a:lnTo>
                  <a:lnTo>
                    <a:pt x="610" y="530"/>
                  </a:lnTo>
                  <a:lnTo>
                    <a:pt x="628" y="514"/>
                  </a:lnTo>
                  <a:lnTo>
                    <a:pt x="571" y="506"/>
                  </a:lnTo>
                  <a:lnTo>
                    <a:pt x="647" y="500"/>
                  </a:lnTo>
                  <a:lnTo>
                    <a:pt x="597" y="477"/>
                  </a:lnTo>
                  <a:lnTo>
                    <a:pt x="656" y="462"/>
                  </a:lnTo>
                  <a:lnTo>
                    <a:pt x="653" y="444"/>
                  </a:lnTo>
                  <a:lnTo>
                    <a:pt x="543" y="434"/>
                  </a:lnTo>
                  <a:lnTo>
                    <a:pt x="605" y="418"/>
                  </a:lnTo>
                  <a:lnTo>
                    <a:pt x="541" y="414"/>
                  </a:lnTo>
                  <a:lnTo>
                    <a:pt x="656" y="426"/>
                  </a:lnTo>
                  <a:lnTo>
                    <a:pt x="660" y="407"/>
                  </a:lnTo>
                  <a:lnTo>
                    <a:pt x="541" y="400"/>
                  </a:lnTo>
                  <a:lnTo>
                    <a:pt x="700" y="373"/>
                  </a:lnTo>
                  <a:lnTo>
                    <a:pt x="654" y="349"/>
                  </a:lnTo>
                  <a:lnTo>
                    <a:pt x="774" y="360"/>
                  </a:lnTo>
                  <a:lnTo>
                    <a:pt x="808" y="322"/>
                  </a:lnTo>
                  <a:lnTo>
                    <a:pt x="751" y="319"/>
                  </a:lnTo>
                  <a:lnTo>
                    <a:pt x="825" y="316"/>
                  </a:lnTo>
                  <a:lnTo>
                    <a:pt x="817" y="287"/>
                  </a:lnTo>
                  <a:lnTo>
                    <a:pt x="853" y="293"/>
                  </a:lnTo>
                  <a:lnTo>
                    <a:pt x="1050" y="178"/>
                  </a:lnTo>
                  <a:lnTo>
                    <a:pt x="833" y="220"/>
                  </a:lnTo>
                  <a:lnTo>
                    <a:pt x="952" y="170"/>
                  </a:lnTo>
                  <a:lnTo>
                    <a:pt x="879" y="176"/>
                  </a:lnTo>
                  <a:lnTo>
                    <a:pt x="863" y="153"/>
                  </a:lnTo>
                  <a:lnTo>
                    <a:pt x="998" y="165"/>
                  </a:lnTo>
                  <a:lnTo>
                    <a:pt x="1173" y="107"/>
                  </a:lnTo>
                  <a:lnTo>
                    <a:pt x="1171" y="78"/>
                  </a:lnTo>
                  <a:lnTo>
                    <a:pt x="1099" y="78"/>
                  </a:lnTo>
                  <a:lnTo>
                    <a:pt x="1082" y="28"/>
                  </a:lnTo>
                  <a:lnTo>
                    <a:pt x="879" y="51"/>
                  </a:lnTo>
                  <a:lnTo>
                    <a:pt x="964" y="19"/>
                  </a:lnTo>
                  <a:lnTo>
                    <a:pt x="699" y="0"/>
                  </a:lnTo>
                  <a:lnTo>
                    <a:pt x="677" y="24"/>
                  </a:lnTo>
                  <a:lnTo>
                    <a:pt x="698" y="36"/>
                  </a:lnTo>
                  <a:lnTo>
                    <a:pt x="647" y="13"/>
                  </a:lnTo>
                  <a:lnTo>
                    <a:pt x="528" y="15"/>
                  </a:lnTo>
                  <a:lnTo>
                    <a:pt x="613" y="62"/>
                  </a:lnTo>
                  <a:lnTo>
                    <a:pt x="582" y="78"/>
                  </a:lnTo>
                  <a:lnTo>
                    <a:pt x="541" y="27"/>
                  </a:lnTo>
                  <a:lnTo>
                    <a:pt x="430" y="23"/>
                  </a:lnTo>
                  <a:lnTo>
                    <a:pt x="451" y="44"/>
                  </a:lnTo>
                  <a:lnTo>
                    <a:pt x="369" y="36"/>
                  </a:lnTo>
                  <a:lnTo>
                    <a:pt x="411" y="70"/>
                  </a:lnTo>
                  <a:lnTo>
                    <a:pt x="343" y="50"/>
                  </a:lnTo>
                  <a:lnTo>
                    <a:pt x="366" y="70"/>
                  </a:lnTo>
                  <a:lnTo>
                    <a:pt x="326" y="78"/>
                  </a:lnTo>
                  <a:lnTo>
                    <a:pt x="411" y="123"/>
                  </a:lnTo>
                  <a:lnTo>
                    <a:pt x="227" y="72"/>
                  </a:lnTo>
                  <a:lnTo>
                    <a:pt x="182" y="108"/>
                  </a:lnTo>
                  <a:lnTo>
                    <a:pt x="254" y="126"/>
                  </a:lnTo>
                  <a:lnTo>
                    <a:pt x="134" y="112"/>
                  </a:lnTo>
                  <a:lnTo>
                    <a:pt x="0" y="1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9" name="Freeform 272"/>
            <p:cNvSpPr/>
            <p:nvPr/>
          </p:nvSpPr>
          <p:spPr bwMode="auto">
            <a:xfrm>
              <a:off x="6362036" y="2128255"/>
              <a:ext cx="525634" cy="408933"/>
            </a:xfrm>
            <a:custGeom>
              <a:avLst/>
              <a:gdLst>
                <a:gd name="T0" fmla="*/ 0 w 1094"/>
                <a:gd name="T1" fmla="*/ 2 h 902"/>
                <a:gd name="T2" fmla="*/ 3 w 1094"/>
                <a:gd name="T3" fmla="*/ 0 h 902"/>
                <a:gd name="T4" fmla="*/ 3 w 1094"/>
                <a:gd name="T5" fmla="*/ 2 h 902"/>
                <a:gd name="T6" fmla="*/ 4 w 1094"/>
                <a:gd name="T7" fmla="*/ 5 h 902"/>
                <a:gd name="T8" fmla="*/ 5 w 1094"/>
                <a:gd name="T9" fmla="*/ 5 h 902"/>
                <a:gd name="T10" fmla="*/ 4 w 1094"/>
                <a:gd name="T11" fmla="*/ 4 h 902"/>
                <a:gd name="T12" fmla="*/ 4 w 1094"/>
                <a:gd name="T13" fmla="*/ 2 h 902"/>
                <a:gd name="T14" fmla="*/ 4 w 1094"/>
                <a:gd name="T15" fmla="*/ 1 h 902"/>
                <a:gd name="T16" fmla="*/ 4 w 1094"/>
                <a:gd name="T17" fmla="*/ 1 h 902"/>
                <a:gd name="T18" fmla="*/ 7 w 1094"/>
                <a:gd name="T19" fmla="*/ 0 h 902"/>
                <a:gd name="T20" fmla="*/ 8 w 1094"/>
                <a:gd name="T21" fmla="*/ 1 h 902"/>
                <a:gd name="T22" fmla="*/ 8 w 1094"/>
                <a:gd name="T23" fmla="*/ 4 h 902"/>
                <a:gd name="T24" fmla="*/ 10 w 1094"/>
                <a:gd name="T25" fmla="*/ 3 h 902"/>
                <a:gd name="T26" fmla="*/ 13 w 1094"/>
                <a:gd name="T27" fmla="*/ 3 h 902"/>
                <a:gd name="T28" fmla="*/ 13 w 1094"/>
                <a:gd name="T29" fmla="*/ 4 h 902"/>
                <a:gd name="T30" fmla="*/ 14 w 1094"/>
                <a:gd name="T31" fmla="*/ 5 h 902"/>
                <a:gd name="T32" fmla="*/ 15 w 1094"/>
                <a:gd name="T33" fmla="*/ 4 h 902"/>
                <a:gd name="T34" fmla="*/ 17 w 1094"/>
                <a:gd name="T35" fmla="*/ 5 h 902"/>
                <a:gd name="T36" fmla="*/ 17 w 1094"/>
                <a:gd name="T37" fmla="*/ 5 h 902"/>
                <a:gd name="T38" fmla="*/ 18 w 1094"/>
                <a:gd name="T39" fmla="*/ 6 h 902"/>
                <a:gd name="T40" fmla="*/ 19 w 1094"/>
                <a:gd name="T41" fmla="*/ 6 h 902"/>
                <a:gd name="T42" fmla="*/ 19 w 1094"/>
                <a:gd name="T43" fmla="*/ 7 h 902"/>
                <a:gd name="T44" fmla="*/ 19 w 1094"/>
                <a:gd name="T45" fmla="*/ 7 h 902"/>
                <a:gd name="T46" fmla="*/ 19 w 1094"/>
                <a:gd name="T47" fmla="*/ 8 h 902"/>
                <a:gd name="T48" fmla="*/ 19 w 1094"/>
                <a:gd name="T49" fmla="*/ 9 h 902"/>
                <a:gd name="T50" fmla="*/ 19 w 1094"/>
                <a:gd name="T51" fmla="*/ 10 h 902"/>
                <a:gd name="T52" fmla="*/ 23 w 1094"/>
                <a:gd name="T53" fmla="*/ 11 h 902"/>
                <a:gd name="T54" fmla="*/ 24 w 1094"/>
                <a:gd name="T55" fmla="*/ 12 h 902"/>
                <a:gd name="T56" fmla="*/ 25 w 1094"/>
                <a:gd name="T57" fmla="*/ 13 h 902"/>
                <a:gd name="T58" fmla="*/ 25 w 1094"/>
                <a:gd name="T59" fmla="*/ 14 h 902"/>
                <a:gd name="T60" fmla="*/ 25 w 1094"/>
                <a:gd name="T61" fmla="*/ 15 h 902"/>
                <a:gd name="T62" fmla="*/ 23 w 1094"/>
                <a:gd name="T63" fmla="*/ 16 h 902"/>
                <a:gd name="T64" fmla="*/ 19 w 1094"/>
                <a:gd name="T65" fmla="*/ 14 h 902"/>
                <a:gd name="T66" fmla="*/ 20 w 1094"/>
                <a:gd name="T67" fmla="*/ 15 h 902"/>
                <a:gd name="T68" fmla="*/ 21 w 1094"/>
                <a:gd name="T69" fmla="*/ 16 h 902"/>
                <a:gd name="T70" fmla="*/ 22 w 1094"/>
                <a:gd name="T71" fmla="*/ 17 h 902"/>
                <a:gd name="T72" fmla="*/ 23 w 1094"/>
                <a:gd name="T73" fmla="*/ 20 h 902"/>
                <a:gd name="T74" fmla="*/ 21 w 1094"/>
                <a:gd name="T75" fmla="*/ 21 h 902"/>
                <a:gd name="T76" fmla="*/ 16 w 1094"/>
                <a:gd name="T77" fmla="*/ 18 h 902"/>
                <a:gd name="T78" fmla="*/ 15 w 1094"/>
                <a:gd name="T79" fmla="*/ 18 h 902"/>
                <a:gd name="T80" fmla="*/ 14 w 1094"/>
                <a:gd name="T81" fmla="*/ 16 h 902"/>
                <a:gd name="T82" fmla="*/ 13 w 1094"/>
                <a:gd name="T83" fmla="*/ 17 h 902"/>
                <a:gd name="T84" fmla="*/ 11 w 1094"/>
                <a:gd name="T85" fmla="*/ 17 h 902"/>
                <a:gd name="T86" fmla="*/ 15 w 1094"/>
                <a:gd name="T87" fmla="*/ 15 h 902"/>
                <a:gd name="T88" fmla="*/ 16 w 1094"/>
                <a:gd name="T89" fmla="*/ 12 h 902"/>
                <a:gd name="T90" fmla="*/ 13 w 1094"/>
                <a:gd name="T91" fmla="*/ 9 h 902"/>
                <a:gd name="T92" fmla="*/ 12 w 1094"/>
                <a:gd name="T93" fmla="*/ 10 h 902"/>
                <a:gd name="T94" fmla="*/ 13 w 1094"/>
                <a:gd name="T95" fmla="*/ 9 h 902"/>
                <a:gd name="T96" fmla="*/ 11 w 1094"/>
                <a:gd name="T97" fmla="*/ 7 h 902"/>
                <a:gd name="T98" fmla="*/ 10 w 1094"/>
                <a:gd name="T99" fmla="*/ 7 h 902"/>
                <a:gd name="T100" fmla="*/ 8 w 1094"/>
                <a:gd name="T101" fmla="*/ 8 h 902"/>
                <a:gd name="T102" fmla="*/ 1 w 1094"/>
                <a:gd name="T103" fmla="*/ 5 h 902"/>
                <a:gd name="T104" fmla="*/ 0 w 1094"/>
                <a:gd name="T105" fmla="*/ 5 h 9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4"/>
                <a:gd name="T160" fmla="*/ 0 h 902"/>
                <a:gd name="T161" fmla="*/ 1094 w 1094"/>
                <a:gd name="T162" fmla="*/ 902 h 9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4" h="902">
                  <a:moveTo>
                    <a:pt x="0" y="202"/>
                  </a:moveTo>
                  <a:lnTo>
                    <a:pt x="9" y="103"/>
                  </a:lnTo>
                  <a:lnTo>
                    <a:pt x="54" y="31"/>
                  </a:lnTo>
                  <a:lnTo>
                    <a:pt x="130" y="0"/>
                  </a:lnTo>
                  <a:lnTo>
                    <a:pt x="191" y="14"/>
                  </a:lnTo>
                  <a:lnTo>
                    <a:pt x="125" y="103"/>
                  </a:lnTo>
                  <a:lnTo>
                    <a:pt x="144" y="158"/>
                  </a:lnTo>
                  <a:lnTo>
                    <a:pt x="191" y="212"/>
                  </a:lnTo>
                  <a:lnTo>
                    <a:pt x="130" y="231"/>
                  </a:lnTo>
                  <a:lnTo>
                    <a:pt x="195" y="230"/>
                  </a:lnTo>
                  <a:lnTo>
                    <a:pt x="204" y="184"/>
                  </a:lnTo>
                  <a:lnTo>
                    <a:pt x="155" y="156"/>
                  </a:lnTo>
                  <a:lnTo>
                    <a:pt x="195" y="123"/>
                  </a:lnTo>
                  <a:lnTo>
                    <a:pt x="166" y="78"/>
                  </a:lnTo>
                  <a:lnTo>
                    <a:pt x="229" y="89"/>
                  </a:lnTo>
                  <a:lnTo>
                    <a:pt x="170" y="68"/>
                  </a:lnTo>
                  <a:lnTo>
                    <a:pt x="236" y="73"/>
                  </a:lnTo>
                  <a:lnTo>
                    <a:pt x="190" y="42"/>
                  </a:lnTo>
                  <a:lnTo>
                    <a:pt x="242" y="43"/>
                  </a:lnTo>
                  <a:lnTo>
                    <a:pt x="279" y="14"/>
                  </a:lnTo>
                  <a:lnTo>
                    <a:pt x="324" y="11"/>
                  </a:lnTo>
                  <a:lnTo>
                    <a:pt x="326" y="51"/>
                  </a:lnTo>
                  <a:lnTo>
                    <a:pt x="358" y="68"/>
                  </a:lnTo>
                  <a:lnTo>
                    <a:pt x="348" y="158"/>
                  </a:lnTo>
                  <a:lnTo>
                    <a:pt x="392" y="115"/>
                  </a:lnTo>
                  <a:lnTo>
                    <a:pt x="414" y="134"/>
                  </a:lnTo>
                  <a:lnTo>
                    <a:pt x="476" y="91"/>
                  </a:lnTo>
                  <a:lnTo>
                    <a:pt x="564" y="115"/>
                  </a:lnTo>
                  <a:lnTo>
                    <a:pt x="603" y="158"/>
                  </a:lnTo>
                  <a:lnTo>
                    <a:pt x="575" y="184"/>
                  </a:lnTo>
                  <a:lnTo>
                    <a:pt x="630" y="173"/>
                  </a:lnTo>
                  <a:lnTo>
                    <a:pt x="614" y="199"/>
                  </a:lnTo>
                  <a:lnTo>
                    <a:pt x="646" y="212"/>
                  </a:lnTo>
                  <a:lnTo>
                    <a:pt x="671" y="180"/>
                  </a:lnTo>
                  <a:lnTo>
                    <a:pt x="711" y="196"/>
                  </a:lnTo>
                  <a:lnTo>
                    <a:pt x="724" y="222"/>
                  </a:lnTo>
                  <a:lnTo>
                    <a:pt x="690" y="230"/>
                  </a:lnTo>
                  <a:lnTo>
                    <a:pt x="742" y="230"/>
                  </a:lnTo>
                  <a:lnTo>
                    <a:pt x="733" y="265"/>
                  </a:lnTo>
                  <a:lnTo>
                    <a:pt x="772" y="246"/>
                  </a:lnTo>
                  <a:lnTo>
                    <a:pt x="748" y="276"/>
                  </a:lnTo>
                  <a:lnTo>
                    <a:pt x="826" y="268"/>
                  </a:lnTo>
                  <a:lnTo>
                    <a:pt x="782" y="299"/>
                  </a:lnTo>
                  <a:lnTo>
                    <a:pt x="820" y="299"/>
                  </a:lnTo>
                  <a:lnTo>
                    <a:pt x="804" y="321"/>
                  </a:lnTo>
                  <a:lnTo>
                    <a:pt x="838" y="291"/>
                  </a:lnTo>
                  <a:lnTo>
                    <a:pt x="874" y="322"/>
                  </a:lnTo>
                  <a:lnTo>
                    <a:pt x="810" y="348"/>
                  </a:lnTo>
                  <a:lnTo>
                    <a:pt x="900" y="371"/>
                  </a:lnTo>
                  <a:lnTo>
                    <a:pt x="825" y="379"/>
                  </a:lnTo>
                  <a:lnTo>
                    <a:pt x="853" y="391"/>
                  </a:lnTo>
                  <a:lnTo>
                    <a:pt x="829" y="419"/>
                  </a:lnTo>
                  <a:lnTo>
                    <a:pt x="921" y="473"/>
                  </a:lnTo>
                  <a:lnTo>
                    <a:pt x="968" y="464"/>
                  </a:lnTo>
                  <a:lnTo>
                    <a:pt x="986" y="529"/>
                  </a:lnTo>
                  <a:lnTo>
                    <a:pt x="1031" y="523"/>
                  </a:lnTo>
                  <a:lnTo>
                    <a:pt x="1029" y="551"/>
                  </a:lnTo>
                  <a:lnTo>
                    <a:pt x="1094" y="565"/>
                  </a:lnTo>
                  <a:lnTo>
                    <a:pt x="1086" y="599"/>
                  </a:lnTo>
                  <a:lnTo>
                    <a:pt x="1053" y="594"/>
                  </a:lnTo>
                  <a:lnTo>
                    <a:pt x="1068" y="614"/>
                  </a:lnTo>
                  <a:lnTo>
                    <a:pt x="1052" y="647"/>
                  </a:lnTo>
                  <a:lnTo>
                    <a:pt x="1020" y="632"/>
                  </a:lnTo>
                  <a:lnTo>
                    <a:pt x="1013" y="697"/>
                  </a:lnTo>
                  <a:lnTo>
                    <a:pt x="888" y="578"/>
                  </a:lnTo>
                  <a:lnTo>
                    <a:pt x="842" y="588"/>
                  </a:lnTo>
                  <a:lnTo>
                    <a:pt x="874" y="618"/>
                  </a:lnTo>
                  <a:lnTo>
                    <a:pt x="849" y="647"/>
                  </a:lnTo>
                  <a:lnTo>
                    <a:pt x="868" y="645"/>
                  </a:lnTo>
                  <a:lnTo>
                    <a:pt x="895" y="703"/>
                  </a:lnTo>
                  <a:lnTo>
                    <a:pt x="956" y="717"/>
                  </a:lnTo>
                  <a:lnTo>
                    <a:pt x="950" y="751"/>
                  </a:lnTo>
                  <a:lnTo>
                    <a:pt x="983" y="778"/>
                  </a:lnTo>
                  <a:lnTo>
                    <a:pt x="969" y="858"/>
                  </a:lnTo>
                  <a:lnTo>
                    <a:pt x="810" y="775"/>
                  </a:lnTo>
                  <a:lnTo>
                    <a:pt x="916" y="902"/>
                  </a:lnTo>
                  <a:lnTo>
                    <a:pt x="719" y="832"/>
                  </a:lnTo>
                  <a:lnTo>
                    <a:pt x="691" y="789"/>
                  </a:lnTo>
                  <a:lnTo>
                    <a:pt x="718" y="785"/>
                  </a:lnTo>
                  <a:lnTo>
                    <a:pt x="654" y="762"/>
                  </a:lnTo>
                  <a:lnTo>
                    <a:pt x="635" y="713"/>
                  </a:lnTo>
                  <a:lnTo>
                    <a:pt x="584" y="697"/>
                  </a:lnTo>
                  <a:lnTo>
                    <a:pt x="581" y="729"/>
                  </a:lnTo>
                  <a:lnTo>
                    <a:pt x="553" y="713"/>
                  </a:lnTo>
                  <a:lnTo>
                    <a:pt x="512" y="744"/>
                  </a:lnTo>
                  <a:lnTo>
                    <a:pt x="457" y="713"/>
                  </a:lnTo>
                  <a:lnTo>
                    <a:pt x="483" y="657"/>
                  </a:lnTo>
                  <a:lnTo>
                    <a:pt x="630" y="657"/>
                  </a:lnTo>
                  <a:lnTo>
                    <a:pt x="594" y="602"/>
                  </a:lnTo>
                  <a:lnTo>
                    <a:pt x="677" y="523"/>
                  </a:lnTo>
                  <a:lnTo>
                    <a:pt x="619" y="417"/>
                  </a:lnTo>
                  <a:lnTo>
                    <a:pt x="578" y="407"/>
                  </a:lnTo>
                  <a:lnTo>
                    <a:pt x="602" y="391"/>
                  </a:lnTo>
                  <a:lnTo>
                    <a:pt x="513" y="418"/>
                  </a:lnTo>
                  <a:lnTo>
                    <a:pt x="512" y="388"/>
                  </a:lnTo>
                  <a:lnTo>
                    <a:pt x="544" y="371"/>
                  </a:lnTo>
                  <a:lnTo>
                    <a:pt x="477" y="329"/>
                  </a:lnTo>
                  <a:lnTo>
                    <a:pt x="476" y="298"/>
                  </a:lnTo>
                  <a:lnTo>
                    <a:pt x="412" y="280"/>
                  </a:lnTo>
                  <a:lnTo>
                    <a:pt x="428" y="325"/>
                  </a:lnTo>
                  <a:lnTo>
                    <a:pt x="321" y="308"/>
                  </a:lnTo>
                  <a:lnTo>
                    <a:pt x="350" y="334"/>
                  </a:lnTo>
                  <a:lnTo>
                    <a:pt x="71" y="289"/>
                  </a:lnTo>
                  <a:lnTo>
                    <a:pt x="22" y="230"/>
                  </a:lnTo>
                  <a:lnTo>
                    <a:pt x="111" y="233"/>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0" name="Freeform 273"/>
            <p:cNvSpPr/>
            <p:nvPr/>
          </p:nvSpPr>
          <p:spPr bwMode="auto">
            <a:xfrm>
              <a:off x="6415947" y="2409893"/>
              <a:ext cx="121300" cy="89106"/>
            </a:xfrm>
            <a:custGeom>
              <a:avLst/>
              <a:gdLst>
                <a:gd name="T0" fmla="*/ 0 w 254"/>
                <a:gd name="T1" fmla="*/ 4 h 197"/>
                <a:gd name="T2" fmla="*/ 1 w 254"/>
                <a:gd name="T3" fmla="*/ 3 h 197"/>
                <a:gd name="T4" fmla="*/ 1 w 254"/>
                <a:gd name="T5" fmla="*/ 0 h 197"/>
                <a:gd name="T6" fmla="*/ 2 w 254"/>
                <a:gd name="T7" fmla="*/ 1 h 197"/>
                <a:gd name="T8" fmla="*/ 3 w 254"/>
                <a:gd name="T9" fmla="*/ 1 h 197"/>
                <a:gd name="T10" fmla="*/ 6 w 254"/>
                <a:gd name="T11" fmla="*/ 3 h 197"/>
                <a:gd name="T12" fmla="*/ 5 w 254"/>
                <a:gd name="T13" fmla="*/ 4 h 197"/>
                <a:gd name="T14" fmla="*/ 3 w 254"/>
                <a:gd name="T15" fmla="*/ 3 h 197"/>
                <a:gd name="T16" fmla="*/ 2 w 254"/>
                <a:gd name="T17" fmla="*/ 5 h 197"/>
                <a:gd name="T18" fmla="*/ 1 w 254"/>
                <a:gd name="T19" fmla="*/ 3 h 197"/>
                <a:gd name="T20" fmla="*/ 0 w 254"/>
                <a:gd name="T21" fmla="*/ 4 h 1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4"/>
                <a:gd name="T34" fmla="*/ 0 h 197"/>
                <a:gd name="T35" fmla="*/ 254 w 254"/>
                <a:gd name="T36" fmla="*/ 197 h 1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 h="197">
                  <a:moveTo>
                    <a:pt x="0" y="161"/>
                  </a:moveTo>
                  <a:lnTo>
                    <a:pt x="36" y="123"/>
                  </a:lnTo>
                  <a:lnTo>
                    <a:pt x="59" y="0"/>
                  </a:lnTo>
                  <a:lnTo>
                    <a:pt x="80" y="45"/>
                  </a:lnTo>
                  <a:lnTo>
                    <a:pt x="140" y="55"/>
                  </a:lnTo>
                  <a:lnTo>
                    <a:pt x="254" y="145"/>
                  </a:lnTo>
                  <a:lnTo>
                    <a:pt x="239" y="176"/>
                  </a:lnTo>
                  <a:lnTo>
                    <a:pt x="136" y="134"/>
                  </a:lnTo>
                  <a:lnTo>
                    <a:pt x="73" y="197"/>
                  </a:lnTo>
                  <a:lnTo>
                    <a:pt x="57" y="145"/>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1" name="Freeform 274"/>
            <p:cNvSpPr/>
            <p:nvPr/>
          </p:nvSpPr>
          <p:spPr bwMode="auto">
            <a:xfrm>
              <a:off x="6926418" y="2829964"/>
              <a:ext cx="121300" cy="132068"/>
            </a:xfrm>
            <a:custGeom>
              <a:avLst/>
              <a:gdLst>
                <a:gd name="T0" fmla="*/ 0 w 255"/>
                <a:gd name="T1" fmla="*/ 6 h 286"/>
                <a:gd name="T2" fmla="*/ 2 w 255"/>
                <a:gd name="T3" fmla="*/ 0 h 286"/>
                <a:gd name="T4" fmla="*/ 3 w 255"/>
                <a:gd name="T5" fmla="*/ 0 h 286"/>
                <a:gd name="T6" fmla="*/ 2 w 255"/>
                <a:gd name="T7" fmla="*/ 3 h 286"/>
                <a:gd name="T8" fmla="*/ 3 w 255"/>
                <a:gd name="T9" fmla="*/ 2 h 286"/>
                <a:gd name="T10" fmla="*/ 3 w 255"/>
                <a:gd name="T11" fmla="*/ 3 h 286"/>
                <a:gd name="T12" fmla="*/ 5 w 255"/>
                <a:gd name="T13" fmla="*/ 3 h 286"/>
                <a:gd name="T14" fmla="*/ 5 w 255"/>
                <a:gd name="T15" fmla="*/ 4 h 286"/>
                <a:gd name="T16" fmla="*/ 5 w 255"/>
                <a:gd name="T17" fmla="*/ 4 h 286"/>
                <a:gd name="T18" fmla="*/ 5 w 255"/>
                <a:gd name="T19" fmla="*/ 6 h 286"/>
                <a:gd name="T20" fmla="*/ 6 w 255"/>
                <a:gd name="T21" fmla="*/ 5 h 286"/>
                <a:gd name="T22" fmla="*/ 6 w 255"/>
                <a:gd name="T23" fmla="*/ 6 h 286"/>
                <a:gd name="T24" fmla="*/ 5 w 255"/>
                <a:gd name="T25" fmla="*/ 7 h 286"/>
                <a:gd name="T26" fmla="*/ 5 w 255"/>
                <a:gd name="T27" fmla="*/ 6 h 286"/>
                <a:gd name="T28" fmla="*/ 5 w 255"/>
                <a:gd name="T29" fmla="*/ 7 h 286"/>
                <a:gd name="T30" fmla="*/ 5 w 255"/>
                <a:gd name="T31" fmla="*/ 5 h 286"/>
                <a:gd name="T32" fmla="*/ 3 w 255"/>
                <a:gd name="T33" fmla="*/ 7 h 286"/>
                <a:gd name="T34" fmla="*/ 4 w 255"/>
                <a:gd name="T35" fmla="*/ 6 h 286"/>
                <a:gd name="T36" fmla="*/ 3 w 255"/>
                <a:gd name="T37" fmla="*/ 6 h 286"/>
                <a:gd name="T38" fmla="*/ 3 w 255"/>
                <a:gd name="T39" fmla="*/ 5 h 286"/>
                <a:gd name="T40" fmla="*/ 0 w 255"/>
                <a:gd name="T41" fmla="*/ 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5"/>
                <a:gd name="T64" fmla="*/ 0 h 286"/>
                <a:gd name="T65" fmla="*/ 255 w 255"/>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5" h="286">
                  <a:moveTo>
                    <a:pt x="0" y="223"/>
                  </a:moveTo>
                  <a:lnTo>
                    <a:pt x="106" y="15"/>
                  </a:lnTo>
                  <a:lnTo>
                    <a:pt x="146" y="0"/>
                  </a:lnTo>
                  <a:lnTo>
                    <a:pt x="97" y="112"/>
                  </a:lnTo>
                  <a:lnTo>
                    <a:pt x="130" y="87"/>
                  </a:lnTo>
                  <a:lnTo>
                    <a:pt x="152" y="135"/>
                  </a:lnTo>
                  <a:lnTo>
                    <a:pt x="219" y="135"/>
                  </a:lnTo>
                  <a:lnTo>
                    <a:pt x="205" y="177"/>
                  </a:lnTo>
                  <a:lnTo>
                    <a:pt x="240" y="173"/>
                  </a:lnTo>
                  <a:lnTo>
                    <a:pt x="214" y="219"/>
                  </a:lnTo>
                  <a:lnTo>
                    <a:pt x="248" y="194"/>
                  </a:lnTo>
                  <a:lnTo>
                    <a:pt x="255" y="237"/>
                  </a:lnTo>
                  <a:lnTo>
                    <a:pt x="222" y="286"/>
                  </a:lnTo>
                  <a:lnTo>
                    <a:pt x="219" y="250"/>
                  </a:lnTo>
                  <a:lnTo>
                    <a:pt x="204" y="269"/>
                  </a:lnTo>
                  <a:lnTo>
                    <a:pt x="204" y="214"/>
                  </a:lnTo>
                  <a:lnTo>
                    <a:pt x="140" y="269"/>
                  </a:lnTo>
                  <a:lnTo>
                    <a:pt x="178" y="233"/>
                  </a:lnTo>
                  <a:lnTo>
                    <a:pt x="123" y="237"/>
                  </a:lnTo>
                  <a:lnTo>
                    <a:pt x="138" y="217"/>
                  </a:lnTo>
                  <a:lnTo>
                    <a:pt x="0" y="2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2" name="Freeform 275"/>
            <p:cNvSpPr/>
            <p:nvPr/>
          </p:nvSpPr>
          <p:spPr bwMode="auto">
            <a:xfrm>
              <a:off x="6629907" y="4316124"/>
              <a:ext cx="151625" cy="838551"/>
            </a:xfrm>
            <a:custGeom>
              <a:avLst/>
              <a:gdLst>
                <a:gd name="T0" fmla="*/ 0 w 317"/>
                <a:gd name="T1" fmla="*/ 33 h 1850"/>
                <a:gd name="T2" fmla="*/ 1 w 317"/>
                <a:gd name="T3" fmla="*/ 32 h 1850"/>
                <a:gd name="T4" fmla="*/ 1 w 317"/>
                <a:gd name="T5" fmla="*/ 33 h 1850"/>
                <a:gd name="T6" fmla="*/ 3 w 317"/>
                <a:gd name="T7" fmla="*/ 31 h 1850"/>
                <a:gd name="T8" fmla="*/ 2 w 317"/>
                <a:gd name="T9" fmla="*/ 30 h 1850"/>
                <a:gd name="T10" fmla="*/ 3 w 317"/>
                <a:gd name="T11" fmla="*/ 27 h 1850"/>
                <a:gd name="T12" fmla="*/ 1 w 317"/>
                <a:gd name="T13" fmla="*/ 27 h 1850"/>
                <a:gd name="T14" fmla="*/ 2 w 317"/>
                <a:gd name="T15" fmla="*/ 22 h 1850"/>
                <a:gd name="T16" fmla="*/ 3 w 317"/>
                <a:gd name="T17" fmla="*/ 17 h 1850"/>
                <a:gd name="T18" fmla="*/ 3 w 317"/>
                <a:gd name="T19" fmla="*/ 13 h 1850"/>
                <a:gd name="T20" fmla="*/ 5 w 317"/>
                <a:gd name="T21" fmla="*/ 4 h 1850"/>
                <a:gd name="T22" fmla="*/ 4 w 317"/>
                <a:gd name="T23" fmla="*/ 1 h 1850"/>
                <a:gd name="T24" fmla="*/ 5 w 317"/>
                <a:gd name="T25" fmla="*/ 0 h 1850"/>
                <a:gd name="T26" fmla="*/ 6 w 317"/>
                <a:gd name="T27" fmla="*/ 2 h 1850"/>
                <a:gd name="T28" fmla="*/ 7 w 317"/>
                <a:gd name="T29" fmla="*/ 6 h 1850"/>
                <a:gd name="T30" fmla="*/ 7 w 317"/>
                <a:gd name="T31" fmla="*/ 6 h 1850"/>
                <a:gd name="T32" fmla="*/ 7 w 317"/>
                <a:gd name="T33" fmla="*/ 7 h 1850"/>
                <a:gd name="T34" fmla="*/ 6 w 317"/>
                <a:gd name="T35" fmla="*/ 7 h 1850"/>
                <a:gd name="T36" fmla="*/ 6 w 317"/>
                <a:gd name="T37" fmla="*/ 10 h 1850"/>
                <a:gd name="T38" fmla="*/ 5 w 317"/>
                <a:gd name="T39" fmla="*/ 11 h 1850"/>
                <a:gd name="T40" fmla="*/ 5 w 317"/>
                <a:gd name="T41" fmla="*/ 15 h 1850"/>
                <a:gd name="T42" fmla="*/ 5 w 317"/>
                <a:gd name="T43" fmla="*/ 18 h 1850"/>
                <a:gd name="T44" fmla="*/ 4 w 317"/>
                <a:gd name="T45" fmla="*/ 21 h 1850"/>
                <a:gd name="T46" fmla="*/ 3 w 317"/>
                <a:gd name="T47" fmla="*/ 28 h 1850"/>
                <a:gd name="T48" fmla="*/ 4 w 317"/>
                <a:gd name="T49" fmla="*/ 31 h 1850"/>
                <a:gd name="T50" fmla="*/ 3 w 317"/>
                <a:gd name="T51" fmla="*/ 31 h 1850"/>
                <a:gd name="T52" fmla="*/ 3 w 317"/>
                <a:gd name="T53" fmla="*/ 33 h 1850"/>
                <a:gd name="T54" fmla="*/ 2 w 317"/>
                <a:gd name="T55" fmla="*/ 38 h 1850"/>
                <a:gd name="T56" fmla="*/ 2 w 317"/>
                <a:gd name="T57" fmla="*/ 39 h 1850"/>
                <a:gd name="T58" fmla="*/ 3 w 317"/>
                <a:gd name="T59" fmla="*/ 38 h 1850"/>
                <a:gd name="T60" fmla="*/ 3 w 317"/>
                <a:gd name="T61" fmla="*/ 40 h 1850"/>
                <a:gd name="T62" fmla="*/ 6 w 317"/>
                <a:gd name="T63" fmla="*/ 41 h 1850"/>
                <a:gd name="T64" fmla="*/ 4 w 317"/>
                <a:gd name="T65" fmla="*/ 41 h 1850"/>
                <a:gd name="T66" fmla="*/ 4 w 317"/>
                <a:gd name="T67" fmla="*/ 43 h 1850"/>
                <a:gd name="T68" fmla="*/ 3 w 317"/>
                <a:gd name="T69" fmla="*/ 42 h 1850"/>
                <a:gd name="T70" fmla="*/ 4 w 317"/>
                <a:gd name="T71" fmla="*/ 42 h 1850"/>
                <a:gd name="T72" fmla="*/ 3 w 317"/>
                <a:gd name="T73" fmla="*/ 41 h 1850"/>
                <a:gd name="T74" fmla="*/ 2 w 317"/>
                <a:gd name="T75" fmla="*/ 40 h 1850"/>
                <a:gd name="T76" fmla="*/ 2 w 317"/>
                <a:gd name="T77" fmla="*/ 40 h 1850"/>
                <a:gd name="T78" fmla="*/ 1 w 317"/>
                <a:gd name="T79" fmla="*/ 39 h 1850"/>
                <a:gd name="T80" fmla="*/ 1 w 317"/>
                <a:gd name="T81" fmla="*/ 38 h 1850"/>
                <a:gd name="T82" fmla="*/ 1 w 317"/>
                <a:gd name="T83" fmla="*/ 38 h 1850"/>
                <a:gd name="T84" fmla="*/ 1 w 317"/>
                <a:gd name="T85" fmla="*/ 37 h 1850"/>
                <a:gd name="T86" fmla="*/ 1 w 317"/>
                <a:gd name="T87" fmla="*/ 35 h 1850"/>
                <a:gd name="T88" fmla="*/ 2 w 317"/>
                <a:gd name="T89" fmla="*/ 35 h 1850"/>
                <a:gd name="T90" fmla="*/ 1 w 317"/>
                <a:gd name="T91" fmla="*/ 34 h 1850"/>
                <a:gd name="T92" fmla="*/ 1 w 317"/>
                <a:gd name="T93" fmla="*/ 33 h 1850"/>
                <a:gd name="T94" fmla="*/ 0 w 317"/>
                <a:gd name="T95" fmla="*/ 33 h 1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7"/>
                <a:gd name="T145" fmla="*/ 0 h 1850"/>
                <a:gd name="T146" fmla="*/ 317 w 317"/>
                <a:gd name="T147" fmla="*/ 1850 h 1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7" h="1850">
                  <a:moveTo>
                    <a:pt x="0" y="1447"/>
                  </a:moveTo>
                  <a:lnTo>
                    <a:pt x="22" y="1397"/>
                  </a:lnTo>
                  <a:lnTo>
                    <a:pt x="68" y="1434"/>
                  </a:lnTo>
                  <a:lnTo>
                    <a:pt x="108" y="1339"/>
                  </a:lnTo>
                  <a:lnTo>
                    <a:pt x="91" y="1302"/>
                  </a:lnTo>
                  <a:lnTo>
                    <a:pt x="124" y="1171"/>
                  </a:lnTo>
                  <a:lnTo>
                    <a:pt x="67" y="1160"/>
                  </a:lnTo>
                  <a:lnTo>
                    <a:pt x="74" y="948"/>
                  </a:lnTo>
                  <a:lnTo>
                    <a:pt x="153" y="726"/>
                  </a:lnTo>
                  <a:lnTo>
                    <a:pt x="152" y="541"/>
                  </a:lnTo>
                  <a:lnTo>
                    <a:pt x="207" y="188"/>
                  </a:lnTo>
                  <a:lnTo>
                    <a:pt x="188" y="32"/>
                  </a:lnTo>
                  <a:lnTo>
                    <a:pt x="226" y="0"/>
                  </a:lnTo>
                  <a:lnTo>
                    <a:pt x="266" y="81"/>
                  </a:lnTo>
                  <a:lnTo>
                    <a:pt x="289" y="246"/>
                  </a:lnTo>
                  <a:lnTo>
                    <a:pt x="317" y="249"/>
                  </a:lnTo>
                  <a:lnTo>
                    <a:pt x="312" y="304"/>
                  </a:lnTo>
                  <a:lnTo>
                    <a:pt x="270" y="327"/>
                  </a:lnTo>
                  <a:lnTo>
                    <a:pt x="271" y="435"/>
                  </a:lnTo>
                  <a:lnTo>
                    <a:pt x="226" y="496"/>
                  </a:lnTo>
                  <a:lnTo>
                    <a:pt x="192" y="648"/>
                  </a:lnTo>
                  <a:lnTo>
                    <a:pt x="218" y="791"/>
                  </a:lnTo>
                  <a:lnTo>
                    <a:pt x="168" y="913"/>
                  </a:lnTo>
                  <a:lnTo>
                    <a:pt x="135" y="1218"/>
                  </a:lnTo>
                  <a:lnTo>
                    <a:pt x="162" y="1329"/>
                  </a:lnTo>
                  <a:lnTo>
                    <a:pt x="137" y="1339"/>
                  </a:lnTo>
                  <a:lnTo>
                    <a:pt x="148" y="1438"/>
                  </a:lnTo>
                  <a:lnTo>
                    <a:pt x="83" y="1643"/>
                  </a:lnTo>
                  <a:lnTo>
                    <a:pt x="90" y="1677"/>
                  </a:lnTo>
                  <a:lnTo>
                    <a:pt x="121" y="1664"/>
                  </a:lnTo>
                  <a:lnTo>
                    <a:pt x="135" y="1743"/>
                  </a:lnTo>
                  <a:lnTo>
                    <a:pt x="271" y="1761"/>
                  </a:lnTo>
                  <a:lnTo>
                    <a:pt x="180" y="1792"/>
                  </a:lnTo>
                  <a:lnTo>
                    <a:pt x="168" y="1850"/>
                  </a:lnTo>
                  <a:lnTo>
                    <a:pt x="129" y="1834"/>
                  </a:lnTo>
                  <a:lnTo>
                    <a:pt x="171" y="1797"/>
                  </a:lnTo>
                  <a:lnTo>
                    <a:pt x="107" y="1780"/>
                  </a:lnTo>
                  <a:lnTo>
                    <a:pt x="98" y="1715"/>
                  </a:lnTo>
                  <a:lnTo>
                    <a:pt x="80" y="1746"/>
                  </a:lnTo>
                  <a:lnTo>
                    <a:pt x="56" y="1685"/>
                  </a:lnTo>
                  <a:lnTo>
                    <a:pt x="68" y="1668"/>
                  </a:lnTo>
                  <a:lnTo>
                    <a:pt x="36" y="1638"/>
                  </a:lnTo>
                  <a:lnTo>
                    <a:pt x="67" y="1607"/>
                  </a:lnTo>
                  <a:lnTo>
                    <a:pt x="38" y="1516"/>
                  </a:lnTo>
                  <a:lnTo>
                    <a:pt x="89" y="1526"/>
                  </a:lnTo>
                  <a:lnTo>
                    <a:pt x="38" y="1478"/>
                  </a:lnTo>
                  <a:lnTo>
                    <a:pt x="51" y="1446"/>
                  </a:lnTo>
                  <a:lnTo>
                    <a:pt x="0" y="14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3" name="Freeform 276"/>
            <p:cNvSpPr/>
            <p:nvPr/>
          </p:nvSpPr>
          <p:spPr bwMode="auto">
            <a:xfrm>
              <a:off x="6636645" y="5021016"/>
              <a:ext cx="11793" cy="31824"/>
            </a:xfrm>
            <a:custGeom>
              <a:avLst/>
              <a:gdLst>
                <a:gd name="T0" fmla="*/ 0 w 23"/>
                <a:gd name="T1" fmla="*/ 1 h 69"/>
                <a:gd name="T2" fmla="*/ 0 w 23"/>
                <a:gd name="T3" fmla="*/ 0 h 69"/>
                <a:gd name="T4" fmla="*/ 1 w 23"/>
                <a:gd name="T5" fmla="*/ 2 h 69"/>
                <a:gd name="T6" fmla="*/ 0 w 23"/>
                <a:gd name="T7" fmla="*/ 1 h 69"/>
                <a:gd name="T8" fmla="*/ 0 60000 65536"/>
                <a:gd name="T9" fmla="*/ 0 60000 65536"/>
                <a:gd name="T10" fmla="*/ 0 60000 65536"/>
                <a:gd name="T11" fmla="*/ 0 60000 65536"/>
                <a:gd name="T12" fmla="*/ 0 w 23"/>
                <a:gd name="T13" fmla="*/ 0 h 69"/>
                <a:gd name="T14" fmla="*/ 23 w 23"/>
                <a:gd name="T15" fmla="*/ 69 h 69"/>
              </a:gdLst>
              <a:ahLst/>
              <a:cxnLst>
                <a:cxn ang="T8">
                  <a:pos x="T0" y="T1"/>
                </a:cxn>
                <a:cxn ang="T9">
                  <a:pos x="T2" y="T3"/>
                </a:cxn>
                <a:cxn ang="T10">
                  <a:pos x="T4" y="T5"/>
                </a:cxn>
                <a:cxn ang="T11">
                  <a:pos x="T6" y="T7"/>
                </a:cxn>
              </a:cxnLst>
              <a:rect l="T12" t="T13" r="T14" b="T15"/>
              <a:pathLst>
                <a:path w="23" h="69">
                  <a:moveTo>
                    <a:pt x="0" y="31"/>
                  </a:moveTo>
                  <a:lnTo>
                    <a:pt x="7" y="0"/>
                  </a:lnTo>
                  <a:lnTo>
                    <a:pt x="23" y="69"/>
                  </a:lnTo>
                  <a:lnTo>
                    <a:pt x="0" y="3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4" name="Freeform 277"/>
            <p:cNvSpPr/>
            <p:nvPr/>
          </p:nvSpPr>
          <p:spPr bwMode="auto">
            <a:xfrm>
              <a:off x="6650123" y="4850760"/>
              <a:ext cx="10108" cy="38188"/>
            </a:xfrm>
            <a:custGeom>
              <a:avLst/>
              <a:gdLst>
                <a:gd name="T0" fmla="*/ 0 w 23"/>
                <a:gd name="T1" fmla="*/ 2 h 85"/>
                <a:gd name="T2" fmla="*/ 1 w 23"/>
                <a:gd name="T3" fmla="*/ 0 h 85"/>
                <a:gd name="T4" fmla="*/ 1 w 23"/>
                <a:gd name="T5" fmla="*/ 2 h 85"/>
                <a:gd name="T6" fmla="*/ 0 w 23"/>
                <a:gd name="T7" fmla="*/ 2 h 85"/>
                <a:gd name="T8" fmla="*/ 0 60000 65536"/>
                <a:gd name="T9" fmla="*/ 0 60000 65536"/>
                <a:gd name="T10" fmla="*/ 0 60000 65536"/>
                <a:gd name="T11" fmla="*/ 0 60000 65536"/>
                <a:gd name="T12" fmla="*/ 0 w 23"/>
                <a:gd name="T13" fmla="*/ 0 h 85"/>
                <a:gd name="T14" fmla="*/ 23 w 23"/>
                <a:gd name="T15" fmla="*/ 85 h 85"/>
              </a:gdLst>
              <a:ahLst/>
              <a:cxnLst>
                <a:cxn ang="T8">
                  <a:pos x="T0" y="T1"/>
                </a:cxn>
                <a:cxn ang="T9">
                  <a:pos x="T2" y="T3"/>
                </a:cxn>
                <a:cxn ang="T10">
                  <a:pos x="T4" y="T5"/>
                </a:cxn>
                <a:cxn ang="T11">
                  <a:pos x="T6" y="T7"/>
                </a:cxn>
              </a:cxnLst>
              <a:rect l="T12" t="T13" r="T14" b="T15"/>
              <a:pathLst>
                <a:path w="23" h="85">
                  <a:moveTo>
                    <a:pt x="0" y="75"/>
                  </a:moveTo>
                  <a:lnTo>
                    <a:pt x="23" y="0"/>
                  </a:lnTo>
                  <a:lnTo>
                    <a:pt x="23" y="85"/>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5" name="Freeform 278"/>
            <p:cNvSpPr/>
            <p:nvPr/>
          </p:nvSpPr>
          <p:spPr bwMode="auto">
            <a:xfrm>
              <a:off x="6661916" y="5145128"/>
              <a:ext cx="25271" cy="17503"/>
            </a:xfrm>
            <a:custGeom>
              <a:avLst/>
              <a:gdLst>
                <a:gd name="T0" fmla="*/ 0 w 51"/>
                <a:gd name="T1" fmla="*/ 0 h 39"/>
                <a:gd name="T2" fmla="*/ 1 w 51"/>
                <a:gd name="T3" fmla="*/ 0 h 39"/>
                <a:gd name="T4" fmla="*/ 1 w 51"/>
                <a:gd name="T5" fmla="*/ 1 h 39"/>
                <a:gd name="T6" fmla="*/ 0 w 51"/>
                <a:gd name="T7" fmla="*/ 0 h 39"/>
                <a:gd name="T8" fmla="*/ 0 60000 65536"/>
                <a:gd name="T9" fmla="*/ 0 60000 65536"/>
                <a:gd name="T10" fmla="*/ 0 60000 65536"/>
                <a:gd name="T11" fmla="*/ 0 60000 65536"/>
                <a:gd name="T12" fmla="*/ 0 w 51"/>
                <a:gd name="T13" fmla="*/ 0 h 39"/>
                <a:gd name="T14" fmla="*/ 51 w 51"/>
                <a:gd name="T15" fmla="*/ 39 h 39"/>
              </a:gdLst>
              <a:ahLst/>
              <a:cxnLst>
                <a:cxn ang="T8">
                  <a:pos x="T0" y="T1"/>
                </a:cxn>
                <a:cxn ang="T9">
                  <a:pos x="T2" y="T3"/>
                </a:cxn>
                <a:cxn ang="T10">
                  <a:pos x="T4" y="T5"/>
                </a:cxn>
                <a:cxn ang="T11">
                  <a:pos x="T6" y="T7"/>
                </a:cxn>
              </a:cxnLst>
              <a:rect l="T12" t="T13" r="T14" b="T15"/>
              <a:pathLst>
                <a:path w="51" h="39">
                  <a:moveTo>
                    <a:pt x="0" y="0"/>
                  </a:moveTo>
                  <a:lnTo>
                    <a:pt x="49" y="9"/>
                  </a:lnTo>
                  <a:lnTo>
                    <a:pt x="51" y="3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6" name="Freeform 279"/>
            <p:cNvSpPr/>
            <p:nvPr/>
          </p:nvSpPr>
          <p:spPr bwMode="auto">
            <a:xfrm>
              <a:off x="6666970" y="5106940"/>
              <a:ext cx="35379" cy="39779"/>
            </a:xfrm>
            <a:custGeom>
              <a:avLst/>
              <a:gdLst>
                <a:gd name="T0" fmla="*/ 0 w 75"/>
                <a:gd name="T1" fmla="*/ 0 h 88"/>
                <a:gd name="T2" fmla="*/ 1 w 75"/>
                <a:gd name="T3" fmla="*/ 0 h 88"/>
                <a:gd name="T4" fmla="*/ 0 w 75"/>
                <a:gd name="T5" fmla="*/ 1 h 88"/>
                <a:gd name="T6" fmla="*/ 2 w 75"/>
                <a:gd name="T7" fmla="*/ 1 h 88"/>
                <a:gd name="T8" fmla="*/ 1 w 75"/>
                <a:gd name="T9" fmla="*/ 2 h 88"/>
                <a:gd name="T10" fmla="*/ 0 w 75"/>
                <a:gd name="T11" fmla="*/ 0 h 88"/>
                <a:gd name="T12" fmla="*/ 0 60000 65536"/>
                <a:gd name="T13" fmla="*/ 0 60000 65536"/>
                <a:gd name="T14" fmla="*/ 0 60000 65536"/>
                <a:gd name="T15" fmla="*/ 0 60000 65536"/>
                <a:gd name="T16" fmla="*/ 0 60000 65536"/>
                <a:gd name="T17" fmla="*/ 0 60000 65536"/>
                <a:gd name="T18" fmla="*/ 0 w 75"/>
                <a:gd name="T19" fmla="*/ 0 h 88"/>
                <a:gd name="T20" fmla="*/ 75 w 7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75" h="88">
                  <a:moveTo>
                    <a:pt x="0" y="15"/>
                  </a:moveTo>
                  <a:lnTo>
                    <a:pt x="21" y="0"/>
                  </a:lnTo>
                  <a:lnTo>
                    <a:pt x="19" y="42"/>
                  </a:lnTo>
                  <a:lnTo>
                    <a:pt x="75" y="57"/>
                  </a:lnTo>
                  <a:lnTo>
                    <a:pt x="39" y="88"/>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7" name="Freeform 280"/>
            <p:cNvSpPr/>
            <p:nvPr/>
          </p:nvSpPr>
          <p:spPr bwMode="auto">
            <a:xfrm>
              <a:off x="6693926" y="5157857"/>
              <a:ext cx="18532" cy="11138"/>
            </a:xfrm>
            <a:custGeom>
              <a:avLst/>
              <a:gdLst>
                <a:gd name="T0" fmla="*/ 0 w 40"/>
                <a:gd name="T1" fmla="*/ 1 h 23"/>
                <a:gd name="T2" fmla="*/ 0 w 40"/>
                <a:gd name="T3" fmla="*/ 0 h 23"/>
                <a:gd name="T4" fmla="*/ 1 w 40"/>
                <a:gd name="T5" fmla="*/ 1 h 23"/>
                <a:gd name="T6" fmla="*/ 0 w 40"/>
                <a:gd name="T7" fmla="*/ 1 h 23"/>
                <a:gd name="T8" fmla="*/ 0 60000 65536"/>
                <a:gd name="T9" fmla="*/ 0 60000 65536"/>
                <a:gd name="T10" fmla="*/ 0 60000 65536"/>
                <a:gd name="T11" fmla="*/ 0 60000 65536"/>
                <a:gd name="T12" fmla="*/ 0 w 40"/>
                <a:gd name="T13" fmla="*/ 0 h 23"/>
                <a:gd name="T14" fmla="*/ 40 w 40"/>
                <a:gd name="T15" fmla="*/ 23 h 23"/>
              </a:gdLst>
              <a:ahLst/>
              <a:cxnLst>
                <a:cxn ang="T8">
                  <a:pos x="T0" y="T1"/>
                </a:cxn>
                <a:cxn ang="T9">
                  <a:pos x="T2" y="T3"/>
                </a:cxn>
                <a:cxn ang="T10">
                  <a:pos x="T4" y="T5"/>
                </a:cxn>
                <a:cxn ang="T11">
                  <a:pos x="T6" y="T7"/>
                </a:cxn>
              </a:cxnLst>
              <a:rect l="T12" t="T13" r="T14" b="T15"/>
              <a:pathLst>
                <a:path w="40" h="23">
                  <a:moveTo>
                    <a:pt x="0" y="17"/>
                  </a:moveTo>
                  <a:lnTo>
                    <a:pt x="11" y="0"/>
                  </a:lnTo>
                  <a:lnTo>
                    <a:pt x="40" y="23"/>
                  </a:lnTo>
                  <a:lnTo>
                    <a:pt x="0" y="1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8" name="Freeform 281"/>
            <p:cNvSpPr/>
            <p:nvPr/>
          </p:nvSpPr>
          <p:spPr bwMode="auto">
            <a:xfrm>
              <a:off x="6707404" y="5126034"/>
              <a:ext cx="50542" cy="58874"/>
            </a:xfrm>
            <a:custGeom>
              <a:avLst/>
              <a:gdLst>
                <a:gd name="T0" fmla="*/ 0 w 104"/>
                <a:gd name="T1" fmla="*/ 2 h 134"/>
                <a:gd name="T2" fmla="*/ 0 w 104"/>
                <a:gd name="T3" fmla="*/ 2 h 134"/>
                <a:gd name="T4" fmla="*/ 2 w 104"/>
                <a:gd name="T5" fmla="*/ 2 h 134"/>
                <a:gd name="T6" fmla="*/ 1 w 104"/>
                <a:gd name="T7" fmla="*/ 1 h 134"/>
                <a:gd name="T8" fmla="*/ 2 w 104"/>
                <a:gd name="T9" fmla="*/ 1 h 134"/>
                <a:gd name="T10" fmla="*/ 1 w 104"/>
                <a:gd name="T11" fmla="*/ 1 h 134"/>
                <a:gd name="T12" fmla="*/ 1 w 104"/>
                <a:gd name="T13" fmla="*/ 0 h 134"/>
                <a:gd name="T14" fmla="*/ 2 w 104"/>
                <a:gd name="T15" fmla="*/ 0 h 134"/>
                <a:gd name="T16" fmla="*/ 3 w 104"/>
                <a:gd name="T17" fmla="*/ 3 h 134"/>
                <a:gd name="T18" fmla="*/ 0 w 104"/>
                <a:gd name="T19" fmla="*/ 2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4"/>
                <a:gd name="T32" fmla="*/ 104 w 104"/>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4">
                  <a:moveTo>
                    <a:pt x="0" y="108"/>
                  </a:moveTo>
                  <a:lnTo>
                    <a:pt x="15" y="88"/>
                  </a:lnTo>
                  <a:lnTo>
                    <a:pt x="73" y="100"/>
                  </a:lnTo>
                  <a:lnTo>
                    <a:pt x="47" y="65"/>
                  </a:lnTo>
                  <a:lnTo>
                    <a:pt x="74" y="44"/>
                  </a:lnTo>
                  <a:lnTo>
                    <a:pt x="32" y="40"/>
                  </a:lnTo>
                  <a:lnTo>
                    <a:pt x="32" y="7"/>
                  </a:lnTo>
                  <a:lnTo>
                    <a:pt x="102" y="0"/>
                  </a:lnTo>
                  <a:lnTo>
                    <a:pt x="104" y="134"/>
                  </a:lnTo>
                  <a:lnTo>
                    <a:pt x="0" y="1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39" name="Freeform 282"/>
            <p:cNvSpPr/>
            <p:nvPr/>
          </p:nvSpPr>
          <p:spPr bwMode="auto">
            <a:xfrm>
              <a:off x="6732675" y="5194455"/>
              <a:ext cx="37064" cy="12729"/>
            </a:xfrm>
            <a:custGeom>
              <a:avLst/>
              <a:gdLst>
                <a:gd name="T0" fmla="*/ 0 w 78"/>
                <a:gd name="T1" fmla="*/ 0 h 28"/>
                <a:gd name="T2" fmla="*/ 2 w 78"/>
                <a:gd name="T3" fmla="*/ 0 h 28"/>
                <a:gd name="T4" fmla="*/ 2 w 78"/>
                <a:gd name="T5" fmla="*/ 1 h 28"/>
                <a:gd name="T6" fmla="*/ 0 w 78"/>
                <a:gd name="T7" fmla="*/ 0 h 28"/>
                <a:gd name="T8" fmla="*/ 0 60000 65536"/>
                <a:gd name="T9" fmla="*/ 0 60000 65536"/>
                <a:gd name="T10" fmla="*/ 0 60000 65536"/>
                <a:gd name="T11" fmla="*/ 0 60000 65536"/>
                <a:gd name="T12" fmla="*/ 0 w 78"/>
                <a:gd name="T13" fmla="*/ 0 h 28"/>
                <a:gd name="T14" fmla="*/ 78 w 78"/>
                <a:gd name="T15" fmla="*/ 28 h 28"/>
              </a:gdLst>
              <a:ahLst/>
              <a:cxnLst>
                <a:cxn ang="T8">
                  <a:pos x="T0" y="T1"/>
                </a:cxn>
                <a:cxn ang="T9">
                  <a:pos x="T2" y="T3"/>
                </a:cxn>
                <a:cxn ang="T10">
                  <a:pos x="T4" y="T5"/>
                </a:cxn>
                <a:cxn ang="T11">
                  <a:pos x="T6" y="T7"/>
                </a:cxn>
              </a:cxnLst>
              <a:rect l="T12" t="T13" r="T14" b="T15"/>
              <a:pathLst>
                <a:path w="78" h="28">
                  <a:moveTo>
                    <a:pt x="0" y="0"/>
                  </a:moveTo>
                  <a:lnTo>
                    <a:pt x="71" y="7"/>
                  </a:lnTo>
                  <a:lnTo>
                    <a:pt x="78" y="2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0" name="Freeform 283"/>
            <p:cNvSpPr/>
            <p:nvPr/>
          </p:nvSpPr>
          <p:spPr bwMode="auto">
            <a:xfrm>
              <a:off x="6768054" y="5186499"/>
              <a:ext cx="18532" cy="7956"/>
            </a:xfrm>
            <a:custGeom>
              <a:avLst/>
              <a:gdLst>
                <a:gd name="T0" fmla="*/ 0 w 37"/>
                <a:gd name="T1" fmla="*/ 0 h 18"/>
                <a:gd name="T2" fmla="*/ 0 w 37"/>
                <a:gd name="T3" fmla="*/ 0 h 18"/>
                <a:gd name="T4" fmla="*/ 1 w 37"/>
                <a:gd name="T5" fmla="*/ 0 h 18"/>
                <a:gd name="T6" fmla="*/ 0 w 37"/>
                <a:gd name="T7" fmla="*/ 0 h 18"/>
                <a:gd name="T8" fmla="*/ 0 60000 65536"/>
                <a:gd name="T9" fmla="*/ 0 60000 65536"/>
                <a:gd name="T10" fmla="*/ 0 60000 65536"/>
                <a:gd name="T11" fmla="*/ 0 60000 65536"/>
                <a:gd name="T12" fmla="*/ 0 w 37"/>
                <a:gd name="T13" fmla="*/ 0 h 18"/>
                <a:gd name="T14" fmla="*/ 37 w 37"/>
                <a:gd name="T15" fmla="*/ 18 h 18"/>
              </a:gdLst>
              <a:ahLst/>
              <a:cxnLst>
                <a:cxn ang="T8">
                  <a:pos x="T0" y="T1"/>
                </a:cxn>
                <a:cxn ang="T9">
                  <a:pos x="T2" y="T3"/>
                </a:cxn>
                <a:cxn ang="T10">
                  <a:pos x="T4" y="T5"/>
                </a:cxn>
                <a:cxn ang="T11">
                  <a:pos x="T6" y="T7"/>
                </a:cxn>
              </a:cxnLst>
              <a:rect l="T12" t="T13" r="T14" b="T15"/>
              <a:pathLst>
                <a:path w="37" h="18">
                  <a:moveTo>
                    <a:pt x="0" y="18"/>
                  </a:moveTo>
                  <a:lnTo>
                    <a:pt x="8" y="0"/>
                  </a:lnTo>
                  <a:lnTo>
                    <a:pt x="37" y="18"/>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1" name="Freeform 284"/>
            <p:cNvSpPr/>
            <p:nvPr/>
          </p:nvSpPr>
          <p:spPr bwMode="auto">
            <a:xfrm>
              <a:off x="6569256" y="3716250"/>
              <a:ext cx="219014" cy="330965"/>
            </a:xfrm>
            <a:custGeom>
              <a:avLst/>
              <a:gdLst>
                <a:gd name="T0" fmla="*/ 0 w 459"/>
                <a:gd name="T1" fmla="*/ 11 h 730"/>
                <a:gd name="T2" fmla="*/ 1 w 459"/>
                <a:gd name="T3" fmla="*/ 13 h 730"/>
                <a:gd name="T4" fmla="*/ 3 w 459"/>
                <a:gd name="T5" fmla="*/ 13 h 730"/>
                <a:gd name="T6" fmla="*/ 5 w 459"/>
                <a:gd name="T7" fmla="*/ 15 h 730"/>
                <a:gd name="T8" fmla="*/ 7 w 459"/>
                <a:gd name="T9" fmla="*/ 15 h 730"/>
                <a:gd name="T10" fmla="*/ 7 w 459"/>
                <a:gd name="T11" fmla="*/ 17 h 730"/>
                <a:gd name="T12" fmla="*/ 8 w 459"/>
                <a:gd name="T13" fmla="*/ 17 h 730"/>
                <a:gd name="T14" fmla="*/ 8 w 459"/>
                <a:gd name="T15" fmla="*/ 14 h 730"/>
                <a:gd name="T16" fmla="*/ 8 w 459"/>
                <a:gd name="T17" fmla="*/ 12 h 730"/>
                <a:gd name="T18" fmla="*/ 8 w 459"/>
                <a:gd name="T19" fmla="*/ 12 h 730"/>
                <a:gd name="T20" fmla="*/ 8 w 459"/>
                <a:gd name="T21" fmla="*/ 11 h 730"/>
                <a:gd name="T22" fmla="*/ 10 w 459"/>
                <a:gd name="T23" fmla="*/ 11 h 730"/>
                <a:gd name="T24" fmla="*/ 10 w 459"/>
                <a:gd name="T25" fmla="*/ 11 h 730"/>
                <a:gd name="T26" fmla="*/ 10 w 459"/>
                <a:gd name="T27" fmla="*/ 10 h 730"/>
                <a:gd name="T28" fmla="*/ 10 w 459"/>
                <a:gd name="T29" fmla="*/ 6 h 730"/>
                <a:gd name="T30" fmla="*/ 8 w 459"/>
                <a:gd name="T31" fmla="*/ 7 h 730"/>
                <a:gd name="T32" fmla="*/ 8 w 459"/>
                <a:gd name="T33" fmla="*/ 6 h 730"/>
                <a:gd name="T34" fmla="*/ 6 w 459"/>
                <a:gd name="T35" fmla="*/ 5 h 730"/>
                <a:gd name="T36" fmla="*/ 5 w 459"/>
                <a:gd name="T37" fmla="*/ 3 h 730"/>
                <a:gd name="T38" fmla="*/ 7 w 459"/>
                <a:gd name="T39" fmla="*/ 1 h 730"/>
                <a:gd name="T40" fmla="*/ 6 w 459"/>
                <a:gd name="T41" fmla="*/ 0 h 730"/>
                <a:gd name="T42" fmla="*/ 3 w 459"/>
                <a:gd name="T43" fmla="*/ 1 h 730"/>
                <a:gd name="T44" fmla="*/ 2 w 459"/>
                <a:gd name="T45" fmla="*/ 5 h 730"/>
                <a:gd name="T46" fmla="*/ 1 w 459"/>
                <a:gd name="T47" fmla="*/ 4 h 730"/>
                <a:gd name="T48" fmla="*/ 1 w 459"/>
                <a:gd name="T49" fmla="*/ 5 h 730"/>
                <a:gd name="T50" fmla="*/ 1 w 459"/>
                <a:gd name="T51" fmla="*/ 9 h 730"/>
                <a:gd name="T52" fmla="*/ 2 w 459"/>
                <a:gd name="T53" fmla="*/ 9 h 730"/>
                <a:gd name="T54" fmla="*/ 0 w 459"/>
                <a:gd name="T55" fmla="*/ 11 h 7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9"/>
                <a:gd name="T85" fmla="*/ 0 h 730"/>
                <a:gd name="T86" fmla="*/ 459 w 459"/>
                <a:gd name="T87" fmla="*/ 730 h 7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9" h="730">
                  <a:moveTo>
                    <a:pt x="0" y="488"/>
                  </a:moveTo>
                  <a:lnTo>
                    <a:pt x="56" y="540"/>
                  </a:lnTo>
                  <a:lnTo>
                    <a:pt x="138" y="552"/>
                  </a:lnTo>
                  <a:lnTo>
                    <a:pt x="220" y="653"/>
                  </a:lnTo>
                  <a:lnTo>
                    <a:pt x="330" y="663"/>
                  </a:lnTo>
                  <a:lnTo>
                    <a:pt x="314" y="713"/>
                  </a:lnTo>
                  <a:lnTo>
                    <a:pt x="342" y="730"/>
                  </a:lnTo>
                  <a:lnTo>
                    <a:pt x="359" y="604"/>
                  </a:lnTo>
                  <a:lnTo>
                    <a:pt x="338" y="525"/>
                  </a:lnTo>
                  <a:lnTo>
                    <a:pt x="375" y="522"/>
                  </a:lnTo>
                  <a:lnTo>
                    <a:pt x="349" y="477"/>
                  </a:lnTo>
                  <a:lnTo>
                    <a:pt x="437" y="461"/>
                  </a:lnTo>
                  <a:lnTo>
                    <a:pt x="459" y="491"/>
                  </a:lnTo>
                  <a:lnTo>
                    <a:pt x="424" y="427"/>
                  </a:lnTo>
                  <a:lnTo>
                    <a:pt x="436" y="274"/>
                  </a:lnTo>
                  <a:lnTo>
                    <a:pt x="362" y="280"/>
                  </a:lnTo>
                  <a:lnTo>
                    <a:pt x="338" y="242"/>
                  </a:lnTo>
                  <a:lnTo>
                    <a:pt x="264" y="231"/>
                  </a:lnTo>
                  <a:lnTo>
                    <a:pt x="216" y="143"/>
                  </a:lnTo>
                  <a:lnTo>
                    <a:pt x="289" y="27"/>
                  </a:lnTo>
                  <a:lnTo>
                    <a:pt x="279" y="0"/>
                  </a:lnTo>
                  <a:lnTo>
                    <a:pt x="148" y="63"/>
                  </a:lnTo>
                  <a:lnTo>
                    <a:pt x="78" y="195"/>
                  </a:lnTo>
                  <a:lnTo>
                    <a:pt x="54" y="165"/>
                  </a:lnTo>
                  <a:lnTo>
                    <a:pt x="39" y="228"/>
                  </a:lnTo>
                  <a:lnTo>
                    <a:pt x="54" y="373"/>
                  </a:lnTo>
                  <a:lnTo>
                    <a:pt x="71" y="373"/>
                  </a:lnTo>
                  <a:lnTo>
                    <a:pt x="0" y="4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2" name="Freeform 285"/>
            <p:cNvSpPr/>
            <p:nvPr/>
          </p:nvSpPr>
          <p:spPr bwMode="auto">
            <a:xfrm>
              <a:off x="6442902" y="3743300"/>
              <a:ext cx="57281" cy="54100"/>
            </a:xfrm>
            <a:custGeom>
              <a:avLst/>
              <a:gdLst>
                <a:gd name="T0" fmla="*/ 0 w 118"/>
                <a:gd name="T1" fmla="*/ 0 h 118"/>
                <a:gd name="T2" fmla="*/ 0 w 118"/>
                <a:gd name="T3" fmla="*/ 1 h 118"/>
                <a:gd name="T4" fmla="*/ 1 w 118"/>
                <a:gd name="T5" fmla="*/ 1 h 118"/>
                <a:gd name="T6" fmla="*/ 2 w 118"/>
                <a:gd name="T7" fmla="*/ 3 h 118"/>
                <a:gd name="T8" fmla="*/ 3 w 118"/>
                <a:gd name="T9" fmla="*/ 1 h 118"/>
                <a:gd name="T10" fmla="*/ 2 w 118"/>
                <a:gd name="T11" fmla="*/ 0 h 118"/>
                <a:gd name="T12" fmla="*/ 0 w 118"/>
                <a:gd name="T13" fmla="*/ 0 h 118"/>
                <a:gd name="T14" fmla="*/ 0 60000 65536"/>
                <a:gd name="T15" fmla="*/ 0 60000 65536"/>
                <a:gd name="T16" fmla="*/ 0 60000 65536"/>
                <a:gd name="T17" fmla="*/ 0 60000 65536"/>
                <a:gd name="T18" fmla="*/ 0 60000 65536"/>
                <a:gd name="T19" fmla="*/ 0 60000 65536"/>
                <a:gd name="T20" fmla="*/ 0 60000 65536"/>
                <a:gd name="T21" fmla="*/ 0 w 118"/>
                <a:gd name="T22" fmla="*/ 0 h 118"/>
                <a:gd name="T23" fmla="*/ 118 w 11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8">
                  <a:moveTo>
                    <a:pt x="0" y="0"/>
                  </a:moveTo>
                  <a:lnTo>
                    <a:pt x="1" y="46"/>
                  </a:lnTo>
                  <a:lnTo>
                    <a:pt x="26" y="39"/>
                  </a:lnTo>
                  <a:lnTo>
                    <a:pt x="100" y="118"/>
                  </a:lnTo>
                  <a:lnTo>
                    <a:pt x="118" y="58"/>
                  </a:lnTo>
                  <a:lnTo>
                    <a:pt x="79" y="4"/>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3" name="Freeform 286"/>
            <p:cNvSpPr/>
            <p:nvPr/>
          </p:nvSpPr>
          <p:spPr bwMode="auto">
            <a:xfrm>
              <a:off x="6456380" y="3495077"/>
              <a:ext cx="197113" cy="66829"/>
            </a:xfrm>
            <a:custGeom>
              <a:avLst/>
              <a:gdLst>
                <a:gd name="T0" fmla="*/ 0 w 412"/>
                <a:gd name="T1" fmla="*/ 1 h 149"/>
                <a:gd name="T2" fmla="*/ 1 w 412"/>
                <a:gd name="T3" fmla="*/ 0 h 149"/>
                <a:gd name="T4" fmla="*/ 4 w 412"/>
                <a:gd name="T5" fmla="*/ 0 h 149"/>
                <a:gd name="T6" fmla="*/ 9 w 412"/>
                <a:gd name="T7" fmla="*/ 3 h 149"/>
                <a:gd name="T8" fmla="*/ 6 w 412"/>
                <a:gd name="T9" fmla="*/ 3 h 149"/>
                <a:gd name="T10" fmla="*/ 7 w 412"/>
                <a:gd name="T11" fmla="*/ 3 h 149"/>
                <a:gd name="T12" fmla="*/ 5 w 412"/>
                <a:gd name="T13" fmla="*/ 2 h 149"/>
                <a:gd name="T14" fmla="*/ 3 w 412"/>
                <a:gd name="T15" fmla="*/ 1 h 149"/>
                <a:gd name="T16" fmla="*/ 3 w 412"/>
                <a:gd name="T17" fmla="*/ 1 h 149"/>
                <a:gd name="T18" fmla="*/ 0 w 412"/>
                <a:gd name="T19" fmla="*/ 1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2"/>
                <a:gd name="T31" fmla="*/ 0 h 149"/>
                <a:gd name="T32" fmla="*/ 412 w 412"/>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2" h="149">
                  <a:moveTo>
                    <a:pt x="0" y="58"/>
                  </a:moveTo>
                  <a:lnTo>
                    <a:pt x="56" y="7"/>
                  </a:lnTo>
                  <a:lnTo>
                    <a:pt x="161" y="0"/>
                  </a:lnTo>
                  <a:lnTo>
                    <a:pt x="412" y="127"/>
                  </a:lnTo>
                  <a:lnTo>
                    <a:pt x="279" y="149"/>
                  </a:lnTo>
                  <a:lnTo>
                    <a:pt x="301" y="120"/>
                  </a:lnTo>
                  <a:lnTo>
                    <a:pt x="236" y="72"/>
                  </a:lnTo>
                  <a:lnTo>
                    <a:pt x="115" y="43"/>
                  </a:lnTo>
                  <a:lnTo>
                    <a:pt x="119" y="24"/>
                  </a:lnTo>
                  <a:lnTo>
                    <a:pt x="0" y="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4" name="Freeform 287"/>
            <p:cNvSpPr/>
            <p:nvPr/>
          </p:nvSpPr>
          <p:spPr bwMode="auto">
            <a:xfrm>
              <a:off x="6698980" y="3561906"/>
              <a:ext cx="58965" cy="36597"/>
            </a:xfrm>
            <a:custGeom>
              <a:avLst/>
              <a:gdLst>
                <a:gd name="T0" fmla="*/ 0 w 127"/>
                <a:gd name="T1" fmla="*/ 0 h 82"/>
                <a:gd name="T2" fmla="*/ 0 w 127"/>
                <a:gd name="T3" fmla="*/ 2 h 82"/>
                <a:gd name="T4" fmla="*/ 3 w 127"/>
                <a:gd name="T5" fmla="*/ 1 h 82"/>
                <a:gd name="T6" fmla="*/ 2 w 127"/>
                <a:gd name="T7" fmla="*/ 0 h 82"/>
                <a:gd name="T8" fmla="*/ 0 w 127"/>
                <a:gd name="T9" fmla="*/ 0 h 82"/>
                <a:gd name="T10" fmla="*/ 0 60000 65536"/>
                <a:gd name="T11" fmla="*/ 0 60000 65536"/>
                <a:gd name="T12" fmla="*/ 0 60000 65536"/>
                <a:gd name="T13" fmla="*/ 0 60000 65536"/>
                <a:gd name="T14" fmla="*/ 0 60000 65536"/>
                <a:gd name="T15" fmla="*/ 0 w 127"/>
                <a:gd name="T16" fmla="*/ 0 h 82"/>
                <a:gd name="T17" fmla="*/ 127 w 127"/>
                <a:gd name="T18" fmla="*/ 82 h 82"/>
              </a:gdLst>
              <a:ahLst/>
              <a:cxnLst>
                <a:cxn ang="T10">
                  <a:pos x="T0" y="T1"/>
                </a:cxn>
                <a:cxn ang="T11">
                  <a:pos x="T2" y="T3"/>
                </a:cxn>
                <a:cxn ang="T12">
                  <a:pos x="T4" y="T5"/>
                </a:cxn>
                <a:cxn ang="T13">
                  <a:pos x="T6" y="T7"/>
                </a:cxn>
                <a:cxn ang="T14">
                  <a:pos x="T8" y="T9"/>
                </a:cxn>
              </a:cxnLst>
              <a:rect l="T15" t="T16" r="T17" b="T18"/>
              <a:pathLst>
                <a:path w="127" h="82">
                  <a:moveTo>
                    <a:pt x="0" y="0"/>
                  </a:moveTo>
                  <a:lnTo>
                    <a:pt x="0" y="82"/>
                  </a:lnTo>
                  <a:lnTo>
                    <a:pt x="127" y="58"/>
                  </a:lnTo>
                  <a:lnTo>
                    <a:pt x="72" y="9"/>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5" name="Freeform 288"/>
            <p:cNvSpPr/>
            <p:nvPr/>
          </p:nvSpPr>
          <p:spPr bwMode="auto">
            <a:xfrm>
              <a:off x="6532193" y="3935833"/>
              <a:ext cx="102768" cy="125703"/>
            </a:xfrm>
            <a:custGeom>
              <a:avLst/>
              <a:gdLst>
                <a:gd name="T0" fmla="*/ 0 w 212"/>
                <a:gd name="T1" fmla="*/ 3 h 275"/>
                <a:gd name="T2" fmla="*/ 0 w 212"/>
                <a:gd name="T3" fmla="*/ 4 h 275"/>
                <a:gd name="T4" fmla="*/ 1 w 212"/>
                <a:gd name="T5" fmla="*/ 4 h 275"/>
                <a:gd name="T6" fmla="*/ 0 w 212"/>
                <a:gd name="T7" fmla="*/ 5 h 275"/>
                <a:gd name="T8" fmla="*/ 0 w 212"/>
                <a:gd name="T9" fmla="*/ 6 h 275"/>
                <a:gd name="T10" fmla="*/ 1 w 212"/>
                <a:gd name="T11" fmla="*/ 7 h 275"/>
                <a:gd name="T12" fmla="*/ 3 w 212"/>
                <a:gd name="T13" fmla="*/ 5 h 275"/>
                <a:gd name="T14" fmla="*/ 5 w 212"/>
                <a:gd name="T15" fmla="*/ 3 h 275"/>
                <a:gd name="T16" fmla="*/ 5 w 212"/>
                <a:gd name="T17" fmla="*/ 1 h 275"/>
                <a:gd name="T18" fmla="*/ 3 w 212"/>
                <a:gd name="T19" fmla="*/ 1 h 275"/>
                <a:gd name="T20" fmla="*/ 2 w 212"/>
                <a:gd name="T21" fmla="*/ 0 h 275"/>
                <a:gd name="T22" fmla="*/ 1 w 212"/>
                <a:gd name="T23" fmla="*/ 1 h 275"/>
                <a:gd name="T24" fmla="*/ 0 w 212"/>
                <a:gd name="T25" fmla="*/ 3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275"/>
                <a:gd name="T41" fmla="*/ 212 w 212"/>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275">
                  <a:moveTo>
                    <a:pt x="0" y="106"/>
                  </a:moveTo>
                  <a:lnTo>
                    <a:pt x="1" y="160"/>
                  </a:lnTo>
                  <a:lnTo>
                    <a:pt x="42" y="175"/>
                  </a:lnTo>
                  <a:lnTo>
                    <a:pt x="18" y="215"/>
                  </a:lnTo>
                  <a:lnTo>
                    <a:pt x="12" y="263"/>
                  </a:lnTo>
                  <a:lnTo>
                    <a:pt x="62" y="275"/>
                  </a:lnTo>
                  <a:lnTo>
                    <a:pt x="107" y="196"/>
                  </a:lnTo>
                  <a:lnTo>
                    <a:pt x="194" y="139"/>
                  </a:lnTo>
                  <a:lnTo>
                    <a:pt x="212" y="64"/>
                  </a:lnTo>
                  <a:lnTo>
                    <a:pt x="130" y="52"/>
                  </a:lnTo>
                  <a:lnTo>
                    <a:pt x="74" y="0"/>
                  </a:lnTo>
                  <a:lnTo>
                    <a:pt x="28" y="26"/>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6" name="Freeform 289"/>
            <p:cNvSpPr/>
            <p:nvPr/>
          </p:nvSpPr>
          <p:spPr bwMode="auto">
            <a:xfrm>
              <a:off x="6362036" y="3673289"/>
              <a:ext cx="43803" cy="20685"/>
            </a:xfrm>
            <a:custGeom>
              <a:avLst/>
              <a:gdLst>
                <a:gd name="T0" fmla="*/ 0 w 89"/>
                <a:gd name="T1" fmla="*/ 1 h 44"/>
                <a:gd name="T2" fmla="*/ 1 w 89"/>
                <a:gd name="T3" fmla="*/ 0 h 44"/>
                <a:gd name="T4" fmla="*/ 2 w 89"/>
                <a:gd name="T5" fmla="*/ 1 h 44"/>
                <a:gd name="T6" fmla="*/ 0 w 89"/>
                <a:gd name="T7" fmla="*/ 1 h 44"/>
                <a:gd name="T8" fmla="*/ 0 60000 65536"/>
                <a:gd name="T9" fmla="*/ 0 60000 65536"/>
                <a:gd name="T10" fmla="*/ 0 60000 65536"/>
                <a:gd name="T11" fmla="*/ 0 60000 65536"/>
                <a:gd name="T12" fmla="*/ 0 w 89"/>
                <a:gd name="T13" fmla="*/ 0 h 44"/>
                <a:gd name="T14" fmla="*/ 89 w 89"/>
                <a:gd name="T15" fmla="*/ 44 h 44"/>
              </a:gdLst>
              <a:ahLst/>
              <a:cxnLst>
                <a:cxn ang="T8">
                  <a:pos x="T0" y="T1"/>
                </a:cxn>
                <a:cxn ang="T9">
                  <a:pos x="T2" y="T3"/>
                </a:cxn>
                <a:cxn ang="T10">
                  <a:pos x="T4" y="T5"/>
                </a:cxn>
                <a:cxn ang="T11">
                  <a:pos x="T6" y="T7"/>
                </a:cxn>
              </a:cxnLst>
              <a:rect l="T12" t="T13" r="T14" b="T15"/>
              <a:pathLst>
                <a:path w="89" h="44">
                  <a:moveTo>
                    <a:pt x="0" y="32"/>
                  </a:moveTo>
                  <a:lnTo>
                    <a:pt x="27" y="0"/>
                  </a:lnTo>
                  <a:lnTo>
                    <a:pt x="89" y="44"/>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7" name="Freeform 290"/>
            <p:cNvSpPr/>
            <p:nvPr/>
          </p:nvSpPr>
          <p:spPr bwMode="auto">
            <a:xfrm>
              <a:off x="6897778" y="5089437"/>
              <a:ext cx="28640" cy="19094"/>
            </a:xfrm>
            <a:custGeom>
              <a:avLst/>
              <a:gdLst>
                <a:gd name="T0" fmla="*/ 0 w 59"/>
                <a:gd name="T1" fmla="*/ 1 h 41"/>
                <a:gd name="T2" fmla="*/ 1 w 59"/>
                <a:gd name="T3" fmla="*/ 1 h 41"/>
                <a:gd name="T4" fmla="*/ 0 w 59"/>
                <a:gd name="T5" fmla="*/ 0 h 41"/>
                <a:gd name="T6" fmla="*/ 1 w 59"/>
                <a:gd name="T7" fmla="*/ 0 h 41"/>
                <a:gd name="T8" fmla="*/ 0 w 59"/>
                <a:gd name="T9" fmla="*/ 1 h 41"/>
                <a:gd name="T10" fmla="*/ 0 60000 65536"/>
                <a:gd name="T11" fmla="*/ 0 60000 65536"/>
                <a:gd name="T12" fmla="*/ 0 60000 65536"/>
                <a:gd name="T13" fmla="*/ 0 60000 65536"/>
                <a:gd name="T14" fmla="*/ 0 60000 65536"/>
                <a:gd name="T15" fmla="*/ 0 w 59"/>
                <a:gd name="T16" fmla="*/ 0 h 41"/>
                <a:gd name="T17" fmla="*/ 59 w 59"/>
                <a:gd name="T18" fmla="*/ 41 h 41"/>
              </a:gdLst>
              <a:ahLst/>
              <a:cxnLst>
                <a:cxn ang="T10">
                  <a:pos x="T0" y="T1"/>
                </a:cxn>
                <a:cxn ang="T11">
                  <a:pos x="T2" y="T3"/>
                </a:cxn>
                <a:cxn ang="T12">
                  <a:pos x="T4" y="T5"/>
                </a:cxn>
                <a:cxn ang="T13">
                  <a:pos x="T6" y="T7"/>
                </a:cxn>
                <a:cxn ang="T14">
                  <a:pos x="T8" y="T9"/>
                </a:cxn>
              </a:cxnLst>
              <a:rect l="T15" t="T16" r="T17" b="T18"/>
              <a:pathLst>
                <a:path w="59" h="41">
                  <a:moveTo>
                    <a:pt x="0" y="41"/>
                  </a:moveTo>
                  <a:lnTo>
                    <a:pt x="32" y="19"/>
                  </a:lnTo>
                  <a:lnTo>
                    <a:pt x="19" y="0"/>
                  </a:lnTo>
                  <a:lnTo>
                    <a:pt x="59" y="6"/>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8" name="Freeform 291"/>
            <p:cNvSpPr/>
            <p:nvPr/>
          </p:nvSpPr>
          <p:spPr bwMode="auto">
            <a:xfrm>
              <a:off x="6919679" y="5089437"/>
              <a:ext cx="32010" cy="19094"/>
            </a:xfrm>
            <a:custGeom>
              <a:avLst/>
              <a:gdLst>
                <a:gd name="T0" fmla="*/ 0 w 68"/>
                <a:gd name="T1" fmla="*/ 1 h 47"/>
                <a:gd name="T2" fmla="*/ 1 w 68"/>
                <a:gd name="T3" fmla="*/ 0 h 47"/>
                <a:gd name="T4" fmla="*/ 1 w 68"/>
                <a:gd name="T5" fmla="*/ 0 h 47"/>
                <a:gd name="T6" fmla="*/ 0 w 68"/>
                <a:gd name="T7" fmla="*/ 1 h 47"/>
                <a:gd name="T8" fmla="*/ 0 60000 65536"/>
                <a:gd name="T9" fmla="*/ 0 60000 65536"/>
                <a:gd name="T10" fmla="*/ 0 60000 65536"/>
                <a:gd name="T11" fmla="*/ 0 60000 65536"/>
                <a:gd name="T12" fmla="*/ 0 w 68"/>
                <a:gd name="T13" fmla="*/ 0 h 47"/>
                <a:gd name="T14" fmla="*/ 68 w 68"/>
                <a:gd name="T15" fmla="*/ 47 h 47"/>
              </a:gdLst>
              <a:ahLst/>
              <a:cxnLst>
                <a:cxn ang="T8">
                  <a:pos x="T0" y="T1"/>
                </a:cxn>
                <a:cxn ang="T9">
                  <a:pos x="T2" y="T3"/>
                </a:cxn>
                <a:cxn ang="T10">
                  <a:pos x="T4" y="T5"/>
                </a:cxn>
                <a:cxn ang="T11">
                  <a:pos x="T6" y="T7"/>
                </a:cxn>
              </a:cxnLst>
              <a:rect l="T12" t="T13" r="T14" b="T15"/>
              <a:pathLst>
                <a:path w="68" h="47">
                  <a:moveTo>
                    <a:pt x="0" y="47"/>
                  </a:moveTo>
                  <a:lnTo>
                    <a:pt x="34" y="0"/>
                  </a:lnTo>
                  <a:lnTo>
                    <a:pt x="68" y="16"/>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49" name="Freeform 292"/>
            <p:cNvSpPr/>
            <p:nvPr/>
          </p:nvSpPr>
          <p:spPr bwMode="auto">
            <a:xfrm>
              <a:off x="7017393" y="3853092"/>
              <a:ext cx="52226" cy="70012"/>
            </a:xfrm>
            <a:custGeom>
              <a:avLst/>
              <a:gdLst>
                <a:gd name="T0" fmla="*/ 0 w 107"/>
                <a:gd name="T1" fmla="*/ 3 h 154"/>
                <a:gd name="T2" fmla="*/ 0 w 107"/>
                <a:gd name="T3" fmla="*/ 0 h 154"/>
                <a:gd name="T4" fmla="*/ 3 w 107"/>
                <a:gd name="T5" fmla="*/ 1 h 154"/>
                <a:gd name="T6" fmla="*/ 1 w 107"/>
                <a:gd name="T7" fmla="*/ 4 h 154"/>
                <a:gd name="T8" fmla="*/ 0 w 107"/>
                <a:gd name="T9" fmla="*/ 3 h 154"/>
                <a:gd name="T10" fmla="*/ 0 60000 65536"/>
                <a:gd name="T11" fmla="*/ 0 60000 65536"/>
                <a:gd name="T12" fmla="*/ 0 60000 65536"/>
                <a:gd name="T13" fmla="*/ 0 60000 65536"/>
                <a:gd name="T14" fmla="*/ 0 60000 65536"/>
                <a:gd name="T15" fmla="*/ 0 w 107"/>
                <a:gd name="T16" fmla="*/ 0 h 154"/>
                <a:gd name="T17" fmla="*/ 107 w 107"/>
                <a:gd name="T18" fmla="*/ 154 h 154"/>
              </a:gdLst>
              <a:ahLst/>
              <a:cxnLst>
                <a:cxn ang="T10">
                  <a:pos x="T0" y="T1"/>
                </a:cxn>
                <a:cxn ang="T11">
                  <a:pos x="T2" y="T3"/>
                </a:cxn>
                <a:cxn ang="T12">
                  <a:pos x="T4" y="T5"/>
                </a:cxn>
                <a:cxn ang="T13">
                  <a:pos x="T6" y="T7"/>
                </a:cxn>
                <a:cxn ang="T14">
                  <a:pos x="T8" y="T9"/>
                </a:cxn>
              </a:cxnLst>
              <a:rect l="T15" t="T16" r="T17" b="T18"/>
              <a:pathLst>
                <a:path w="107" h="154">
                  <a:moveTo>
                    <a:pt x="0" y="149"/>
                  </a:moveTo>
                  <a:lnTo>
                    <a:pt x="13" y="0"/>
                  </a:lnTo>
                  <a:lnTo>
                    <a:pt x="107" y="67"/>
                  </a:lnTo>
                  <a:lnTo>
                    <a:pt x="52" y="154"/>
                  </a:lnTo>
                  <a:lnTo>
                    <a:pt x="0" y="1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0" name="Freeform 293"/>
            <p:cNvSpPr/>
            <p:nvPr/>
          </p:nvSpPr>
          <p:spPr bwMode="auto">
            <a:xfrm>
              <a:off x="6677079" y="1700228"/>
              <a:ext cx="1113602" cy="891060"/>
            </a:xfrm>
            <a:custGeom>
              <a:avLst/>
              <a:gdLst>
                <a:gd name="T0" fmla="*/ 6 w 2319"/>
                <a:gd name="T1" fmla="*/ 11 h 1964"/>
                <a:gd name="T2" fmla="*/ 7 w 2319"/>
                <a:gd name="T3" fmla="*/ 9 h 1964"/>
                <a:gd name="T4" fmla="*/ 5 w 2319"/>
                <a:gd name="T5" fmla="*/ 8 h 1964"/>
                <a:gd name="T6" fmla="*/ 10 w 2319"/>
                <a:gd name="T7" fmla="*/ 4 h 1964"/>
                <a:gd name="T8" fmla="*/ 15 w 2319"/>
                <a:gd name="T9" fmla="*/ 3 h 1964"/>
                <a:gd name="T10" fmla="*/ 20 w 2319"/>
                <a:gd name="T11" fmla="*/ 5 h 1964"/>
                <a:gd name="T12" fmla="*/ 19 w 2319"/>
                <a:gd name="T13" fmla="*/ 3 h 1964"/>
                <a:gd name="T14" fmla="*/ 25 w 2319"/>
                <a:gd name="T15" fmla="*/ 4 h 1964"/>
                <a:gd name="T16" fmla="*/ 29 w 2319"/>
                <a:gd name="T17" fmla="*/ 3 h 1964"/>
                <a:gd name="T18" fmla="*/ 24 w 2319"/>
                <a:gd name="T19" fmla="*/ 1 h 1964"/>
                <a:gd name="T20" fmla="*/ 29 w 2319"/>
                <a:gd name="T21" fmla="*/ 2 h 1964"/>
                <a:gd name="T22" fmla="*/ 29 w 2319"/>
                <a:gd name="T23" fmla="*/ 0 h 1964"/>
                <a:gd name="T24" fmla="*/ 40 w 2319"/>
                <a:gd name="T25" fmla="*/ 1 h 1964"/>
                <a:gd name="T26" fmla="*/ 41 w 2319"/>
                <a:gd name="T27" fmla="*/ 1 h 1964"/>
                <a:gd name="T28" fmla="*/ 45 w 2319"/>
                <a:gd name="T29" fmla="*/ 3 h 1964"/>
                <a:gd name="T30" fmla="*/ 34 w 2319"/>
                <a:gd name="T31" fmla="*/ 4 h 1964"/>
                <a:gd name="T32" fmla="*/ 40 w 2319"/>
                <a:gd name="T33" fmla="*/ 5 h 1964"/>
                <a:gd name="T34" fmla="*/ 46 w 2319"/>
                <a:gd name="T35" fmla="*/ 5 h 1964"/>
                <a:gd name="T36" fmla="*/ 51 w 2319"/>
                <a:gd name="T37" fmla="*/ 4 h 1964"/>
                <a:gd name="T38" fmla="*/ 46 w 2319"/>
                <a:gd name="T39" fmla="*/ 7 h 1964"/>
                <a:gd name="T40" fmla="*/ 49 w 2319"/>
                <a:gd name="T41" fmla="*/ 9 h 1964"/>
                <a:gd name="T42" fmla="*/ 46 w 2319"/>
                <a:gd name="T43" fmla="*/ 11 h 1964"/>
                <a:gd name="T44" fmla="*/ 46 w 2319"/>
                <a:gd name="T45" fmla="*/ 14 h 1964"/>
                <a:gd name="T46" fmla="*/ 45 w 2319"/>
                <a:gd name="T47" fmla="*/ 15 h 1964"/>
                <a:gd name="T48" fmla="*/ 47 w 2319"/>
                <a:gd name="T49" fmla="*/ 17 h 1964"/>
                <a:gd name="T50" fmla="*/ 45 w 2319"/>
                <a:gd name="T51" fmla="*/ 19 h 1964"/>
                <a:gd name="T52" fmla="*/ 46 w 2319"/>
                <a:gd name="T53" fmla="*/ 20 h 1964"/>
                <a:gd name="T54" fmla="*/ 46 w 2319"/>
                <a:gd name="T55" fmla="*/ 22 h 1964"/>
                <a:gd name="T56" fmla="*/ 41 w 2319"/>
                <a:gd name="T57" fmla="*/ 23 h 1964"/>
                <a:gd name="T58" fmla="*/ 42 w 2319"/>
                <a:gd name="T59" fmla="*/ 25 h 1964"/>
                <a:gd name="T60" fmla="*/ 45 w 2319"/>
                <a:gd name="T61" fmla="*/ 26 h 1964"/>
                <a:gd name="T62" fmla="*/ 44 w 2319"/>
                <a:gd name="T63" fmla="*/ 28 h 1964"/>
                <a:gd name="T64" fmla="*/ 40 w 2319"/>
                <a:gd name="T65" fmla="*/ 26 h 1964"/>
                <a:gd name="T66" fmla="*/ 41 w 2319"/>
                <a:gd name="T67" fmla="*/ 29 h 1964"/>
                <a:gd name="T68" fmla="*/ 41 w 2319"/>
                <a:gd name="T69" fmla="*/ 32 h 1964"/>
                <a:gd name="T70" fmla="*/ 36 w 2319"/>
                <a:gd name="T71" fmla="*/ 33 h 1964"/>
                <a:gd name="T72" fmla="*/ 32 w 2319"/>
                <a:gd name="T73" fmla="*/ 36 h 1964"/>
                <a:gd name="T74" fmla="*/ 31 w 2319"/>
                <a:gd name="T75" fmla="*/ 36 h 1964"/>
                <a:gd name="T76" fmla="*/ 28 w 2319"/>
                <a:gd name="T77" fmla="*/ 38 h 1964"/>
                <a:gd name="T78" fmla="*/ 28 w 2319"/>
                <a:gd name="T79" fmla="*/ 40 h 1964"/>
                <a:gd name="T80" fmla="*/ 28 w 2319"/>
                <a:gd name="T81" fmla="*/ 41 h 1964"/>
                <a:gd name="T82" fmla="*/ 26 w 2319"/>
                <a:gd name="T83" fmla="*/ 45 h 1964"/>
                <a:gd name="T84" fmla="*/ 22 w 2319"/>
                <a:gd name="T85" fmla="*/ 44 h 1964"/>
                <a:gd name="T86" fmla="*/ 21 w 2319"/>
                <a:gd name="T87" fmla="*/ 43 h 1964"/>
                <a:gd name="T88" fmla="*/ 19 w 2319"/>
                <a:gd name="T89" fmla="*/ 39 h 1964"/>
                <a:gd name="T90" fmla="*/ 19 w 2319"/>
                <a:gd name="T91" fmla="*/ 37 h 1964"/>
                <a:gd name="T92" fmla="*/ 18 w 2319"/>
                <a:gd name="T93" fmla="*/ 33 h 1964"/>
                <a:gd name="T94" fmla="*/ 18 w 2319"/>
                <a:gd name="T95" fmla="*/ 32 h 1964"/>
                <a:gd name="T96" fmla="*/ 18 w 2319"/>
                <a:gd name="T97" fmla="*/ 29 h 1964"/>
                <a:gd name="T98" fmla="*/ 20 w 2319"/>
                <a:gd name="T99" fmla="*/ 28 h 1964"/>
                <a:gd name="T100" fmla="*/ 19 w 2319"/>
                <a:gd name="T101" fmla="*/ 27 h 1964"/>
                <a:gd name="T102" fmla="*/ 17 w 2319"/>
                <a:gd name="T103" fmla="*/ 27 h 1964"/>
                <a:gd name="T104" fmla="*/ 15 w 2319"/>
                <a:gd name="T105" fmla="*/ 25 h 1964"/>
                <a:gd name="T106" fmla="*/ 14 w 2319"/>
                <a:gd name="T107" fmla="*/ 21 h 1964"/>
                <a:gd name="T108" fmla="*/ 11 w 2319"/>
                <a:gd name="T109" fmla="*/ 17 h 1964"/>
                <a:gd name="T110" fmla="*/ 6 w 2319"/>
                <a:gd name="T111" fmla="*/ 18 h 1964"/>
                <a:gd name="T112" fmla="*/ 1 w 2319"/>
                <a:gd name="T113" fmla="*/ 15 h 1964"/>
                <a:gd name="T114" fmla="*/ 6 w 2319"/>
                <a:gd name="T115" fmla="*/ 14 h 19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19"/>
                <a:gd name="T175" fmla="*/ 0 h 1964"/>
                <a:gd name="T176" fmla="*/ 2319 w 2319"/>
                <a:gd name="T177" fmla="*/ 1964 h 19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19" h="1964">
                  <a:moveTo>
                    <a:pt x="0" y="551"/>
                  </a:moveTo>
                  <a:lnTo>
                    <a:pt x="13" y="521"/>
                  </a:lnTo>
                  <a:lnTo>
                    <a:pt x="162" y="463"/>
                  </a:lnTo>
                  <a:lnTo>
                    <a:pt x="261" y="463"/>
                  </a:lnTo>
                  <a:lnTo>
                    <a:pt x="315" y="418"/>
                  </a:lnTo>
                  <a:lnTo>
                    <a:pt x="296" y="405"/>
                  </a:lnTo>
                  <a:lnTo>
                    <a:pt x="329" y="390"/>
                  </a:lnTo>
                  <a:lnTo>
                    <a:pt x="302" y="380"/>
                  </a:lnTo>
                  <a:lnTo>
                    <a:pt x="354" y="363"/>
                  </a:lnTo>
                  <a:lnTo>
                    <a:pt x="335" y="346"/>
                  </a:lnTo>
                  <a:lnTo>
                    <a:pt x="267" y="376"/>
                  </a:lnTo>
                  <a:lnTo>
                    <a:pt x="200" y="338"/>
                  </a:lnTo>
                  <a:lnTo>
                    <a:pt x="284" y="317"/>
                  </a:lnTo>
                  <a:lnTo>
                    <a:pt x="332" y="254"/>
                  </a:lnTo>
                  <a:lnTo>
                    <a:pt x="437" y="250"/>
                  </a:lnTo>
                  <a:lnTo>
                    <a:pt x="432" y="185"/>
                  </a:lnTo>
                  <a:lnTo>
                    <a:pt x="507" y="184"/>
                  </a:lnTo>
                  <a:lnTo>
                    <a:pt x="586" y="230"/>
                  </a:lnTo>
                  <a:lnTo>
                    <a:pt x="493" y="168"/>
                  </a:lnTo>
                  <a:lnTo>
                    <a:pt x="669" y="126"/>
                  </a:lnTo>
                  <a:lnTo>
                    <a:pt x="713" y="156"/>
                  </a:lnTo>
                  <a:lnTo>
                    <a:pt x="719" y="214"/>
                  </a:lnTo>
                  <a:lnTo>
                    <a:pt x="740" y="165"/>
                  </a:lnTo>
                  <a:lnTo>
                    <a:pt x="854" y="199"/>
                  </a:lnTo>
                  <a:lnTo>
                    <a:pt x="814" y="172"/>
                  </a:lnTo>
                  <a:lnTo>
                    <a:pt x="868" y="176"/>
                  </a:lnTo>
                  <a:lnTo>
                    <a:pt x="821" y="142"/>
                  </a:lnTo>
                  <a:lnTo>
                    <a:pt x="808" y="115"/>
                  </a:lnTo>
                  <a:lnTo>
                    <a:pt x="832" y="108"/>
                  </a:lnTo>
                  <a:lnTo>
                    <a:pt x="1056" y="192"/>
                  </a:lnTo>
                  <a:lnTo>
                    <a:pt x="1039" y="165"/>
                  </a:lnTo>
                  <a:lnTo>
                    <a:pt x="1086" y="161"/>
                  </a:lnTo>
                  <a:lnTo>
                    <a:pt x="1056" y="137"/>
                  </a:lnTo>
                  <a:lnTo>
                    <a:pt x="1132" y="142"/>
                  </a:lnTo>
                  <a:lnTo>
                    <a:pt x="1012" y="81"/>
                  </a:lnTo>
                  <a:lnTo>
                    <a:pt x="1228" y="115"/>
                  </a:lnTo>
                  <a:lnTo>
                    <a:pt x="1181" y="80"/>
                  </a:lnTo>
                  <a:lnTo>
                    <a:pt x="1054" y="73"/>
                  </a:lnTo>
                  <a:lnTo>
                    <a:pt x="1096" y="71"/>
                  </a:lnTo>
                  <a:lnTo>
                    <a:pt x="1017" y="42"/>
                  </a:lnTo>
                  <a:lnTo>
                    <a:pt x="1110" y="48"/>
                  </a:lnTo>
                  <a:lnTo>
                    <a:pt x="1073" y="35"/>
                  </a:lnTo>
                  <a:lnTo>
                    <a:pt x="1112" y="26"/>
                  </a:lnTo>
                  <a:lnTo>
                    <a:pt x="1272" y="81"/>
                  </a:lnTo>
                  <a:lnTo>
                    <a:pt x="1253" y="61"/>
                  </a:lnTo>
                  <a:lnTo>
                    <a:pt x="1326" y="42"/>
                  </a:lnTo>
                  <a:lnTo>
                    <a:pt x="1264" y="35"/>
                  </a:lnTo>
                  <a:lnTo>
                    <a:pt x="1262" y="8"/>
                  </a:lnTo>
                  <a:lnTo>
                    <a:pt x="1303" y="0"/>
                  </a:lnTo>
                  <a:lnTo>
                    <a:pt x="1732" y="10"/>
                  </a:lnTo>
                  <a:lnTo>
                    <a:pt x="1762" y="25"/>
                  </a:lnTo>
                  <a:lnTo>
                    <a:pt x="1746" y="35"/>
                  </a:lnTo>
                  <a:lnTo>
                    <a:pt x="1462" y="38"/>
                  </a:lnTo>
                  <a:lnTo>
                    <a:pt x="1495" y="54"/>
                  </a:lnTo>
                  <a:lnTo>
                    <a:pt x="1384" y="71"/>
                  </a:lnTo>
                  <a:lnTo>
                    <a:pt x="1789" y="42"/>
                  </a:lnTo>
                  <a:lnTo>
                    <a:pt x="1802" y="68"/>
                  </a:lnTo>
                  <a:lnTo>
                    <a:pt x="1746" y="83"/>
                  </a:lnTo>
                  <a:lnTo>
                    <a:pt x="1842" y="72"/>
                  </a:lnTo>
                  <a:lnTo>
                    <a:pt x="1951" y="104"/>
                  </a:lnTo>
                  <a:lnTo>
                    <a:pt x="1789" y="156"/>
                  </a:lnTo>
                  <a:lnTo>
                    <a:pt x="1529" y="152"/>
                  </a:lnTo>
                  <a:lnTo>
                    <a:pt x="1591" y="161"/>
                  </a:lnTo>
                  <a:lnTo>
                    <a:pt x="1482" y="184"/>
                  </a:lnTo>
                  <a:lnTo>
                    <a:pt x="1482" y="207"/>
                  </a:lnTo>
                  <a:lnTo>
                    <a:pt x="1767" y="168"/>
                  </a:lnTo>
                  <a:lnTo>
                    <a:pt x="1790" y="185"/>
                  </a:lnTo>
                  <a:lnTo>
                    <a:pt x="1732" y="223"/>
                  </a:lnTo>
                  <a:lnTo>
                    <a:pt x="1912" y="161"/>
                  </a:lnTo>
                  <a:lnTo>
                    <a:pt x="1923" y="221"/>
                  </a:lnTo>
                  <a:lnTo>
                    <a:pt x="1833" y="328"/>
                  </a:lnTo>
                  <a:lnTo>
                    <a:pt x="2009" y="204"/>
                  </a:lnTo>
                  <a:lnTo>
                    <a:pt x="2006" y="223"/>
                  </a:lnTo>
                  <a:lnTo>
                    <a:pt x="2090" y="222"/>
                  </a:lnTo>
                  <a:lnTo>
                    <a:pt x="2116" y="184"/>
                  </a:lnTo>
                  <a:lnTo>
                    <a:pt x="2206" y="176"/>
                  </a:lnTo>
                  <a:lnTo>
                    <a:pt x="2319" y="211"/>
                  </a:lnTo>
                  <a:lnTo>
                    <a:pt x="2207" y="265"/>
                  </a:lnTo>
                  <a:lnTo>
                    <a:pt x="2214" y="286"/>
                  </a:lnTo>
                  <a:lnTo>
                    <a:pt x="1963" y="317"/>
                  </a:lnTo>
                  <a:lnTo>
                    <a:pt x="2166" y="319"/>
                  </a:lnTo>
                  <a:lnTo>
                    <a:pt x="2002" y="364"/>
                  </a:lnTo>
                  <a:lnTo>
                    <a:pt x="2013" y="394"/>
                  </a:lnTo>
                  <a:lnTo>
                    <a:pt x="2122" y="364"/>
                  </a:lnTo>
                  <a:lnTo>
                    <a:pt x="2043" y="405"/>
                  </a:lnTo>
                  <a:lnTo>
                    <a:pt x="2033" y="459"/>
                  </a:lnTo>
                  <a:lnTo>
                    <a:pt x="2056" y="445"/>
                  </a:lnTo>
                  <a:lnTo>
                    <a:pt x="1981" y="493"/>
                  </a:lnTo>
                  <a:lnTo>
                    <a:pt x="1954" y="593"/>
                  </a:lnTo>
                  <a:lnTo>
                    <a:pt x="1996" y="571"/>
                  </a:lnTo>
                  <a:lnTo>
                    <a:pt x="2050" y="593"/>
                  </a:lnTo>
                  <a:lnTo>
                    <a:pt x="1998" y="593"/>
                  </a:lnTo>
                  <a:lnTo>
                    <a:pt x="1998" y="622"/>
                  </a:lnTo>
                  <a:lnTo>
                    <a:pt x="2088" y="635"/>
                  </a:lnTo>
                  <a:lnTo>
                    <a:pt x="2090" y="672"/>
                  </a:lnTo>
                  <a:lnTo>
                    <a:pt x="1959" y="664"/>
                  </a:lnTo>
                  <a:lnTo>
                    <a:pt x="1996" y="682"/>
                  </a:lnTo>
                  <a:lnTo>
                    <a:pt x="1919" y="693"/>
                  </a:lnTo>
                  <a:lnTo>
                    <a:pt x="1959" y="732"/>
                  </a:lnTo>
                  <a:lnTo>
                    <a:pt x="2027" y="735"/>
                  </a:lnTo>
                  <a:lnTo>
                    <a:pt x="1986" y="758"/>
                  </a:lnTo>
                  <a:lnTo>
                    <a:pt x="2039" y="779"/>
                  </a:lnTo>
                  <a:lnTo>
                    <a:pt x="2037" y="829"/>
                  </a:lnTo>
                  <a:lnTo>
                    <a:pt x="1941" y="800"/>
                  </a:lnTo>
                  <a:lnTo>
                    <a:pt x="1997" y="827"/>
                  </a:lnTo>
                  <a:lnTo>
                    <a:pt x="1961" y="844"/>
                  </a:lnTo>
                  <a:lnTo>
                    <a:pt x="1996" y="842"/>
                  </a:lnTo>
                  <a:lnTo>
                    <a:pt x="1986" y="874"/>
                  </a:lnTo>
                  <a:lnTo>
                    <a:pt x="2054" y="890"/>
                  </a:lnTo>
                  <a:lnTo>
                    <a:pt x="1947" y="881"/>
                  </a:lnTo>
                  <a:lnTo>
                    <a:pt x="1923" y="900"/>
                  </a:lnTo>
                  <a:lnTo>
                    <a:pt x="2009" y="942"/>
                  </a:lnTo>
                  <a:lnTo>
                    <a:pt x="1997" y="974"/>
                  </a:lnTo>
                  <a:lnTo>
                    <a:pt x="1926" y="994"/>
                  </a:lnTo>
                  <a:lnTo>
                    <a:pt x="1861" y="947"/>
                  </a:lnTo>
                  <a:lnTo>
                    <a:pt x="1758" y="986"/>
                  </a:lnTo>
                  <a:lnTo>
                    <a:pt x="1830" y="1013"/>
                  </a:lnTo>
                  <a:lnTo>
                    <a:pt x="1762" y="1038"/>
                  </a:lnTo>
                  <a:lnTo>
                    <a:pt x="1837" y="1040"/>
                  </a:lnTo>
                  <a:lnTo>
                    <a:pt x="1813" y="1090"/>
                  </a:lnTo>
                  <a:lnTo>
                    <a:pt x="1842" y="1061"/>
                  </a:lnTo>
                  <a:lnTo>
                    <a:pt x="1923" y="1101"/>
                  </a:lnTo>
                  <a:lnTo>
                    <a:pt x="1897" y="1135"/>
                  </a:lnTo>
                  <a:lnTo>
                    <a:pt x="1947" y="1122"/>
                  </a:lnTo>
                  <a:lnTo>
                    <a:pt x="1923" y="1155"/>
                  </a:lnTo>
                  <a:lnTo>
                    <a:pt x="1957" y="1139"/>
                  </a:lnTo>
                  <a:lnTo>
                    <a:pt x="1961" y="1223"/>
                  </a:lnTo>
                  <a:lnTo>
                    <a:pt x="1923" y="1192"/>
                  </a:lnTo>
                  <a:lnTo>
                    <a:pt x="1923" y="1223"/>
                  </a:lnTo>
                  <a:lnTo>
                    <a:pt x="1889" y="1220"/>
                  </a:lnTo>
                  <a:lnTo>
                    <a:pt x="1842" y="1151"/>
                  </a:lnTo>
                  <a:lnTo>
                    <a:pt x="1732" y="1113"/>
                  </a:lnTo>
                  <a:lnTo>
                    <a:pt x="1808" y="1158"/>
                  </a:lnTo>
                  <a:lnTo>
                    <a:pt x="1706" y="1182"/>
                  </a:lnTo>
                  <a:lnTo>
                    <a:pt x="1678" y="1223"/>
                  </a:lnTo>
                  <a:lnTo>
                    <a:pt x="1774" y="1232"/>
                  </a:lnTo>
                  <a:lnTo>
                    <a:pt x="1692" y="1255"/>
                  </a:lnTo>
                  <a:lnTo>
                    <a:pt x="1814" y="1227"/>
                  </a:lnTo>
                  <a:lnTo>
                    <a:pt x="1932" y="1264"/>
                  </a:lnTo>
                  <a:lnTo>
                    <a:pt x="1779" y="1360"/>
                  </a:lnTo>
                  <a:lnTo>
                    <a:pt x="1631" y="1402"/>
                  </a:lnTo>
                  <a:lnTo>
                    <a:pt x="1579" y="1406"/>
                  </a:lnTo>
                  <a:lnTo>
                    <a:pt x="1543" y="1361"/>
                  </a:lnTo>
                  <a:lnTo>
                    <a:pt x="1559" y="1406"/>
                  </a:lnTo>
                  <a:lnTo>
                    <a:pt x="1516" y="1431"/>
                  </a:lnTo>
                  <a:lnTo>
                    <a:pt x="1462" y="1535"/>
                  </a:lnTo>
                  <a:lnTo>
                    <a:pt x="1417" y="1531"/>
                  </a:lnTo>
                  <a:lnTo>
                    <a:pt x="1407" y="1564"/>
                  </a:lnTo>
                  <a:lnTo>
                    <a:pt x="1365" y="1571"/>
                  </a:lnTo>
                  <a:lnTo>
                    <a:pt x="1339" y="1557"/>
                  </a:lnTo>
                  <a:lnTo>
                    <a:pt x="1372" y="1537"/>
                  </a:lnTo>
                  <a:lnTo>
                    <a:pt x="1338" y="1531"/>
                  </a:lnTo>
                  <a:lnTo>
                    <a:pt x="1324" y="1587"/>
                  </a:lnTo>
                  <a:lnTo>
                    <a:pt x="1251" y="1591"/>
                  </a:lnTo>
                  <a:lnTo>
                    <a:pt x="1253" y="1634"/>
                  </a:lnTo>
                  <a:lnTo>
                    <a:pt x="1213" y="1637"/>
                  </a:lnTo>
                  <a:lnTo>
                    <a:pt x="1247" y="1672"/>
                  </a:lnTo>
                  <a:lnTo>
                    <a:pt x="1199" y="1680"/>
                  </a:lnTo>
                  <a:lnTo>
                    <a:pt x="1236" y="1717"/>
                  </a:lnTo>
                  <a:lnTo>
                    <a:pt x="1204" y="1717"/>
                  </a:lnTo>
                  <a:lnTo>
                    <a:pt x="1230" y="1726"/>
                  </a:lnTo>
                  <a:lnTo>
                    <a:pt x="1204" y="1768"/>
                  </a:lnTo>
                  <a:lnTo>
                    <a:pt x="1181" y="1761"/>
                  </a:lnTo>
                  <a:lnTo>
                    <a:pt x="1199" y="1779"/>
                  </a:lnTo>
                  <a:lnTo>
                    <a:pt x="1152" y="1797"/>
                  </a:lnTo>
                  <a:lnTo>
                    <a:pt x="1181" y="1856"/>
                  </a:lnTo>
                  <a:lnTo>
                    <a:pt x="1152" y="1935"/>
                  </a:lnTo>
                  <a:lnTo>
                    <a:pt x="1118" y="1936"/>
                  </a:lnTo>
                  <a:lnTo>
                    <a:pt x="1143" y="1964"/>
                  </a:lnTo>
                  <a:lnTo>
                    <a:pt x="1065" y="1964"/>
                  </a:lnTo>
                  <a:lnTo>
                    <a:pt x="1056" y="1910"/>
                  </a:lnTo>
                  <a:lnTo>
                    <a:pt x="945" y="1918"/>
                  </a:lnTo>
                  <a:lnTo>
                    <a:pt x="973" y="1903"/>
                  </a:lnTo>
                  <a:lnTo>
                    <a:pt x="917" y="1883"/>
                  </a:lnTo>
                  <a:lnTo>
                    <a:pt x="941" y="1874"/>
                  </a:lnTo>
                  <a:lnTo>
                    <a:pt x="901" y="1874"/>
                  </a:lnTo>
                  <a:lnTo>
                    <a:pt x="918" y="1832"/>
                  </a:lnTo>
                  <a:lnTo>
                    <a:pt x="892" y="1840"/>
                  </a:lnTo>
                  <a:lnTo>
                    <a:pt x="821" y="1726"/>
                  </a:lnTo>
                  <a:lnTo>
                    <a:pt x="821" y="1694"/>
                  </a:lnTo>
                  <a:lnTo>
                    <a:pt x="877" y="1656"/>
                  </a:lnTo>
                  <a:lnTo>
                    <a:pt x="854" y="1645"/>
                  </a:lnTo>
                  <a:lnTo>
                    <a:pt x="798" y="1687"/>
                  </a:lnTo>
                  <a:lnTo>
                    <a:pt x="798" y="1602"/>
                  </a:lnTo>
                  <a:lnTo>
                    <a:pt x="747" y="1557"/>
                  </a:lnTo>
                  <a:lnTo>
                    <a:pt x="763" y="1492"/>
                  </a:lnTo>
                  <a:lnTo>
                    <a:pt x="729" y="1466"/>
                  </a:lnTo>
                  <a:lnTo>
                    <a:pt x="774" y="1410"/>
                  </a:lnTo>
                  <a:lnTo>
                    <a:pt x="747" y="1402"/>
                  </a:lnTo>
                  <a:lnTo>
                    <a:pt x="839" y="1402"/>
                  </a:lnTo>
                  <a:lnTo>
                    <a:pt x="830" y="1379"/>
                  </a:lnTo>
                  <a:lnTo>
                    <a:pt x="769" y="1381"/>
                  </a:lnTo>
                  <a:lnTo>
                    <a:pt x="861" y="1331"/>
                  </a:lnTo>
                  <a:lnTo>
                    <a:pt x="839" y="1314"/>
                  </a:lnTo>
                  <a:lnTo>
                    <a:pt x="861" y="1255"/>
                  </a:lnTo>
                  <a:lnTo>
                    <a:pt x="785" y="1254"/>
                  </a:lnTo>
                  <a:lnTo>
                    <a:pt x="703" y="1207"/>
                  </a:lnTo>
                  <a:lnTo>
                    <a:pt x="854" y="1232"/>
                  </a:lnTo>
                  <a:lnTo>
                    <a:pt x="828" y="1211"/>
                  </a:lnTo>
                  <a:lnTo>
                    <a:pt x="854" y="1203"/>
                  </a:lnTo>
                  <a:lnTo>
                    <a:pt x="793" y="1168"/>
                  </a:lnTo>
                  <a:lnTo>
                    <a:pt x="814" y="1151"/>
                  </a:lnTo>
                  <a:lnTo>
                    <a:pt x="782" y="1163"/>
                  </a:lnTo>
                  <a:lnTo>
                    <a:pt x="804" y="1142"/>
                  </a:lnTo>
                  <a:lnTo>
                    <a:pt x="765" y="1145"/>
                  </a:lnTo>
                  <a:lnTo>
                    <a:pt x="808" y="1126"/>
                  </a:lnTo>
                  <a:lnTo>
                    <a:pt x="740" y="1099"/>
                  </a:lnTo>
                  <a:lnTo>
                    <a:pt x="726" y="1142"/>
                  </a:lnTo>
                  <a:lnTo>
                    <a:pt x="669" y="1145"/>
                  </a:lnTo>
                  <a:lnTo>
                    <a:pt x="659" y="1126"/>
                  </a:lnTo>
                  <a:lnTo>
                    <a:pt x="698" y="1099"/>
                  </a:lnTo>
                  <a:lnTo>
                    <a:pt x="667" y="1099"/>
                  </a:lnTo>
                  <a:lnTo>
                    <a:pt x="703" y="1023"/>
                  </a:lnTo>
                  <a:lnTo>
                    <a:pt x="661" y="1011"/>
                  </a:lnTo>
                  <a:lnTo>
                    <a:pt x="680" y="978"/>
                  </a:lnTo>
                  <a:lnTo>
                    <a:pt x="618" y="889"/>
                  </a:lnTo>
                  <a:lnTo>
                    <a:pt x="637" y="888"/>
                  </a:lnTo>
                  <a:lnTo>
                    <a:pt x="554" y="808"/>
                  </a:lnTo>
                  <a:lnTo>
                    <a:pt x="554" y="779"/>
                  </a:lnTo>
                  <a:lnTo>
                    <a:pt x="461" y="741"/>
                  </a:lnTo>
                  <a:lnTo>
                    <a:pt x="376" y="720"/>
                  </a:lnTo>
                  <a:lnTo>
                    <a:pt x="293" y="756"/>
                  </a:lnTo>
                  <a:lnTo>
                    <a:pt x="230" y="732"/>
                  </a:lnTo>
                  <a:lnTo>
                    <a:pt x="254" y="762"/>
                  </a:lnTo>
                  <a:lnTo>
                    <a:pt x="188" y="748"/>
                  </a:lnTo>
                  <a:lnTo>
                    <a:pt x="128" y="718"/>
                  </a:lnTo>
                  <a:lnTo>
                    <a:pt x="188" y="693"/>
                  </a:lnTo>
                  <a:lnTo>
                    <a:pt x="57" y="664"/>
                  </a:lnTo>
                  <a:lnTo>
                    <a:pt x="105" y="639"/>
                  </a:lnTo>
                  <a:lnTo>
                    <a:pt x="261" y="647"/>
                  </a:lnTo>
                  <a:lnTo>
                    <a:pt x="275" y="637"/>
                  </a:lnTo>
                  <a:lnTo>
                    <a:pt x="251" y="620"/>
                  </a:lnTo>
                  <a:lnTo>
                    <a:pt x="274" y="605"/>
                  </a:lnTo>
                  <a:lnTo>
                    <a:pt x="138" y="616"/>
                  </a:lnTo>
                  <a:lnTo>
                    <a:pt x="0" y="5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1" name="Freeform 294"/>
            <p:cNvSpPr/>
            <p:nvPr/>
          </p:nvSpPr>
          <p:spPr bwMode="auto">
            <a:xfrm>
              <a:off x="6321602" y="3601686"/>
              <a:ext cx="72443" cy="87515"/>
            </a:xfrm>
            <a:custGeom>
              <a:avLst/>
              <a:gdLst>
                <a:gd name="T0" fmla="*/ 0 w 154"/>
                <a:gd name="T1" fmla="*/ 4 h 190"/>
                <a:gd name="T2" fmla="*/ 1 w 154"/>
                <a:gd name="T3" fmla="*/ 2 h 190"/>
                <a:gd name="T4" fmla="*/ 2 w 154"/>
                <a:gd name="T5" fmla="*/ 2 h 190"/>
                <a:gd name="T6" fmla="*/ 1 w 154"/>
                <a:gd name="T7" fmla="*/ 1 h 190"/>
                <a:gd name="T8" fmla="*/ 3 w 154"/>
                <a:gd name="T9" fmla="*/ 0 h 190"/>
                <a:gd name="T10" fmla="*/ 3 w 154"/>
                <a:gd name="T11" fmla="*/ 2 h 190"/>
                <a:gd name="T12" fmla="*/ 3 w 154"/>
                <a:gd name="T13" fmla="*/ 2 h 190"/>
                <a:gd name="T14" fmla="*/ 3 w 154"/>
                <a:gd name="T15" fmla="*/ 4 h 190"/>
                <a:gd name="T16" fmla="*/ 2 w 154"/>
                <a:gd name="T17" fmla="*/ 5 h 190"/>
                <a:gd name="T18" fmla="*/ 0 w 154"/>
                <a:gd name="T19" fmla="*/ 4 h 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190"/>
                <a:gd name="T32" fmla="*/ 154 w 154"/>
                <a:gd name="T33" fmla="*/ 190 h 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190">
                  <a:moveTo>
                    <a:pt x="0" y="154"/>
                  </a:moveTo>
                  <a:lnTo>
                    <a:pt x="35" y="83"/>
                  </a:lnTo>
                  <a:lnTo>
                    <a:pt x="74" y="82"/>
                  </a:lnTo>
                  <a:lnTo>
                    <a:pt x="33" y="24"/>
                  </a:lnTo>
                  <a:lnTo>
                    <a:pt x="123" y="0"/>
                  </a:lnTo>
                  <a:lnTo>
                    <a:pt x="134" y="90"/>
                  </a:lnTo>
                  <a:lnTo>
                    <a:pt x="154" y="98"/>
                  </a:lnTo>
                  <a:lnTo>
                    <a:pt x="114" y="158"/>
                  </a:lnTo>
                  <a:lnTo>
                    <a:pt x="87" y="190"/>
                  </a:lnTo>
                  <a:lnTo>
                    <a:pt x="0" y="1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2" name="Freeform 295"/>
            <p:cNvSpPr/>
            <p:nvPr/>
          </p:nvSpPr>
          <p:spPr bwMode="auto">
            <a:xfrm>
              <a:off x="6891039" y="3797400"/>
              <a:ext cx="85921" cy="136841"/>
            </a:xfrm>
            <a:custGeom>
              <a:avLst/>
              <a:gdLst>
                <a:gd name="T0" fmla="*/ 0 w 181"/>
                <a:gd name="T1" fmla="*/ 2 h 301"/>
                <a:gd name="T2" fmla="*/ 1 w 181"/>
                <a:gd name="T3" fmla="*/ 3 h 301"/>
                <a:gd name="T4" fmla="*/ 1 w 181"/>
                <a:gd name="T5" fmla="*/ 4 h 301"/>
                <a:gd name="T6" fmla="*/ 1 w 181"/>
                <a:gd name="T7" fmla="*/ 6 h 301"/>
                <a:gd name="T8" fmla="*/ 2 w 181"/>
                <a:gd name="T9" fmla="*/ 7 h 301"/>
                <a:gd name="T10" fmla="*/ 4 w 181"/>
                <a:gd name="T11" fmla="*/ 7 h 301"/>
                <a:gd name="T12" fmla="*/ 3 w 181"/>
                <a:gd name="T13" fmla="*/ 4 h 301"/>
                <a:gd name="T14" fmla="*/ 4 w 181"/>
                <a:gd name="T15" fmla="*/ 3 h 301"/>
                <a:gd name="T16" fmla="*/ 1 w 181"/>
                <a:gd name="T17" fmla="*/ 0 h 301"/>
                <a:gd name="T18" fmla="*/ 1 w 181"/>
                <a:gd name="T19" fmla="*/ 1 h 301"/>
                <a:gd name="T20" fmla="*/ 1 w 181"/>
                <a:gd name="T21" fmla="*/ 1 h 301"/>
                <a:gd name="T22" fmla="*/ 0 w 181"/>
                <a:gd name="T23" fmla="*/ 2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1"/>
                <a:gd name="T37" fmla="*/ 0 h 301"/>
                <a:gd name="T38" fmla="*/ 181 w 181"/>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1" h="301">
                  <a:moveTo>
                    <a:pt x="0" y="100"/>
                  </a:moveTo>
                  <a:lnTo>
                    <a:pt x="30" y="140"/>
                  </a:lnTo>
                  <a:lnTo>
                    <a:pt x="59" y="171"/>
                  </a:lnTo>
                  <a:lnTo>
                    <a:pt x="52" y="255"/>
                  </a:lnTo>
                  <a:lnTo>
                    <a:pt x="75" y="301"/>
                  </a:lnTo>
                  <a:lnTo>
                    <a:pt x="181" y="284"/>
                  </a:lnTo>
                  <a:lnTo>
                    <a:pt x="119" y="190"/>
                  </a:lnTo>
                  <a:lnTo>
                    <a:pt x="163" y="111"/>
                  </a:lnTo>
                  <a:lnTo>
                    <a:pt x="53" y="0"/>
                  </a:lnTo>
                  <a:lnTo>
                    <a:pt x="20" y="32"/>
                  </a:lnTo>
                  <a:lnTo>
                    <a:pt x="34" y="61"/>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3" name="Freeform 296"/>
            <p:cNvSpPr/>
            <p:nvPr/>
          </p:nvSpPr>
          <p:spPr bwMode="auto">
            <a:xfrm>
              <a:off x="6650123" y="3561906"/>
              <a:ext cx="48857" cy="36597"/>
            </a:xfrm>
            <a:custGeom>
              <a:avLst/>
              <a:gdLst>
                <a:gd name="T0" fmla="*/ 0 w 99"/>
                <a:gd name="T1" fmla="*/ 1 h 82"/>
                <a:gd name="T2" fmla="*/ 2 w 99"/>
                <a:gd name="T3" fmla="*/ 1 h 82"/>
                <a:gd name="T4" fmla="*/ 1 w 99"/>
                <a:gd name="T5" fmla="*/ 0 h 82"/>
                <a:gd name="T6" fmla="*/ 2 w 99"/>
                <a:gd name="T7" fmla="*/ 0 h 82"/>
                <a:gd name="T8" fmla="*/ 2 w 99"/>
                <a:gd name="T9" fmla="*/ 2 h 82"/>
                <a:gd name="T10" fmla="*/ 0 w 99"/>
                <a:gd name="T11" fmla="*/ 1 h 82"/>
                <a:gd name="T12" fmla="*/ 0 60000 65536"/>
                <a:gd name="T13" fmla="*/ 0 60000 65536"/>
                <a:gd name="T14" fmla="*/ 0 60000 65536"/>
                <a:gd name="T15" fmla="*/ 0 60000 65536"/>
                <a:gd name="T16" fmla="*/ 0 60000 65536"/>
                <a:gd name="T17" fmla="*/ 0 60000 65536"/>
                <a:gd name="T18" fmla="*/ 0 w 99"/>
                <a:gd name="T19" fmla="*/ 0 h 82"/>
                <a:gd name="T20" fmla="*/ 99 w 99"/>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99" h="82">
                  <a:moveTo>
                    <a:pt x="0" y="63"/>
                  </a:moveTo>
                  <a:lnTo>
                    <a:pt x="74" y="60"/>
                  </a:lnTo>
                  <a:lnTo>
                    <a:pt x="37" y="6"/>
                  </a:lnTo>
                  <a:lnTo>
                    <a:pt x="99" y="0"/>
                  </a:lnTo>
                  <a:lnTo>
                    <a:pt x="99" y="82"/>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4" name="Freeform 297"/>
            <p:cNvSpPr/>
            <p:nvPr/>
          </p:nvSpPr>
          <p:spPr bwMode="auto">
            <a:xfrm>
              <a:off x="6375513" y="3643056"/>
              <a:ext cx="111192" cy="60465"/>
            </a:xfrm>
            <a:custGeom>
              <a:avLst/>
              <a:gdLst>
                <a:gd name="T0" fmla="*/ 0 w 231"/>
                <a:gd name="T1" fmla="*/ 1 h 133"/>
                <a:gd name="T2" fmla="*/ 1 w 231"/>
                <a:gd name="T3" fmla="*/ 0 h 133"/>
                <a:gd name="T4" fmla="*/ 4 w 231"/>
                <a:gd name="T5" fmla="*/ 0 h 133"/>
                <a:gd name="T6" fmla="*/ 5 w 231"/>
                <a:gd name="T7" fmla="*/ 1 h 133"/>
                <a:gd name="T8" fmla="*/ 4 w 231"/>
                <a:gd name="T9" fmla="*/ 1 h 133"/>
                <a:gd name="T10" fmla="*/ 2 w 231"/>
                <a:gd name="T11" fmla="*/ 3 h 133"/>
                <a:gd name="T12" fmla="*/ 1 w 231"/>
                <a:gd name="T13" fmla="*/ 3 h 133"/>
                <a:gd name="T14" fmla="*/ 0 w 231"/>
                <a:gd name="T15" fmla="*/ 1 h 133"/>
                <a:gd name="T16" fmla="*/ 0 60000 65536"/>
                <a:gd name="T17" fmla="*/ 0 60000 65536"/>
                <a:gd name="T18" fmla="*/ 0 60000 65536"/>
                <a:gd name="T19" fmla="*/ 0 60000 65536"/>
                <a:gd name="T20" fmla="*/ 0 60000 65536"/>
                <a:gd name="T21" fmla="*/ 0 60000 65536"/>
                <a:gd name="T22" fmla="*/ 0 60000 65536"/>
                <a:gd name="T23" fmla="*/ 0 60000 65536"/>
                <a:gd name="T24" fmla="*/ 0 w 231"/>
                <a:gd name="T25" fmla="*/ 0 h 133"/>
                <a:gd name="T26" fmla="*/ 231 w 231"/>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 h="133">
                  <a:moveTo>
                    <a:pt x="0" y="68"/>
                  </a:moveTo>
                  <a:lnTo>
                    <a:pt x="40" y="8"/>
                  </a:lnTo>
                  <a:lnTo>
                    <a:pt x="163" y="0"/>
                  </a:lnTo>
                  <a:lnTo>
                    <a:pt x="231" y="42"/>
                  </a:lnTo>
                  <a:lnTo>
                    <a:pt x="176" y="52"/>
                  </a:lnTo>
                  <a:lnTo>
                    <a:pt x="79" y="133"/>
                  </a:lnTo>
                  <a:lnTo>
                    <a:pt x="62" y="112"/>
                  </a:lnTo>
                  <a:lnTo>
                    <a:pt x="0" y="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5" name="Freeform 298"/>
            <p:cNvSpPr/>
            <p:nvPr/>
          </p:nvSpPr>
          <p:spPr bwMode="auto">
            <a:xfrm>
              <a:off x="7563243" y="2389208"/>
              <a:ext cx="202167" cy="103427"/>
            </a:xfrm>
            <a:custGeom>
              <a:avLst/>
              <a:gdLst>
                <a:gd name="T0" fmla="*/ 0 w 420"/>
                <a:gd name="T1" fmla="*/ 2 h 223"/>
                <a:gd name="T2" fmla="*/ 1 w 420"/>
                <a:gd name="T3" fmla="*/ 2 h 223"/>
                <a:gd name="T4" fmla="*/ 0 w 420"/>
                <a:gd name="T5" fmla="*/ 1 h 223"/>
                <a:gd name="T6" fmla="*/ 1 w 420"/>
                <a:gd name="T7" fmla="*/ 1 h 223"/>
                <a:gd name="T8" fmla="*/ 1 w 420"/>
                <a:gd name="T9" fmla="*/ 1 h 223"/>
                <a:gd name="T10" fmla="*/ 2 w 420"/>
                <a:gd name="T11" fmla="*/ 1 h 223"/>
                <a:gd name="T12" fmla="*/ 1 w 420"/>
                <a:gd name="T13" fmla="*/ 0 h 223"/>
                <a:gd name="T14" fmla="*/ 3 w 420"/>
                <a:gd name="T15" fmla="*/ 1 h 223"/>
                <a:gd name="T16" fmla="*/ 3 w 420"/>
                <a:gd name="T17" fmla="*/ 2 h 223"/>
                <a:gd name="T18" fmla="*/ 4 w 420"/>
                <a:gd name="T19" fmla="*/ 1 h 223"/>
                <a:gd name="T20" fmla="*/ 5 w 420"/>
                <a:gd name="T21" fmla="*/ 1 h 223"/>
                <a:gd name="T22" fmla="*/ 5 w 420"/>
                <a:gd name="T23" fmla="*/ 1 h 223"/>
                <a:gd name="T24" fmla="*/ 6 w 420"/>
                <a:gd name="T25" fmla="*/ 1 h 223"/>
                <a:gd name="T26" fmla="*/ 5 w 420"/>
                <a:gd name="T27" fmla="*/ 1 h 223"/>
                <a:gd name="T28" fmla="*/ 7 w 420"/>
                <a:gd name="T29" fmla="*/ 1 h 223"/>
                <a:gd name="T30" fmla="*/ 7 w 420"/>
                <a:gd name="T31" fmla="*/ 0 h 223"/>
                <a:gd name="T32" fmla="*/ 8 w 420"/>
                <a:gd name="T33" fmla="*/ 1 h 223"/>
                <a:gd name="T34" fmla="*/ 9 w 420"/>
                <a:gd name="T35" fmla="*/ 0 h 223"/>
                <a:gd name="T36" fmla="*/ 8 w 420"/>
                <a:gd name="T37" fmla="*/ 1 h 223"/>
                <a:gd name="T38" fmla="*/ 10 w 420"/>
                <a:gd name="T39" fmla="*/ 3 h 223"/>
                <a:gd name="T40" fmla="*/ 9 w 420"/>
                <a:gd name="T41" fmla="*/ 4 h 223"/>
                <a:gd name="T42" fmla="*/ 5 w 420"/>
                <a:gd name="T43" fmla="*/ 6 h 223"/>
                <a:gd name="T44" fmla="*/ 2 w 420"/>
                <a:gd name="T45" fmla="*/ 5 h 223"/>
                <a:gd name="T46" fmla="*/ 3 w 420"/>
                <a:gd name="T47" fmla="*/ 3 h 223"/>
                <a:gd name="T48" fmla="*/ 1 w 420"/>
                <a:gd name="T49" fmla="*/ 3 h 223"/>
                <a:gd name="T50" fmla="*/ 3 w 420"/>
                <a:gd name="T51" fmla="*/ 3 h 223"/>
                <a:gd name="T52" fmla="*/ 2 w 420"/>
                <a:gd name="T53" fmla="*/ 2 h 223"/>
                <a:gd name="T54" fmla="*/ 3 w 420"/>
                <a:gd name="T55" fmla="*/ 2 h 223"/>
                <a:gd name="T56" fmla="*/ 0 w 420"/>
                <a:gd name="T57" fmla="*/ 2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20"/>
                <a:gd name="T88" fmla="*/ 0 h 223"/>
                <a:gd name="T89" fmla="*/ 420 w 420"/>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20" h="223">
                  <a:moveTo>
                    <a:pt x="0" y="79"/>
                  </a:moveTo>
                  <a:lnTo>
                    <a:pt x="29" y="69"/>
                  </a:lnTo>
                  <a:lnTo>
                    <a:pt x="12" y="50"/>
                  </a:lnTo>
                  <a:lnTo>
                    <a:pt x="47" y="62"/>
                  </a:lnTo>
                  <a:lnTo>
                    <a:pt x="31" y="24"/>
                  </a:lnTo>
                  <a:lnTo>
                    <a:pt x="73" y="46"/>
                  </a:lnTo>
                  <a:lnTo>
                    <a:pt x="52" y="2"/>
                  </a:lnTo>
                  <a:lnTo>
                    <a:pt x="116" y="36"/>
                  </a:lnTo>
                  <a:lnTo>
                    <a:pt x="124" y="94"/>
                  </a:lnTo>
                  <a:lnTo>
                    <a:pt x="159" y="31"/>
                  </a:lnTo>
                  <a:lnTo>
                    <a:pt x="193" y="54"/>
                  </a:lnTo>
                  <a:lnTo>
                    <a:pt x="220" y="23"/>
                  </a:lnTo>
                  <a:lnTo>
                    <a:pt x="245" y="63"/>
                  </a:lnTo>
                  <a:lnTo>
                    <a:pt x="238" y="24"/>
                  </a:lnTo>
                  <a:lnTo>
                    <a:pt x="305" y="24"/>
                  </a:lnTo>
                  <a:lnTo>
                    <a:pt x="316" y="0"/>
                  </a:lnTo>
                  <a:lnTo>
                    <a:pt x="346" y="23"/>
                  </a:lnTo>
                  <a:lnTo>
                    <a:pt x="383" y="14"/>
                  </a:lnTo>
                  <a:lnTo>
                    <a:pt x="356" y="31"/>
                  </a:lnTo>
                  <a:lnTo>
                    <a:pt x="420" y="102"/>
                  </a:lnTo>
                  <a:lnTo>
                    <a:pt x="364" y="165"/>
                  </a:lnTo>
                  <a:lnTo>
                    <a:pt x="209" y="223"/>
                  </a:lnTo>
                  <a:lnTo>
                    <a:pt x="70" y="196"/>
                  </a:lnTo>
                  <a:lnTo>
                    <a:pt x="107" y="139"/>
                  </a:lnTo>
                  <a:lnTo>
                    <a:pt x="23" y="119"/>
                  </a:lnTo>
                  <a:lnTo>
                    <a:pt x="104" y="113"/>
                  </a:lnTo>
                  <a:lnTo>
                    <a:pt x="73" y="97"/>
                  </a:lnTo>
                  <a:lnTo>
                    <a:pt x="105" y="79"/>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6" name="Freeform 299"/>
            <p:cNvSpPr/>
            <p:nvPr/>
          </p:nvSpPr>
          <p:spPr bwMode="auto">
            <a:xfrm>
              <a:off x="5868412" y="3288224"/>
              <a:ext cx="552589" cy="385065"/>
            </a:xfrm>
            <a:custGeom>
              <a:avLst/>
              <a:gdLst>
                <a:gd name="T0" fmla="*/ 0 w 1151"/>
                <a:gd name="T1" fmla="*/ 0 h 847"/>
                <a:gd name="T2" fmla="*/ 1 w 1151"/>
                <a:gd name="T3" fmla="*/ 3 h 847"/>
                <a:gd name="T4" fmla="*/ 3 w 1151"/>
                <a:gd name="T5" fmla="*/ 5 h 847"/>
                <a:gd name="T6" fmla="*/ 3 w 1151"/>
                <a:gd name="T7" fmla="*/ 5 h 847"/>
                <a:gd name="T8" fmla="*/ 2 w 1151"/>
                <a:gd name="T9" fmla="*/ 6 h 847"/>
                <a:gd name="T10" fmla="*/ 3 w 1151"/>
                <a:gd name="T11" fmla="*/ 7 h 847"/>
                <a:gd name="T12" fmla="*/ 4 w 1151"/>
                <a:gd name="T13" fmla="*/ 8 h 847"/>
                <a:gd name="T14" fmla="*/ 4 w 1151"/>
                <a:gd name="T15" fmla="*/ 9 h 847"/>
                <a:gd name="T16" fmla="*/ 6 w 1151"/>
                <a:gd name="T17" fmla="*/ 11 h 847"/>
                <a:gd name="T18" fmla="*/ 7 w 1151"/>
                <a:gd name="T19" fmla="*/ 10 h 847"/>
                <a:gd name="T20" fmla="*/ 2 w 1151"/>
                <a:gd name="T21" fmla="*/ 3 h 847"/>
                <a:gd name="T22" fmla="*/ 2 w 1151"/>
                <a:gd name="T23" fmla="*/ 1 h 847"/>
                <a:gd name="T24" fmla="*/ 3 w 1151"/>
                <a:gd name="T25" fmla="*/ 1 h 847"/>
                <a:gd name="T26" fmla="*/ 5 w 1151"/>
                <a:gd name="T27" fmla="*/ 5 h 847"/>
                <a:gd name="T28" fmla="*/ 7 w 1151"/>
                <a:gd name="T29" fmla="*/ 7 h 847"/>
                <a:gd name="T30" fmla="*/ 7 w 1151"/>
                <a:gd name="T31" fmla="*/ 8 h 847"/>
                <a:gd name="T32" fmla="*/ 10 w 1151"/>
                <a:gd name="T33" fmla="*/ 11 h 847"/>
                <a:gd name="T34" fmla="*/ 11 w 1151"/>
                <a:gd name="T35" fmla="*/ 13 h 847"/>
                <a:gd name="T36" fmla="*/ 10 w 1151"/>
                <a:gd name="T37" fmla="*/ 14 h 847"/>
                <a:gd name="T38" fmla="*/ 11 w 1151"/>
                <a:gd name="T39" fmla="*/ 15 h 847"/>
                <a:gd name="T40" fmla="*/ 17 w 1151"/>
                <a:gd name="T41" fmla="*/ 18 h 847"/>
                <a:gd name="T42" fmla="*/ 20 w 1151"/>
                <a:gd name="T43" fmla="*/ 18 h 847"/>
                <a:gd name="T44" fmla="*/ 22 w 1151"/>
                <a:gd name="T45" fmla="*/ 20 h 847"/>
                <a:gd name="T46" fmla="*/ 23 w 1151"/>
                <a:gd name="T47" fmla="*/ 18 h 847"/>
                <a:gd name="T48" fmla="*/ 23 w 1151"/>
                <a:gd name="T49" fmla="*/ 18 h 847"/>
                <a:gd name="T50" fmla="*/ 23 w 1151"/>
                <a:gd name="T51" fmla="*/ 17 h 847"/>
                <a:gd name="T52" fmla="*/ 25 w 1151"/>
                <a:gd name="T53" fmla="*/ 16 h 847"/>
                <a:gd name="T54" fmla="*/ 25 w 1151"/>
                <a:gd name="T55" fmla="*/ 16 h 847"/>
                <a:gd name="T56" fmla="*/ 25 w 1151"/>
                <a:gd name="T57" fmla="*/ 15 h 847"/>
                <a:gd name="T58" fmla="*/ 26 w 1151"/>
                <a:gd name="T59" fmla="*/ 16 h 847"/>
                <a:gd name="T60" fmla="*/ 27 w 1151"/>
                <a:gd name="T61" fmla="*/ 13 h 847"/>
                <a:gd name="T62" fmla="*/ 25 w 1151"/>
                <a:gd name="T63" fmla="*/ 12 h 847"/>
                <a:gd name="T64" fmla="*/ 24 w 1151"/>
                <a:gd name="T65" fmla="*/ 13 h 847"/>
                <a:gd name="T66" fmla="*/ 23 w 1151"/>
                <a:gd name="T67" fmla="*/ 16 h 847"/>
                <a:gd name="T68" fmla="*/ 20 w 1151"/>
                <a:gd name="T69" fmla="*/ 16 h 847"/>
                <a:gd name="T70" fmla="*/ 19 w 1151"/>
                <a:gd name="T71" fmla="*/ 15 h 847"/>
                <a:gd name="T72" fmla="*/ 17 w 1151"/>
                <a:gd name="T73" fmla="*/ 12 h 847"/>
                <a:gd name="T74" fmla="*/ 17 w 1151"/>
                <a:gd name="T75" fmla="*/ 9 h 847"/>
                <a:gd name="T76" fmla="*/ 18 w 1151"/>
                <a:gd name="T77" fmla="*/ 8 h 847"/>
                <a:gd name="T78" fmla="*/ 16 w 1151"/>
                <a:gd name="T79" fmla="*/ 7 h 847"/>
                <a:gd name="T80" fmla="*/ 14 w 1151"/>
                <a:gd name="T81" fmla="*/ 3 h 847"/>
                <a:gd name="T82" fmla="*/ 12 w 1151"/>
                <a:gd name="T83" fmla="*/ 4 h 847"/>
                <a:gd name="T84" fmla="*/ 9 w 1151"/>
                <a:gd name="T85" fmla="*/ 1 h 847"/>
                <a:gd name="T86" fmla="*/ 5 w 1151"/>
                <a:gd name="T87" fmla="*/ 2 h 847"/>
                <a:gd name="T88" fmla="*/ 2 w 1151"/>
                <a:gd name="T89" fmla="*/ 0 h 847"/>
                <a:gd name="T90" fmla="*/ 0 w 1151"/>
                <a:gd name="T91" fmla="*/ 0 h 8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51"/>
                <a:gd name="T139" fmla="*/ 0 h 847"/>
                <a:gd name="T140" fmla="*/ 1151 w 1151"/>
                <a:gd name="T141" fmla="*/ 847 h 8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51" h="847">
                  <a:moveTo>
                    <a:pt x="0" y="9"/>
                  </a:moveTo>
                  <a:lnTo>
                    <a:pt x="55" y="141"/>
                  </a:lnTo>
                  <a:lnTo>
                    <a:pt x="118" y="202"/>
                  </a:lnTo>
                  <a:lnTo>
                    <a:pt x="112" y="238"/>
                  </a:lnTo>
                  <a:lnTo>
                    <a:pt x="80" y="246"/>
                  </a:lnTo>
                  <a:lnTo>
                    <a:pt x="152" y="275"/>
                  </a:lnTo>
                  <a:lnTo>
                    <a:pt x="191" y="334"/>
                  </a:lnTo>
                  <a:lnTo>
                    <a:pt x="190" y="384"/>
                  </a:lnTo>
                  <a:lnTo>
                    <a:pt x="272" y="468"/>
                  </a:lnTo>
                  <a:lnTo>
                    <a:pt x="289" y="438"/>
                  </a:lnTo>
                  <a:lnTo>
                    <a:pt x="97" y="120"/>
                  </a:lnTo>
                  <a:lnTo>
                    <a:pt x="85" y="35"/>
                  </a:lnTo>
                  <a:lnTo>
                    <a:pt x="128" y="58"/>
                  </a:lnTo>
                  <a:lnTo>
                    <a:pt x="196" y="196"/>
                  </a:lnTo>
                  <a:lnTo>
                    <a:pt x="299" y="300"/>
                  </a:lnTo>
                  <a:lnTo>
                    <a:pt x="297" y="339"/>
                  </a:lnTo>
                  <a:lnTo>
                    <a:pt x="439" y="483"/>
                  </a:lnTo>
                  <a:lnTo>
                    <a:pt x="456" y="542"/>
                  </a:lnTo>
                  <a:lnTo>
                    <a:pt x="439" y="583"/>
                  </a:lnTo>
                  <a:lnTo>
                    <a:pt x="473" y="638"/>
                  </a:lnTo>
                  <a:lnTo>
                    <a:pt x="746" y="785"/>
                  </a:lnTo>
                  <a:lnTo>
                    <a:pt x="863" y="775"/>
                  </a:lnTo>
                  <a:lnTo>
                    <a:pt x="941" y="847"/>
                  </a:lnTo>
                  <a:lnTo>
                    <a:pt x="976" y="776"/>
                  </a:lnTo>
                  <a:lnTo>
                    <a:pt x="1015" y="775"/>
                  </a:lnTo>
                  <a:lnTo>
                    <a:pt x="974" y="717"/>
                  </a:lnTo>
                  <a:lnTo>
                    <a:pt x="1064" y="693"/>
                  </a:lnTo>
                  <a:lnTo>
                    <a:pt x="1095" y="668"/>
                  </a:lnTo>
                  <a:lnTo>
                    <a:pt x="1103" y="653"/>
                  </a:lnTo>
                  <a:lnTo>
                    <a:pt x="1112" y="684"/>
                  </a:lnTo>
                  <a:lnTo>
                    <a:pt x="1151" y="544"/>
                  </a:lnTo>
                  <a:lnTo>
                    <a:pt x="1101" y="522"/>
                  </a:lnTo>
                  <a:lnTo>
                    <a:pt x="1016" y="544"/>
                  </a:lnTo>
                  <a:lnTo>
                    <a:pt x="971" y="668"/>
                  </a:lnTo>
                  <a:lnTo>
                    <a:pt x="857" y="678"/>
                  </a:lnTo>
                  <a:lnTo>
                    <a:pt x="814" y="649"/>
                  </a:lnTo>
                  <a:lnTo>
                    <a:pt x="738" y="498"/>
                  </a:lnTo>
                  <a:lnTo>
                    <a:pt x="737" y="384"/>
                  </a:lnTo>
                  <a:lnTo>
                    <a:pt x="762" y="327"/>
                  </a:lnTo>
                  <a:lnTo>
                    <a:pt x="687" y="300"/>
                  </a:lnTo>
                  <a:lnTo>
                    <a:pt x="588" y="139"/>
                  </a:lnTo>
                  <a:lnTo>
                    <a:pt x="509" y="174"/>
                  </a:lnTo>
                  <a:lnTo>
                    <a:pt x="407" y="43"/>
                  </a:lnTo>
                  <a:lnTo>
                    <a:pt x="233" y="70"/>
                  </a:lnTo>
                  <a:lnTo>
                    <a:pt x="8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7" name="Freeform 300"/>
            <p:cNvSpPr/>
            <p:nvPr/>
          </p:nvSpPr>
          <p:spPr bwMode="auto">
            <a:xfrm>
              <a:off x="6412577" y="3662150"/>
              <a:ext cx="74128" cy="84332"/>
            </a:xfrm>
            <a:custGeom>
              <a:avLst/>
              <a:gdLst>
                <a:gd name="T0" fmla="*/ 0 w 152"/>
                <a:gd name="T1" fmla="*/ 2 h 184"/>
                <a:gd name="T2" fmla="*/ 1 w 152"/>
                <a:gd name="T3" fmla="*/ 4 h 184"/>
                <a:gd name="T4" fmla="*/ 3 w 152"/>
                <a:gd name="T5" fmla="*/ 4 h 184"/>
                <a:gd name="T6" fmla="*/ 4 w 152"/>
                <a:gd name="T7" fmla="*/ 0 h 184"/>
                <a:gd name="T8" fmla="*/ 2 w 152"/>
                <a:gd name="T9" fmla="*/ 0 h 184"/>
                <a:gd name="T10" fmla="*/ 0 w 152"/>
                <a:gd name="T11" fmla="*/ 2 h 184"/>
                <a:gd name="T12" fmla="*/ 0 60000 65536"/>
                <a:gd name="T13" fmla="*/ 0 60000 65536"/>
                <a:gd name="T14" fmla="*/ 0 60000 65536"/>
                <a:gd name="T15" fmla="*/ 0 60000 65536"/>
                <a:gd name="T16" fmla="*/ 0 60000 65536"/>
                <a:gd name="T17" fmla="*/ 0 60000 65536"/>
                <a:gd name="T18" fmla="*/ 0 w 152"/>
                <a:gd name="T19" fmla="*/ 0 h 184"/>
                <a:gd name="T20" fmla="*/ 152 w 152"/>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152" h="184">
                  <a:moveTo>
                    <a:pt x="0" y="91"/>
                  </a:moveTo>
                  <a:lnTo>
                    <a:pt x="61" y="180"/>
                  </a:lnTo>
                  <a:lnTo>
                    <a:pt x="140" y="184"/>
                  </a:lnTo>
                  <a:lnTo>
                    <a:pt x="152" y="0"/>
                  </a:lnTo>
                  <a:lnTo>
                    <a:pt x="97" y="10"/>
                  </a:lnTo>
                  <a:lnTo>
                    <a:pt x="0" y="9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8" name="Freeform 301"/>
            <p:cNvSpPr/>
            <p:nvPr/>
          </p:nvSpPr>
          <p:spPr bwMode="auto">
            <a:xfrm>
              <a:off x="6490074" y="3770350"/>
              <a:ext cx="104453" cy="50918"/>
            </a:xfrm>
            <a:custGeom>
              <a:avLst/>
              <a:gdLst>
                <a:gd name="T0" fmla="*/ 0 w 215"/>
                <a:gd name="T1" fmla="*/ 1 h 111"/>
                <a:gd name="T2" fmla="*/ 0 w 215"/>
                <a:gd name="T3" fmla="*/ 0 h 111"/>
                <a:gd name="T4" fmla="*/ 1 w 215"/>
                <a:gd name="T5" fmla="*/ 1 h 111"/>
                <a:gd name="T6" fmla="*/ 3 w 215"/>
                <a:gd name="T7" fmla="*/ 0 h 111"/>
                <a:gd name="T8" fmla="*/ 5 w 215"/>
                <a:gd name="T9" fmla="*/ 1 h 111"/>
                <a:gd name="T10" fmla="*/ 5 w 215"/>
                <a:gd name="T11" fmla="*/ 3 h 111"/>
                <a:gd name="T12" fmla="*/ 5 w 215"/>
                <a:gd name="T13" fmla="*/ 1 h 111"/>
                <a:gd name="T14" fmla="*/ 3 w 215"/>
                <a:gd name="T15" fmla="*/ 1 h 111"/>
                <a:gd name="T16" fmla="*/ 3 w 215"/>
                <a:gd name="T17" fmla="*/ 1 h 111"/>
                <a:gd name="T18" fmla="*/ 3 w 215"/>
                <a:gd name="T19" fmla="*/ 2 h 111"/>
                <a:gd name="T20" fmla="*/ 2 w 215"/>
                <a:gd name="T21" fmla="*/ 3 h 111"/>
                <a:gd name="T22" fmla="*/ 0 w 215"/>
                <a:gd name="T23" fmla="*/ 1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5"/>
                <a:gd name="T37" fmla="*/ 0 h 111"/>
                <a:gd name="T38" fmla="*/ 215 w 215"/>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5" h="111">
                  <a:moveTo>
                    <a:pt x="0" y="60"/>
                  </a:moveTo>
                  <a:lnTo>
                    <a:pt x="18" y="0"/>
                  </a:lnTo>
                  <a:lnTo>
                    <a:pt x="65" y="37"/>
                  </a:lnTo>
                  <a:lnTo>
                    <a:pt x="146" y="2"/>
                  </a:lnTo>
                  <a:lnTo>
                    <a:pt x="215" y="45"/>
                  </a:lnTo>
                  <a:lnTo>
                    <a:pt x="200" y="108"/>
                  </a:lnTo>
                  <a:lnTo>
                    <a:pt x="193" y="54"/>
                  </a:lnTo>
                  <a:lnTo>
                    <a:pt x="146" y="35"/>
                  </a:lnTo>
                  <a:lnTo>
                    <a:pt x="103" y="66"/>
                  </a:lnTo>
                  <a:lnTo>
                    <a:pt x="115" y="98"/>
                  </a:lnTo>
                  <a:lnTo>
                    <a:pt x="96" y="111"/>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59" name="Freeform 302"/>
            <p:cNvSpPr/>
            <p:nvPr/>
          </p:nvSpPr>
          <p:spPr bwMode="auto">
            <a:xfrm>
              <a:off x="6867453" y="4352721"/>
              <a:ext cx="149940" cy="170256"/>
            </a:xfrm>
            <a:custGeom>
              <a:avLst/>
              <a:gdLst>
                <a:gd name="T0" fmla="*/ 0 w 311"/>
                <a:gd name="T1" fmla="*/ 3 h 377"/>
                <a:gd name="T2" fmla="*/ 1 w 311"/>
                <a:gd name="T3" fmla="*/ 1 h 377"/>
                <a:gd name="T4" fmla="*/ 3 w 311"/>
                <a:gd name="T5" fmla="*/ 0 h 377"/>
                <a:gd name="T6" fmla="*/ 4 w 311"/>
                <a:gd name="T7" fmla="*/ 1 h 377"/>
                <a:gd name="T8" fmla="*/ 4 w 311"/>
                <a:gd name="T9" fmla="*/ 3 h 377"/>
                <a:gd name="T10" fmla="*/ 6 w 311"/>
                <a:gd name="T11" fmla="*/ 3 h 377"/>
                <a:gd name="T12" fmla="*/ 6 w 311"/>
                <a:gd name="T13" fmla="*/ 5 h 377"/>
                <a:gd name="T14" fmla="*/ 7 w 311"/>
                <a:gd name="T15" fmla="*/ 5 h 377"/>
                <a:gd name="T16" fmla="*/ 7 w 311"/>
                <a:gd name="T17" fmla="*/ 7 h 377"/>
                <a:gd name="T18" fmla="*/ 6 w 311"/>
                <a:gd name="T19" fmla="*/ 9 h 377"/>
                <a:gd name="T20" fmla="*/ 4 w 311"/>
                <a:gd name="T21" fmla="*/ 9 h 377"/>
                <a:gd name="T22" fmla="*/ 4 w 311"/>
                <a:gd name="T23" fmla="*/ 7 h 377"/>
                <a:gd name="T24" fmla="*/ 0 w 311"/>
                <a:gd name="T25" fmla="*/ 3 h 3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1"/>
                <a:gd name="T40" fmla="*/ 0 h 377"/>
                <a:gd name="T41" fmla="*/ 311 w 311"/>
                <a:gd name="T42" fmla="*/ 377 h 3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1" h="377">
                  <a:moveTo>
                    <a:pt x="0" y="141"/>
                  </a:moveTo>
                  <a:lnTo>
                    <a:pt x="21" y="23"/>
                  </a:lnTo>
                  <a:lnTo>
                    <a:pt x="134" y="0"/>
                  </a:lnTo>
                  <a:lnTo>
                    <a:pt x="169" y="39"/>
                  </a:lnTo>
                  <a:lnTo>
                    <a:pt x="177" y="130"/>
                  </a:lnTo>
                  <a:lnTo>
                    <a:pt x="260" y="143"/>
                  </a:lnTo>
                  <a:lnTo>
                    <a:pt x="270" y="205"/>
                  </a:lnTo>
                  <a:lnTo>
                    <a:pt x="311" y="218"/>
                  </a:lnTo>
                  <a:lnTo>
                    <a:pt x="305" y="295"/>
                  </a:lnTo>
                  <a:lnTo>
                    <a:pt x="263" y="377"/>
                  </a:lnTo>
                  <a:lnTo>
                    <a:pt x="159" y="371"/>
                  </a:lnTo>
                  <a:lnTo>
                    <a:pt x="180" y="281"/>
                  </a:lnTo>
                  <a:lnTo>
                    <a:pt x="0" y="1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0" name="Freeform 303"/>
            <p:cNvSpPr/>
            <p:nvPr/>
          </p:nvSpPr>
          <p:spPr bwMode="auto">
            <a:xfrm>
              <a:off x="6523769" y="3966065"/>
              <a:ext cx="227438" cy="364380"/>
            </a:xfrm>
            <a:custGeom>
              <a:avLst/>
              <a:gdLst>
                <a:gd name="T0" fmla="*/ 0 w 476"/>
                <a:gd name="T1" fmla="*/ 4 h 803"/>
                <a:gd name="T2" fmla="*/ 0 w 476"/>
                <a:gd name="T3" fmla="*/ 6 h 803"/>
                <a:gd name="T4" fmla="*/ 2 w 476"/>
                <a:gd name="T5" fmla="*/ 9 h 803"/>
                <a:gd name="T6" fmla="*/ 4 w 476"/>
                <a:gd name="T7" fmla="*/ 15 h 803"/>
                <a:gd name="T8" fmla="*/ 9 w 476"/>
                <a:gd name="T9" fmla="*/ 19 h 803"/>
                <a:gd name="T10" fmla="*/ 10 w 476"/>
                <a:gd name="T11" fmla="*/ 18 h 803"/>
                <a:gd name="T12" fmla="*/ 11 w 476"/>
                <a:gd name="T13" fmla="*/ 17 h 803"/>
                <a:gd name="T14" fmla="*/ 10 w 476"/>
                <a:gd name="T15" fmla="*/ 16 h 803"/>
                <a:gd name="T16" fmla="*/ 10 w 476"/>
                <a:gd name="T17" fmla="*/ 16 h 803"/>
                <a:gd name="T18" fmla="*/ 11 w 476"/>
                <a:gd name="T19" fmla="*/ 13 h 803"/>
                <a:gd name="T20" fmla="*/ 10 w 476"/>
                <a:gd name="T21" fmla="*/ 11 h 803"/>
                <a:gd name="T22" fmla="*/ 9 w 476"/>
                <a:gd name="T23" fmla="*/ 11 h 803"/>
                <a:gd name="T24" fmla="*/ 9 w 476"/>
                <a:gd name="T25" fmla="*/ 9 h 803"/>
                <a:gd name="T26" fmla="*/ 9 w 476"/>
                <a:gd name="T27" fmla="*/ 10 h 803"/>
                <a:gd name="T28" fmla="*/ 7 w 476"/>
                <a:gd name="T29" fmla="*/ 9 h 803"/>
                <a:gd name="T30" fmla="*/ 7 w 476"/>
                <a:gd name="T31" fmla="*/ 8 h 803"/>
                <a:gd name="T32" fmla="*/ 8 w 476"/>
                <a:gd name="T33" fmla="*/ 5 h 803"/>
                <a:gd name="T34" fmla="*/ 10 w 476"/>
                <a:gd name="T35" fmla="*/ 4 h 803"/>
                <a:gd name="T36" fmla="*/ 9 w 476"/>
                <a:gd name="T37" fmla="*/ 4 h 803"/>
                <a:gd name="T38" fmla="*/ 10 w 476"/>
                <a:gd name="T39" fmla="*/ 3 h 803"/>
                <a:gd name="T40" fmla="*/ 7 w 476"/>
                <a:gd name="T41" fmla="*/ 2 h 803"/>
                <a:gd name="T42" fmla="*/ 5 w 476"/>
                <a:gd name="T43" fmla="*/ 0 h 803"/>
                <a:gd name="T44" fmla="*/ 5 w 476"/>
                <a:gd name="T45" fmla="*/ 2 h 803"/>
                <a:gd name="T46" fmla="*/ 3 w 476"/>
                <a:gd name="T47" fmla="*/ 3 h 803"/>
                <a:gd name="T48" fmla="*/ 2 w 476"/>
                <a:gd name="T49" fmla="*/ 5 h 803"/>
                <a:gd name="T50" fmla="*/ 1 w 476"/>
                <a:gd name="T51" fmla="*/ 5 h 803"/>
                <a:gd name="T52" fmla="*/ 1 w 476"/>
                <a:gd name="T53" fmla="*/ 3 h 803"/>
                <a:gd name="T54" fmla="*/ 0 w 476"/>
                <a:gd name="T55" fmla="*/ 4 h 8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6"/>
                <a:gd name="T85" fmla="*/ 0 h 803"/>
                <a:gd name="T86" fmla="*/ 476 w 476"/>
                <a:gd name="T87" fmla="*/ 803 h 8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6" h="803">
                  <a:moveTo>
                    <a:pt x="0" y="188"/>
                  </a:moveTo>
                  <a:lnTo>
                    <a:pt x="8" y="254"/>
                  </a:lnTo>
                  <a:lnTo>
                    <a:pt x="93" y="364"/>
                  </a:lnTo>
                  <a:lnTo>
                    <a:pt x="188" y="627"/>
                  </a:lnTo>
                  <a:lnTo>
                    <a:pt x="408" y="803"/>
                  </a:lnTo>
                  <a:lnTo>
                    <a:pt x="446" y="771"/>
                  </a:lnTo>
                  <a:lnTo>
                    <a:pt x="468" y="714"/>
                  </a:lnTo>
                  <a:lnTo>
                    <a:pt x="435" y="696"/>
                  </a:lnTo>
                  <a:lnTo>
                    <a:pt x="455" y="681"/>
                  </a:lnTo>
                  <a:lnTo>
                    <a:pt x="476" y="542"/>
                  </a:lnTo>
                  <a:lnTo>
                    <a:pt x="444" y="480"/>
                  </a:lnTo>
                  <a:lnTo>
                    <a:pt x="412" y="480"/>
                  </a:lnTo>
                  <a:lnTo>
                    <a:pt x="412" y="405"/>
                  </a:lnTo>
                  <a:lnTo>
                    <a:pt x="369" y="438"/>
                  </a:lnTo>
                  <a:lnTo>
                    <a:pt x="318" y="410"/>
                  </a:lnTo>
                  <a:lnTo>
                    <a:pt x="287" y="327"/>
                  </a:lnTo>
                  <a:lnTo>
                    <a:pt x="338" y="226"/>
                  </a:lnTo>
                  <a:lnTo>
                    <a:pt x="435" y="178"/>
                  </a:lnTo>
                  <a:lnTo>
                    <a:pt x="407" y="161"/>
                  </a:lnTo>
                  <a:lnTo>
                    <a:pt x="423" y="111"/>
                  </a:lnTo>
                  <a:lnTo>
                    <a:pt x="313" y="101"/>
                  </a:lnTo>
                  <a:lnTo>
                    <a:pt x="231" y="0"/>
                  </a:lnTo>
                  <a:lnTo>
                    <a:pt x="213" y="75"/>
                  </a:lnTo>
                  <a:lnTo>
                    <a:pt x="126" y="132"/>
                  </a:lnTo>
                  <a:lnTo>
                    <a:pt x="81" y="211"/>
                  </a:lnTo>
                  <a:lnTo>
                    <a:pt x="31" y="199"/>
                  </a:lnTo>
                  <a:lnTo>
                    <a:pt x="37" y="151"/>
                  </a:lnTo>
                  <a:lnTo>
                    <a:pt x="0" y="1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1" name="Freeform 304"/>
            <p:cNvSpPr/>
            <p:nvPr/>
          </p:nvSpPr>
          <p:spPr bwMode="auto">
            <a:xfrm>
              <a:off x="6948319" y="3848318"/>
              <a:ext cx="77497" cy="77968"/>
            </a:xfrm>
            <a:custGeom>
              <a:avLst/>
              <a:gdLst>
                <a:gd name="T0" fmla="*/ 0 w 159"/>
                <a:gd name="T1" fmla="*/ 2 h 173"/>
                <a:gd name="T2" fmla="*/ 1 w 159"/>
                <a:gd name="T3" fmla="*/ 0 h 173"/>
                <a:gd name="T4" fmla="*/ 4 w 159"/>
                <a:gd name="T5" fmla="*/ 0 h 173"/>
                <a:gd name="T6" fmla="*/ 3 w 159"/>
                <a:gd name="T7" fmla="*/ 4 h 173"/>
                <a:gd name="T8" fmla="*/ 1 w 159"/>
                <a:gd name="T9" fmla="*/ 4 h 173"/>
                <a:gd name="T10" fmla="*/ 0 w 159"/>
                <a:gd name="T11" fmla="*/ 2 h 173"/>
                <a:gd name="T12" fmla="*/ 0 60000 65536"/>
                <a:gd name="T13" fmla="*/ 0 60000 65536"/>
                <a:gd name="T14" fmla="*/ 0 60000 65536"/>
                <a:gd name="T15" fmla="*/ 0 60000 65536"/>
                <a:gd name="T16" fmla="*/ 0 60000 65536"/>
                <a:gd name="T17" fmla="*/ 0 60000 65536"/>
                <a:gd name="T18" fmla="*/ 0 w 159"/>
                <a:gd name="T19" fmla="*/ 0 h 173"/>
                <a:gd name="T20" fmla="*/ 159 w 1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159" h="173">
                  <a:moveTo>
                    <a:pt x="0" y="79"/>
                  </a:moveTo>
                  <a:lnTo>
                    <a:pt x="44" y="0"/>
                  </a:lnTo>
                  <a:lnTo>
                    <a:pt x="159" y="12"/>
                  </a:lnTo>
                  <a:lnTo>
                    <a:pt x="146" y="161"/>
                  </a:lnTo>
                  <a:lnTo>
                    <a:pt x="62" y="173"/>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2" name="Freeform 305"/>
            <p:cNvSpPr/>
            <p:nvPr/>
          </p:nvSpPr>
          <p:spPr bwMode="auto">
            <a:xfrm>
              <a:off x="6877561" y="3749665"/>
              <a:ext cx="18532" cy="14321"/>
            </a:xfrm>
            <a:custGeom>
              <a:avLst/>
              <a:gdLst>
                <a:gd name="T0" fmla="*/ 0 w 39"/>
                <a:gd name="T1" fmla="*/ 1 h 32"/>
                <a:gd name="T2" fmla="*/ 1 w 39"/>
                <a:gd name="T3" fmla="*/ 1 h 32"/>
                <a:gd name="T4" fmla="*/ 1 w 39"/>
                <a:gd name="T5" fmla="*/ 0 h 32"/>
                <a:gd name="T6" fmla="*/ 0 w 39"/>
                <a:gd name="T7" fmla="*/ 1 h 32"/>
                <a:gd name="T8" fmla="*/ 0 60000 65536"/>
                <a:gd name="T9" fmla="*/ 0 60000 65536"/>
                <a:gd name="T10" fmla="*/ 0 60000 65536"/>
                <a:gd name="T11" fmla="*/ 0 60000 65536"/>
                <a:gd name="T12" fmla="*/ 0 w 39"/>
                <a:gd name="T13" fmla="*/ 0 h 32"/>
                <a:gd name="T14" fmla="*/ 39 w 39"/>
                <a:gd name="T15" fmla="*/ 32 h 32"/>
              </a:gdLst>
              <a:ahLst/>
              <a:cxnLst>
                <a:cxn ang="T8">
                  <a:pos x="T0" y="T1"/>
                </a:cxn>
                <a:cxn ang="T9">
                  <a:pos x="T2" y="T3"/>
                </a:cxn>
                <a:cxn ang="T10">
                  <a:pos x="T4" y="T5"/>
                </a:cxn>
                <a:cxn ang="T11">
                  <a:pos x="T6" y="T7"/>
                </a:cxn>
              </a:cxnLst>
              <a:rect l="T12" t="T13" r="T14" b="T15"/>
              <a:pathLst>
                <a:path w="39" h="32">
                  <a:moveTo>
                    <a:pt x="0" y="32"/>
                  </a:moveTo>
                  <a:lnTo>
                    <a:pt x="36" y="26"/>
                  </a:lnTo>
                  <a:lnTo>
                    <a:pt x="39"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3" name="Freeform 306"/>
            <p:cNvSpPr/>
            <p:nvPr/>
          </p:nvSpPr>
          <p:spPr bwMode="auto">
            <a:xfrm>
              <a:off x="4934816" y="2220543"/>
              <a:ext cx="545850" cy="521906"/>
            </a:xfrm>
            <a:custGeom>
              <a:avLst/>
              <a:gdLst>
                <a:gd name="T0" fmla="*/ 2 w 1139"/>
                <a:gd name="T1" fmla="*/ 11 h 1152"/>
                <a:gd name="T2" fmla="*/ 2 w 1139"/>
                <a:gd name="T3" fmla="*/ 12 h 1152"/>
                <a:gd name="T4" fmla="*/ 5 w 1139"/>
                <a:gd name="T5" fmla="*/ 13 h 1152"/>
                <a:gd name="T6" fmla="*/ 6 w 1139"/>
                <a:gd name="T7" fmla="*/ 12 h 1152"/>
                <a:gd name="T8" fmla="*/ 3 w 1139"/>
                <a:gd name="T9" fmla="*/ 15 h 1152"/>
                <a:gd name="T10" fmla="*/ 3 w 1139"/>
                <a:gd name="T11" fmla="*/ 17 h 1152"/>
                <a:gd name="T12" fmla="*/ 3 w 1139"/>
                <a:gd name="T13" fmla="*/ 18 h 1152"/>
                <a:gd name="T14" fmla="*/ 3 w 1139"/>
                <a:gd name="T15" fmla="*/ 19 h 1152"/>
                <a:gd name="T16" fmla="*/ 4 w 1139"/>
                <a:gd name="T17" fmla="*/ 20 h 1152"/>
                <a:gd name="T18" fmla="*/ 5 w 1139"/>
                <a:gd name="T19" fmla="*/ 19 h 1152"/>
                <a:gd name="T20" fmla="*/ 5 w 1139"/>
                <a:gd name="T21" fmla="*/ 21 h 1152"/>
                <a:gd name="T22" fmla="*/ 8 w 1139"/>
                <a:gd name="T23" fmla="*/ 21 h 1152"/>
                <a:gd name="T24" fmla="*/ 9 w 1139"/>
                <a:gd name="T25" fmla="*/ 21 h 1152"/>
                <a:gd name="T26" fmla="*/ 8 w 1139"/>
                <a:gd name="T27" fmla="*/ 24 h 1152"/>
                <a:gd name="T28" fmla="*/ 7 w 1139"/>
                <a:gd name="T29" fmla="*/ 25 h 1152"/>
                <a:gd name="T30" fmla="*/ 4 w 1139"/>
                <a:gd name="T31" fmla="*/ 26 h 1152"/>
                <a:gd name="T32" fmla="*/ 7 w 1139"/>
                <a:gd name="T33" fmla="*/ 26 h 1152"/>
                <a:gd name="T34" fmla="*/ 8 w 1139"/>
                <a:gd name="T35" fmla="*/ 24 h 1152"/>
                <a:gd name="T36" fmla="*/ 12 w 1139"/>
                <a:gd name="T37" fmla="*/ 22 h 1152"/>
                <a:gd name="T38" fmla="*/ 12 w 1139"/>
                <a:gd name="T39" fmla="*/ 20 h 1152"/>
                <a:gd name="T40" fmla="*/ 16 w 1139"/>
                <a:gd name="T41" fmla="*/ 16 h 1152"/>
                <a:gd name="T42" fmla="*/ 16 w 1139"/>
                <a:gd name="T43" fmla="*/ 17 h 1152"/>
                <a:gd name="T44" fmla="*/ 17 w 1139"/>
                <a:gd name="T45" fmla="*/ 18 h 1152"/>
                <a:gd name="T46" fmla="*/ 14 w 1139"/>
                <a:gd name="T47" fmla="*/ 19 h 1152"/>
                <a:gd name="T48" fmla="*/ 14 w 1139"/>
                <a:gd name="T49" fmla="*/ 20 h 1152"/>
                <a:gd name="T50" fmla="*/ 17 w 1139"/>
                <a:gd name="T51" fmla="*/ 18 h 1152"/>
                <a:gd name="T52" fmla="*/ 18 w 1139"/>
                <a:gd name="T53" fmla="*/ 17 h 1152"/>
                <a:gd name="T54" fmla="*/ 19 w 1139"/>
                <a:gd name="T55" fmla="*/ 17 h 1152"/>
                <a:gd name="T56" fmla="*/ 21 w 1139"/>
                <a:gd name="T57" fmla="*/ 19 h 1152"/>
                <a:gd name="T58" fmla="*/ 25 w 1139"/>
                <a:gd name="T59" fmla="*/ 19 h 1152"/>
                <a:gd name="T60" fmla="*/ 25 w 1139"/>
                <a:gd name="T61" fmla="*/ 20 h 1152"/>
                <a:gd name="T62" fmla="*/ 26 w 1139"/>
                <a:gd name="T63" fmla="*/ 20 h 1152"/>
                <a:gd name="T64" fmla="*/ 24 w 1139"/>
                <a:gd name="T65" fmla="*/ 19 h 1152"/>
                <a:gd name="T66" fmla="*/ 14 w 1139"/>
                <a:gd name="T67" fmla="*/ 2 h 1152"/>
                <a:gd name="T68" fmla="*/ 11 w 1139"/>
                <a:gd name="T69" fmla="*/ 1 h 1152"/>
                <a:gd name="T70" fmla="*/ 10 w 1139"/>
                <a:gd name="T71" fmla="*/ 1 h 1152"/>
                <a:gd name="T72" fmla="*/ 10 w 1139"/>
                <a:gd name="T73" fmla="*/ 0 h 1152"/>
                <a:gd name="T74" fmla="*/ 7 w 1139"/>
                <a:gd name="T75" fmla="*/ 1 h 1152"/>
                <a:gd name="T76" fmla="*/ 7 w 1139"/>
                <a:gd name="T77" fmla="*/ 1 h 1152"/>
                <a:gd name="T78" fmla="*/ 6 w 1139"/>
                <a:gd name="T79" fmla="*/ 3 h 1152"/>
                <a:gd name="T80" fmla="*/ 4 w 1139"/>
                <a:gd name="T81" fmla="*/ 4 h 1152"/>
                <a:gd name="T82" fmla="*/ 2 w 1139"/>
                <a:gd name="T83" fmla="*/ 5 h 1152"/>
                <a:gd name="T84" fmla="*/ 4 w 1139"/>
                <a:gd name="T85" fmla="*/ 8 h 1152"/>
                <a:gd name="T86" fmla="*/ 5 w 1139"/>
                <a:gd name="T87" fmla="*/ 9 h 1152"/>
                <a:gd name="T88" fmla="*/ 6 w 1139"/>
                <a:gd name="T89" fmla="*/ 9 h 1152"/>
                <a:gd name="T90" fmla="*/ 4 w 1139"/>
                <a:gd name="T91" fmla="*/ 9 h 1152"/>
                <a:gd name="T92" fmla="*/ 3 w 1139"/>
                <a:gd name="T93" fmla="*/ 9 h 11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9"/>
                <a:gd name="T142" fmla="*/ 0 h 1152"/>
                <a:gd name="T143" fmla="*/ 1139 w 1139"/>
                <a:gd name="T144" fmla="*/ 1152 h 11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9" h="1152">
                  <a:moveTo>
                    <a:pt x="0" y="441"/>
                  </a:moveTo>
                  <a:lnTo>
                    <a:pt x="74" y="463"/>
                  </a:lnTo>
                  <a:lnTo>
                    <a:pt x="45" y="472"/>
                  </a:lnTo>
                  <a:lnTo>
                    <a:pt x="75" y="514"/>
                  </a:lnTo>
                  <a:lnTo>
                    <a:pt x="190" y="510"/>
                  </a:lnTo>
                  <a:lnTo>
                    <a:pt x="205" y="538"/>
                  </a:lnTo>
                  <a:lnTo>
                    <a:pt x="278" y="503"/>
                  </a:lnTo>
                  <a:lnTo>
                    <a:pt x="253" y="517"/>
                  </a:lnTo>
                  <a:lnTo>
                    <a:pt x="267" y="587"/>
                  </a:lnTo>
                  <a:lnTo>
                    <a:pt x="111" y="655"/>
                  </a:lnTo>
                  <a:lnTo>
                    <a:pt x="72" y="729"/>
                  </a:lnTo>
                  <a:lnTo>
                    <a:pt x="107" y="718"/>
                  </a:lnTo>
                  <a:lnTo>
                    <a:pt x="79" y="737"/>
                  </a:lnTo>
                  <a:lnTo>
                    <a:pt x="107" y="761"/>
                  </a:lnTo>
                  <a:lnTo>
                    <a:pt x="165" y="771"/>
                  </a:lnTo>
                  <a:lnTo>
                    <a:pt x="134" y="809"/>
                  </a:lnTo>
                  <a:lnTo>
                    <a:pt x="159" y="847"/>
                  </a:lnTo>
                  <a:lnTo>
                    <a:pt x="190" y="852"/>
                  </a:lnTo>
                  <a:lnTo>
                    <a:pt x="250" y="771"/>
                  </a:lnTo>
                  <a:lnTo>
                    <a:pt x="213" y="809"/>
                  </a:lnTo>
                  <a:lnTo>
                    <a:pt x="244" y="887"/>
                  </a:lnTo>
                  <a:lnTo>
                    <a:pt x="228" y="917"/>
                  </a:lnTo>
                  <a:lnTo>
                    <a:pt x="298" y="872"/>
                  </a:lnTo>
                  <a:lnTo>
                    <a:pt x="346" y="928"/>
                  </a:lnTo>
                  <a:lnTo>
                    <a:pt x="363" y="895"/>
                  </a:lnTo>
                  <a:lnTo>
                    <a:pt x="378" y="917"/>
                  </a:lnTo>
                  <a:lnTo>
                    <a:pt x="431" y="889"/>
                  </a:lnTo>
                  <a:lnTo>
                    <a:pt x="360" y="1032"/>
                  </a:lnTo>
                  <a:lnTo>
                    <a:pt x="299" y="1060"/>
                  </a:lnTo>
                  <a:lnTo>
                    <a:pt x="298" y="1093"/>
                  </a:lnTo>
                  <a:lnTo>
                    <a:pt x="228" y="1094"/>
                  </a:lnTo>
                  <a:lnTo>
                    <a:pt x="176" y="1152"/>
                  </a:lnTo>
                  <a:lnTo>
                    <a:pt x="244" y="1109"/>
                  </a:lnTo>
                  <a:lnTo>
                    <a:pt x="317" y="1110"/>
                  </a:lnTo>
                  <a:lnTo>
                    <a:pt x="360" y="1075"/>
                  </a:lnTo>
                  <a:lnTo>
                    <a:pt x="339" y="1047"/>
                  </a:lnTo>
                  <a:lnTo>
                    <a:pt x="386" y="1051"/>
                  </a:lnTo>
                  <a:lnTo>
                    <a:pt x="528" y="943"/>
                  </a:lnTo>
                  <a:lnTo>
                    <a:pt x="559" y="904"/>
                  </a:lnTo>
                  <a:lnTo>
                    <a:pt x="532" y="871"/>
                  </a:lnTo>
                  <a:lnTo>
                    <a:pt x="660" y="740"/>
                  </a:lnTo>
                  <a:lnTo>
                    <a:pt x="676" y="675"/>
                  </a:lnTo>
                  <a:lnTo>
                    <a:pt x="661" y="740"/>
                  </a:lnTo>
                  <a:lnTo>
                    <a:pt x="715" y="728"/>
                  </a:lnTo>
                  <a:lnTo>
                    <a:pt x="684" y="755"/>
                  </a:lnTo>
                  <a:lnTo>
                    <a:pt x="727" y="767"/>
                  </a:lnTo>
                  <a:lnTo>
                    <a:pt x="635" y="776"/>
                  </a:lnTo>
                  <a:lnTo>
                    <a:pt x="615" y="841"/>
                  </a:lnTo>
                  <a:lnTo>
                    <a:pt x="650" y="837"/>
                  </a:lnTo>
                  <a:lnTo>
                    <a:pt x="618" y="882"/>
                  </a:lnTo>
                  <a:lnTo>
                    <a:pt x="740" y="825"/>
                  </a:lnTo>
                  <a:lnTo>
                    <a:pt x="760" y="790"/>
                  </a:lnTo>
                  <a:lnTo>
                    <a:pt x="739" y="774"/>
                  </a:lnTo>
                  <a:lnTo>
                    <a:pt x="767" y="743"/>
                  </a:lnTo>
                  <a:lnTo>
                    <a:pt x="763" y="767"/>
                  </a:lnTo>
                  <a:lnTo>
                    <a:pt x="823" y="753"/>
                  </a:lnTo>
                  <a:lnTo>
                    <a:pt x="813" y="779"/>
                  </a:lnTo>
                  <a:lnTo>
                    <a:pt x="911" y="825"/>
                  </a:lnTo>
                  <a:lnTo>
                    <a:pt x="1059" y="847"/>
                  </a:lnTo>
                  <a:lnTo>
                    <a:pt x="1083" y="821"/>
                  </a:lnTo>
                  <a:lnTo>
                    <a:pt x="1105" y="835"/>
                  </a:lnTo>
                  <a:lnTo>
                    <a:pt x="1076" y="860"/>
                  </a:lnTo>
                  <a:lnTo>
                    <a:pt x="1120" y="887"/>
                  </a:lnTo>
                  <a:lnTo>
                    <a:pt x="1139" y="866"/>
                  </a:lnTo>
                  <a:lnTo>
                    <a:pt x="1104" y="809"/>
                  </a:lnTo>
                  <a:lnTo>
                    <a:pt x="1032" y="809"/>
                  </a:lnTo>
                  <a:lnTo>
                    <a:pt x="1032" y="132"/>
                  </a:lnTo>
                  <a:lnTo>
                    <a:pt x="621" y="77"/>
                  </a:lnTo>
                  <a:lnTo>
                    <a:pt x="607" y="43"/>
                  </a:lnTo>
                  <a:lnTo>
                    <a:pt x="495" y="22"/>
                  </a:lnTo>
                  <a:lnTo>
                    <a:pt x="481" y="50"/>
                  </a:lnTo>
                  <a:lnTo>
                    <a:pt x="449" y="42"/>
                  </a:lnTo>
                  <a:lnTo>
                    <a:pt x="480" y="17"/>
                  </a:lnTo>
                  <a:lnTo>
                    <a:pt x="433" y="0"/>
                  </a:lnTo>
                  <a:lnTo>
                    <a:pt x="388" y="43"/>
                  </a:lnTo>
                  <a:lnTo>
                    <a:pt x="314" y="50"/>
                  </a:lnTo>
                  <a:lnTo>
                    <a:pt x="307" y="89"/>
                  </a:lnTo>
                  <a:lnTo>
                    <a:pt x="301" y="65"/>
                  </a:lnTo>
                  <a:lnTo>
                    <a:pt x="233" y="88"/>
                  </a:lnTo>
                  <a:lnTo>
                    <a:pt x="244" y="119"/>
                  </a:lnTo>
                  <a:lnTo>
                    <a:pt x="213" y="109"/>
                  </a:lnTo>
                  <a:lnTo>
                    <a:pt x="168" y="176"/>
                  </a:lnTo>
                  <a:lnTo>
                    <a:pt x="72" y="197"/>
                  </a:lnTo>
                  <a:lnTo>
                    <a:pt x="75" y="229"/>
                  </a:lnTo>
                  <a:lnTo>
                    <a:pt x="48" y="235"/>
                  </a:lnTo>
                  <a:lnTo>
                    <a:pt x="165" y="331"/>
                  </a:lnTo>
                  <a:lnTo>
                    <a:pt x="328" y="377"/>
                  </a:lnTo>
                  <a:lnTo>
                    <a:pt x="228" y="364"/>
                  </a:lnTo>
                  <a:lnTo>
                    <a:pt x="233" y="391"/>
                  </a:lnTo>
                  <a:lnTo>
                    <a:pt x="273" y="392"/>
                  </a:lnTo>
                  <a:lnTo>
                    <a:pt x="239" y="411"/>
                  </a:lnTo>
                  <a:lnTo>
                    <a:pt x="165" y="407"/>
                  </a:lnTo>
                  <a:lnTo>
                    <a:pt x="165" y="368"/>
                  </a:lnTo>
                  <a:lnTo>
                    <a:pt x="129" y="372"/>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4" name="Freeform 307"/>
            <p:cNvSpPr/>
            <p:nvPr/>
          </p:nvSpPr>
          <p:spPr bwMode="auto">
            <a:xfrm>
              <a:off x="5155773" y="3558724"/>
              <a:ext cx="21901" cy="27050"/>
            </a:xfrm>
            <a:custGeom>
              <a:avLst/>
              <a:gdLst>
                <a:gd name="T0" fmla="*/ 0 w 45"/>
                <a:gd name="T1" fmla="*/ 1 h 62"/>
                <a:gd name="T2" fmla="*/ 0 w 45"/>
                <a:gd name="T3" fmla="*/ 0 h 62"/>
                <a:gd name="T4" fmla="*/ 1 w 45"/>
                <a:gd name="T5" fmla="*/ 1 h 62"/>
                <a:gd name="T6" fmla="*/ 0 w 45"/>
                <a:gd name="T7" fmla="*/ 1 h 62"/>
                <a:gd name="T8" fmla="*/ 0 w 45"/>
                <a:gd name="T9" fmla="*/ 1 h 62"/>
                <a:gd name="T10" fmla="*/ 0 60000 65536"/>
                <a:gd name="T11" fmla="*/ 0 60000 65536"/>
                <a:gd name="T12" fmla="*/ 0 60000 65536"/>
                <a:gd name="T13" fmla="*/ 0 60000 65536"/>
                <a:gd name="T14" fmla="*/ 0 60000 65536"/>
                <a:gd name="T15" fmla="*/ 0 w 45"/>
                <a:gd name="T16" fmla="*/ 0 h 62"/>
                <a:gd name="T17" fmla="*/ 45 w 45"/>
                <a:gd name="T18" fmla="*/ 62 h 62"/>
              </a:gdLst>
              <a:ahLst/>
              <a:cxnLst>
                <a:cxn ang="T10">
                  <a:pos x="T0" y="T1"/>
                </a:cxn>
                <a:cxn ang="T11">
                  <a:pos x="T2" y="T3"/>
                </a:cxn>
                <a:cxn ang="T12">
                  <a:pos x="T4" y="T5"/>
                </a:cxn>
                <a:cxn ang="T13">
                  <a:pos x="T6" y="T7"/>
                </a:cxn>
                <a:cxn ang="T14">
                  <a:pos x="T8" y="T9"/>
                </a:cxn>
              </a:cxnLst>
              <a:rect l="T15" t="T16" r="T17" b="T18"/>
              <a:pathLst>
                <a:path w="45" h="62">
                  <a:moveTo>
                    <a:pt x="0" y="23"/>
                  </a:moveTo>
                  <a:lnTo>
                    <a:pt x="4" y="0"/>
                  </a:lnTo>
                  <a:lnTo>
                    <a:pt x="45" y="38"/>
                  </a:lnTo>
                  <a:lnTo>
                    <a:pt x="14" y="62"/>
                  </a:lnTo>
                  <a:lnTo>
                    <a:pt x="0" y="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5" name="Freeform 308"/>
            <p:cNvSpPr/>
            <p:nvPr/>
          </p:nvSpPr>
          <p:spPr bwMode="auto">
            <a:xfrm>
              <a:off x="5175990" y="2659708"/>
              <a:ext cx="47172" cy="30232"/>
            </a:xfrm>
            <a:custGeom>
              <a:avLst/>
              <a:gdLst>
                <a:gd name="T0" fmla="*/ 0 w 100"/>
                <a:gd name="T1" fmla="*/ 1 h 69"/>
                <a:gd name="T2" fmla="*/ 1 w 100"/>
                <a:gd name="T3" fmla="*/ 1 h 69"/>
                <a:gd name="T4" fmla="*/ 2 w 100"/>
                <a:gd name="T5" fmla="*/ 0 h 69"/>
                <a:gd name="T6" fmla="*/ 1 w 100"/>
                <a:gd name="T7" fmla="*/ 0 h 69"/>
                <a:gd name="T8" fmla="*/ 1 w 100"/>
                <a:gd name="T9" fmla="*/ 1 h 69"/>
                <a:gd name="T10" fmla="*/ 0 w 100"/>
                <a:gd name="T11" fmla="*/ 1 h 69"/>
                <a:gd name="T12" fmla="*/ 0 60000 65536"/>
                <a:gd name="T13" fmla="*/ 0 60000 65536"/>
                <a:gd name="T14" fmla="*/ 0 60000 65536"/>
                <a:gd name="T15" fmla="*/ 0 60000 65536"/>
                <a:gd name="T16" fmla="*/ 0 60000 65536"/>
                <a:gd name="T17" fmla="*/ 0 60000 65536"/>
                <a:gd name="T18" fmla="*/ 0 w 100"/>
                <a:gd name="T19" fmla="*/ 0 h 69"/>
                <a:gd name="T20" fmla="*/ 100 w 100"/>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100" h="69">
                  <a:moveTo>
                    <a:pt x="0" y="28"/>
                  </a:moveTo>
                  <a:lnTo>
                    <a:pt x="28" y="69"/>
                  </a:lnTo>
                  <a:lnTo>
                    <a:pt x="100" y="11"/>
                  </a:lnTo>
                  <a:lnTo>
                    <a:pt x="32" y="0"/>
                  </a:lnTo>
                  <a:lnTo>
                    <a:pt x="41" y="27"/>
                  </a:lnTo>
                  <a:lnTo>
                    <a:pt x="0" y="2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6" name="Freeform 309"/>
            <p:cNvSpPr/>
            <p:nvPr/>
          </p:nvSpPr>
          <p:spPr bwMode="auto">
            <a:xfrm>
              <a:off x="5482610" y="2602426"/>
              <a:ext cx="146571" cy="143206"/>
            </a:xfrm>
            <a:custGeom>
              <a:avLst/>
              <a:gdLst>
                <a:gd name="T0" fmla="*/ 0 w 306"/>
                <a:gd name="T1" fmla="*/ 1 h 315"/>
                <a:gd name="T2" fmla="*/ 0 w 306"/>
                <a:gd name="T3" fmla="*/ 2 h 315"/>
                <a:gd name="T4" fmla="*/ 1 w 306"/>
                <a:gd name="T5" fmla="*/ 2 h 315"/>
                <a:gd name="T6" fmla="*/ 2 w 306"/>
                <a:gd name="T7" fmla="*/ 2 h 315"/>
                <a:gd name="T8" fmla="*/ 1 w 306"/>
                <a:gd name="T9" fmla="*/ 1 h 315"/>
                <a:gd name="T10" fmla="*/ 2 w 306"/>
                <a:gd name="T11" fmla="*/ 1 h 315"/>
                <a:gd name="T12" fmla="*/ 3 w 306"/>
                <a:gd name="T13" fmla="*/ 2 h 315"/>
                <a:gd name="T14" fmla="*/ 2 w 306"/>
                <a:gd name="T15" fmla="*/ 1 h 315"/>
                <a:gd name="T16" fmla="*/ 3 w 306"/>
                <a:gd name="T17" fmla="*/ 2 h 315"/>
                <a:gd name="T18" fmla="*/ 4 w 306"/>
                <a:gd name="T19" fmla="*/ 3 h 315"/>
                <a:gd name="T20" fmla="*/ 4 w 306"/>
                <a:gd name="T21" fmla="*/ 4 h 315"/>
                <a:gd name="T22" fmla="*/ 6 w 306"/>
                <a:gd name="T23" fmla="*/ 5 h 315"/>
                <a:gd name="T24" fmla="*/ 5 w 306"/>
                <a:gd name="T25" fmla="*/ 6 h 315"/>
                <a:gd name="T26" fmla="*/ 6 w 306"/>
                <a:gd name="T27" fmla="*/ 5 h 315"/>
                <a:gd name="T28" fmla="*/ 6 w 306"/>
                <a:gd name="T29" fmla="*/ 7 h 315"/>
                <a:gd name="T30" fmla="*/ 7 w 306"/>
                <a:gd name="T31" fmla="*/ 7 h 315"/>
                <a:gd name="T32" fmla="*/ 7 w 306"/>
                <a:gd name="T33" fmla="*/ 6 h 315"/>
                <a:gd name="T34" fmla="*/ 5 w 306"/>
                <a:gd name="T35" fmla="*/ 5 h 315"/>
                <a:gd name="T36" fmla="*/ 2 w 306"/>
                <a:gd name="T37" fmla="*/ 0 h 315"/>
                <a:gd name="T38" fmla="*/ 1 w 306"/>
                <a:gd name="T39" fmla="*/ 1 h 315"/>
                <a:gd name="T40" fmla="*/ 0 w 306"/>
                <a:gd name="T41" fmla="*/ 1 h 3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6"/>
                <a:gd name="T64" fmla="*/ 0 h 315"/>
                <a:gd name="T65" fmla="*/ 306 w 306"/>
                <a:gd name="T66" fmla="*/ 315 h 3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6" h="315">
                  <a:moveTo>
                    <a:pt x="0" y="30"/>
                  </a:moveTo>
                  <a:lnTo>
                    <a:pt x="15" y="77"/>
                  </a:lnTo>
                  <a:lnTo>
                    <a:pt x="56" y="98"/>
                  </a:lnTo>
                  <a:lnTo>
                    <a:pt x="77" y="83"/>
                  </a:lnTo>
                  <a:lnTo>
                    <a:pt x="38" y="58"/>
                  </a:lnTo>
                  <a:lnTo>
                    <a:pt x="77" y="58"/>
                  </a:lnTo>
                  <a:lnTo>
                    <a:pt x="107" y="99"/>
                  </a:lnTo>
                  <a:lnTo>
                    <a:pt x="96" y="27"/>
                  </a:lnTo>
                  <a:lnTo>
                    <a:pt x="120" y="90"/>
                  </a:lnTo>
                  <a:lnTo>
                    <a:pt x="186" y="125"/>
                  </a:lnTo>
                  <a:lnTo>
                    <a:pt x="174" y="169"/>
                  </a:lnTo>
                  <a:lnTo>
                    <a:pt x="249" y="225"/>
                  </a:lnTo>
                  <a:lnTo>
                    <a:pt x="227" y="269"/>
                  </a:lnTo>
                  <a:lnTo>
                    <a:pt x="265" y="233"/>
                  </a:lnTo>
                  <a:lnTo>
                    <a:pt x="275" y="315"/>
                  </a:lnTo>
                  <a:lnTo>
                    <a:pt x="303" y="302"/>
                  </a:lnTo>
                  <a:lnTo>
                    <a:pt x="306" y="240"/>
                  </a:lnTo>
                  <a:lnTo>
                    <a:pt x="235" y="205"/>
                  </a:lnTo>
                  <a:lnTo>
                    <a:pt x="98" y="0"/>
                  </a:lnTo>
                  <a:lnTo>
                    <a:pt x="23" y="5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7" name="Freeform 310"/>
            <p:cNvSpPr/>
            <p:nvPr/>
          </p:nvSpPr>
          <p:spPr bwMode="auto">
            <a:xfrm>
              <a:off x="5514620" y="2648570"/>
              <a:ext cx="23586" cy="22276"/>
            </a:xfrm>
            <a:custGeom>
              <a:avLst/>
              <a:gdLst>
                <a:gd name="T0" fmla="*/ 0 w 50"/>
                <a:gd name="T1" fmla="*/ 0 h 51"/>
                <a:gd name="T2" fmla="*/ 0 w 50"/>
                <a:gd name="T3" fmla="*/ 1 h 51"/>
                <a:gd name="T4" fmla="*/ 0 w 50"/>
                <a:gd name="T5" fmla="*/ 1 h 51"/>
                <a:gd name="T6" fmla="*/ 1 w 50"/>
                <a:gd name="T7" fmla="*/ 1 h 51"/>
                <a:gd name="T8" fmla="*/ 1 w 50"/>
                <a:gd name="T9" fmla="*/ 1 h 51"/>
                <a:gd name="T10" fmla="*/ 1 w 50"/>
                <a:gd name="T11" fmla="*/ 0 h 51"/>
                <a:gd name="T12" fmla="*/ 0 w 50"/>
                <a:gd name="T13" fmla="*/ 0 h 51"/>
                <a:gd name="T14" fmla="*/ 0 60000 65536"/>
                <a:gd name="T15" fmla="*/ 0 60000 65536"/>
                <a:gd name="T16" fmla="*/ 0 60000 65536"/>
                <a:gd name="T17" fmla="*/ 0 60000 65536"/>
                <a:gd name="T18" fmla="*/ 0 60000 65536"/>
                <a:gd name="T19" fmla="*/ 0 60000 65536"/>
                <a:gd name="T20" fmla="*/ 0 60000 65536"/>
                <a:gd name="T21" fmla="*/ 0 w 50"/>
                <a:gd name="T22" fmla="*/ 0 h 51"/>
                <a:gd name="T23" fmla="*/ 50 w 5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51">
                  <a:moveTo>
                    <a:pt x="0" y="0"/>
                  </a:moveTo>
                  <a:lnTo>
                    <a:pt x="13" y="51"/>
                  </a:lnTo>
                  <a:lnTo>
                    <a:pt x="18" y="24"/>
                  </a:lnTo>
                  <a:lnTo>
                    <a:pt x="50" y="46"/>
                  </a:lnTo>
                  <a:lnTo>
                    <a:pt x="21" y="24"/>
                  </a:lnTo>
                  <a:lnTo>
                    <a:pt x="49" y="8"/>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8" name="Freeform 311"/>
            <p:cNvSpPr/>
            <p:nvPr/>
          </p:nvSpPr>
          <p:spPr bwMode="auto">
            <a:xfrm>
              <a:off x="5524728" y="2667664"/>
              <a:ext cx="15163" cy="36597"/>
            </a:xfrm>
            <a:custGeom>
              <a:avLst/>
              <a:gdLst>
                <a:gd name="T0" fmla="*/ 0 w 29"/>
                <a:gd name="T1" fmla="*/ 0 h 80"/>
                <a:gd name="T2" fmla="*/ 1 w 29"/>
                <a:gd name="T3" fmla="*/ 0 h 80"/>
                <a:gd name="T4" fmla="*/ 1 w 29"/>
                <a:gd name="T5" fmla="*/ 2 h 80"/>
                <a:gd name="T6" fmla="*/ 0 w 29"/>
                <a:gd name="T7" fmla="*/ 0 h 80"/>
                <a:gd name="T8" fmla="*/ 0 60000 65536"/>
                <a:gd name="T9" fmla="*/ 0 60000 65536"/>
                <a:gd name="T10" fmla="*/ 0 60000 65536"/>
                <a:gd name="T11" fmla="*/ 0 60000 65536"/>
                <a:gd name="T12" fmla="*/ 0 w 29"/>
                <a:gd name="T13" fmla="*/ 0 h 80"/>
                <a:gd name="T14" fmla="*/ 29 w 29"/>
                <a:gd name="T15" fmla="*/ 80 h 80"/>
              </a:gdLst>
              <a:ahLst/>
              <a:cxnLst>
                <a:cxn ang="T8">
                  <a:pos x="T0" y="T1"/>
                </a:cxn>
                <a:cxn ang="T9">
                  <a:pos x="T2" y="T3"/>
                </a:cxn>
                <a:cxn ang="T10">
                  <a:pos x="T4" y="T5"/>
                </a:cxn>
                <a:cxn ang="T11">
                  <a:pos x="T6" y="T7"/>
                </a:cxn>
              </a:cxnLst>
              <a:rect l="T12" t="T13" r="T14" b="T15"/>
              <a:pathLst>
                <a:path w="29" h="80">
                  <a:moveTo>
                    <a:pt x="0" y="0"/>
                  </a:moveTo>
                  <a:lnTo>
                    <a:pt x="28" y="15"/>
                  </a:lnTo>
                  <a:lnTo>
                    <a:pt x="29" y="8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69" name="Freeform 312"/>
            <p:cNvSpPr/>
            <p:nvPr/>
          </p:nvSpPr>
          <p:spPr bwMode="auto">
            <a:xfrm>
              <a:off x="5541575" y="2650161"/>
              <a:ext cx="18532" cy="20685"/>
            </a:xfrm>
            <a:custGeom>
              <a:avLst/>
              <a:gdLst>
                <a:gd name="T0" fmla="*/ 0 w 39"/>
                <a:gd name="T1" fmla="*/ 0 h 47"/>
                <a:gd name="T2" fmla="*/ 0 w 39"/>
                <a:gd name="T3" fmla="*/ 1 h 47"/>
                <a:gd name="T4" fmla="*/ 1 w 39"/>
                <a:gd name="T5" fmla="*/ 1 h 47"/>
                <a:gd name="T6" fmla="*/ 1 w 39"/>
                <a:gd name="T7" fmla="*/ 0 h 47"/>
                <a:gd name="T8" fmla="*/ 1 w 39"/>
                <a:gd name="T9" fmla="*/ 1 h 47"/>
                <a:gd name="T10" fmla="*/ 1 w 39"/>
                <a:gd name="T11" fmla="*/ 0 h 47"/>
                <a:gd name="T12" fmla="*/ 0 w 39"/>
                <a:gd name="T13" fmla="*/ 0 h 47"/>
                <a:gd name="T14" fmla="*/ 0 60000 65536"/>
                <a:gd name="T15" fmla="*/ 0 60000 65536"/>
                <a:gd name="T16" fmla="*/ 0 60000 65536"/>
                <a:gd name="T17" fmla="*/ 0 60000 65536"/>
                <a:gd name="T18" fmla="*/ 0 60000 65536"/>
                <a:gd name="T19" fmla="*/ 0 60000 65536"/>
                <a:gd name="T20" fmla="*/ 0 60000 65536"/>
                <a:gd name="T21" fmla="*/ 0 w 39"/>
                <a:gd name="T22" fmla="*/ 0 h 47"/>
                <a:gd name="T23" fmla="*/ 39 w 39"/>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47">
                  <a:moveTo>
                    <a:pt x="0" y="0"/>
                  </a:moveTo>
                  <a:lnTo>
                    <a:pt x="7" y="47"/>
                  </a:lnTo>
                  <a:lnTo>
                    <a:pt x="32" y="47"/>
                  </a:lnTo>
                  <a:lnTo>
                    <a:pt x="22" y="4"/>
                  </a:lnTo>
                  <a:lnTo>
                    <a:pt x="39" y="35"/>
                  </a:lnTo>
                  <a:lnTo>
                    <a:pt x="24" y="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0" name="Freeform 313"/>
            <p:cNvSpPr/>
            <p:nvPr/>
          </p:nvSpPr>
          <p:spPr bwMode="auto">
            <a:xfrm>
              <a:off x="5556738" y="2680394"/>
              <a:ext cx="16847" cy="17503"/>
            </a:xfrm>
            <a:custGeom>
              <a:avLst/>
              <a:gdLst>
                <a:gd name="T0" fmla="*/ 0 w 34"/>
                <a:gd name="T1" fmla="*/ 0 h 35"/>
                <a:gd name="T2" fmla="*/ 1 w 34"/>
                <a:gd name="T3" fmla="*/ 1 h 35"/>
                <a:gd name="T4" fmla="*/ 1 w 34"/>
                <a:gd name="T5" fmla="*/ 0 h 35"/>
                <a:gd name="T6" fmla="*/ 0 w 34"/>
                <a:gd name="T7" fmla="*/ 0 h 35"/>
                <a:gd name="T8" fmla="*/ 0 60000 65536"/>
                <a:gd name="T9" fmla="*/ 0 60000 65536"/>
                <a:gd name="T10" fmla="*/ 0 60000 65536"/>
                <a:gd name="T11" fmla="*/ 0 60000 65536"/>
                <a:gd name="T12" fmla="*/ 0 w 34"/>
                <a:gd name="T13" fmla="*/ 0 h 35"/>
                <a:gd name="T14" fmla="*/ 34 w 34"/>
                <a:gd name="T15" fmla="*/ 35 h 35"/>
              </a:gdLst>
              <a:ahLst/>
              <a:cxnLst>
                <a:cxn ang="T8">
                  <a:pos x="T0" y="T1"/>
                </a:cxn>
                <a:cxn ang="T9">
                  <a:pos x="T2" y="T3"/>
                </a:cxn>
                <a:cxn ang="T10">
                  <a:pos x="T4" y="T5"/>
                </a:cxn>
                <a:cxn ang="T11">
                  <a:pos x="T6" y="T7"/>
                </a:cxn>
              </a:cxnLst>
              <a:rect l="T12" t="T13" r="T14" b="T15"/>
              <a:pathLst>
                <a:path w="34" h="35">
                  <a:moveTo>
                    <a:pt x="0" y="0"/>
                  </a:moveTo>
                  <a:lnTo>
                    <a:pt x="31" y="35"/>
                  </a:lnTo>
                  <a:lnTo>
                    <a:pt x="34" y="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1" name="Freeform 314"/>
            <p:cNvSpPr/>
            <p:nvPr/>
          </p:nvSpPr>
          <p:spPr bwMode="auto">
            <a:xfrm>
              <a:off x="5561792" y="2702670"/>
              <a:ext cx="25271" cy="36597"/>
            </a:xfrm>
            <a:custGeom>
              <a:avLst/>
              <a:gdLst>
                <a:gd name="T0" fmla="*/ 0 w 53"/>
                <a:gd name="T1" fmla="*/ 0 h 81"/>
                <a:gd name="T2" fmla="*/ 1 w 53"/>
                <a:gd name="T3" fmla="*/ 1 h 81"/>
                <a:gd name="T4" fmla="*/ 1 w 53"/>
                <a:gd name="T5" fmla="*/ 2 h 81"/>
                <a:gd name="T6" fmla="*/ 0 w 53"/>
                <a:gd name="T7" fmla="*/ 0 h 81"/>
                <a:gd name="T8" fmla="*/ 0 60000 65536"/>
                <a:gd name="T9" fmla="*/ 0 60000 65536"/>
                <a:gd name="T10" fmla="*/ 0 60000 65536"/>
                <a:gd name="T11" fmla="*/ 0 60000 65536"/>
                <a:gd name="T12" fmla="*/ 0 w 53"/>
                <a:gd name="T13" fmla="*/ 0 h 81"/>
                <a:gd name="T14" fmla="*/ 53 w 53"/>
                <a:gd name="T15" fmla="*/ 81 h 81"/>
              </a:gdLst>
              <a:ahLst/>
              <a:cxnLst>
                <a:cxn ang="T8">
                  <a:pos x="T0" y="T1"/>
                </a:cxn>
                <a:cxn ang="T9">
                  <a:pos x="T2" y="T3"/>
                </a:cxn>
                <a:cxn ang="T10">
                  <a:pos x="T4" y="T5"/>
                </a:cxn>
                <a:cxn ang="T11">
                  <a:pos x="T6" y="T7"/>
                </a:cxn>
              </a:cxnLst>
              <a:rect l="T12" t="T13" r="T14" b="T15"/>
              <a:pathLst>
                <a:path w="53" h="81">
                  <a:moveTo>
                    <a:pt x="0" y="0"/>
                  </a:moveTo>
                  <a:lnTo>
                    <a:pt x="42" y="30"/>
                  </a:lnTo>
                  <a:lnTo>
                    <a:pt x="53" y="8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2" name="Freeform 315"/>
            <p:cNvSpPr/>
            <p:nvPr/>
          </p:nvSpPr>
          <p:spPr bwMode="auto">
            <a:xfrm>
              <a:off x="5602225" y="2712217"/>
              <a:ext cx="11793" cy="23868"/>
            </a:xfrm>
            <a:custGeom>
              <a:avLst/>
              <a:gdLst>
                <a:gd name="T0" fmla="*/ 0 w 26"/>
                <a:gd name="T1" fmla="*/ 1 h 49"/>
                <a:gd name="T2" fmla="*/ 0 w 26"/>
                <a:gd name="T3" fmla="*/ 0 h 49"/>
                <a:gd name="T4" fmla="*/ 1 w 26"/>
                <a:gd name="T5" fmla="*/ 2 h 49"/>
                <a:gd name="T6" fmla="*/ 0 w 26"/>
                <a:gd name="T7" fmla="*/ 1 h 49"/>
                <a:gd name="T8" fmla="*/ 0 60000 65536"/>
                <a:gd name="T9" fmla="*/ 0 60000 65536"/>
                <a:gd name="T10" fmla="*/ 0 60000 65536"/>
                <a:gd name="T11" fmla="*/ 0 60000 65536"/>
                <a:gd name="T12" fmla="*/ 0 w 26"/>
                <a:gd name="T13" fmla="*/ 0 h 49"/>
                <a:gd name="T14" fmla="*/ 26 w 26"/>
                <a:gd name="T15" fmla="*/ 49 h 49"/>
              </a:gdLst>
              <a:ahLst/>
              <a:cxnLst>
                <a:cxn ang="T8">
                  <a:pos x="T0" y="T1"/>
                </a:cxn>
                <a:cxn ang="T9">
                  <a:pos x="T2" y="T3"/>
                </a:cxn>
                <a:cxn ang="T10">
                  <a:pos x="T4" y="T5"/>
                </a:cxn>
                <a:cxn ang="T11">
                  <a:pos x="T6" y="T7"/>
                </a:cxn>
              </a:cxnLst>
              <a:rect l="T12" t="T13" r="T14" b="T15"/>
              <a:pathLst>
                <a:path w="26" h="49">
                  <a:moveTo>
                    <a:pt x="0" y="29"/>
                  </a:moveTo>
                  <a:lnTo>
                    <a:pt x="10" y="0"/>
                  </a:lnTo>
                  <a:lnTo>
                    <a:pt x="26" y="49"/>
                  </a:lnTo>
                  <a:lnTo>
                    <a:pt x="0" y="2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3" name="Freeform 316"/>
            <p:cNvSpPr/>
            <p:nvPr/>
          </p:nvSpPr>
          <p:spPr bwMode="auto">
            <a:xfrm>
              <a:off x="5728579" y="2888838"/>
              <a:ext cx="1058006" cy="560095"/>
            </a:xfrm>
            <a:custGeom>
              <a:avLst/>
              <a:gdLst>
                <a:gd name="T0" fmla="*/ 1 w 2200"/>
                <a:gd name="T1" fmla="*/ 4 h 1238"/>
                <a:gd name="T2" fmla="*/ 1 w 2200"/>
                <a:gd name="T3" fmla="*/ 4 h 1238"/>
                <a:gd name="T4" fmla="*/ 2 w 2200"/>
                <a:gd name="T5" fmla="*/ 14 h 1238"/>
                <a:gd name="T6" fmla="*/ 2 w 2200"/>
                <a:gd name="T7" fmla="*/ 15 h 1238"/>
                <a:gd name="T8" fmla="*/ 5 w 2200"/>
                <a:gd name="T9" fmla="*/ 19 h 1238"/>
                <a:gd name="T10" fmla="*/ 9 w 2200"/>
                <a:gd name="T11" fmla="*/ 20 h 1238"/>
                <a:gd name="T12" fmla="*/ 16 w 2200"/>
                <a:gd name="T13" fmla="*/ 21 h 1238"/>
                <a:gd name="T14" fmla="*/ 21 w 2200"/>
                <a:gd name="T15" fmla="*/ 23 h 1238"/>
                <a:gd name="T16" fmla="*/ 25 w 2200"/>
                <a:gd name="T17" fmla="*/ 28 h 1238"/>
                <a:gd name="T18" fmla="*/ 26 w 2200"/>
                <a:gd name="T19" fmla="*/ 24 h 1238"/>
                <a:gd name="T20" fmla="*/ 29 w 2200"/>
                <a:gd name="T21" fmla="*/ 23 h 1238"/>
                <a:gd name="T22" fmla="*/ 31 w 2200"/>
                <a:gd name="T23" fmla="*/ 23 h 1238"/>
                <a:gd name="T24" fmla="*/ 32 w 2200"/>
                <a:gd name="T25" fmla="*/ 23 h 1238"/>
                <a:gd name="T26" fmla="*/ 33 w 2200"/>
                <a:gd name="T27" fmla="*/ 23 h 1238"/>
                <a:gd name="T28" fmla="*/ 37 w 2200"/>
                <a:gd name="T29" fmla="*/ 24 h 1238"/>
                <a:gd name="T30" fmla="*/ 39 w 2200"/>
                <a:gd name="T31" fmla="*/ 28 h 1238"/>
                <a:gd name="T32" fmla="*/ 39 w 2200"/>
                <a:gd name="T33" fmla="*/ 27 h 1238"/>
                <a:gd name="T34" fmla="*/ 39 w 2200"/>
                <a:gd name="T35" fmla="*/ 20 h 1238"/>
                <a:gd name="T36" fmla="*/ 43 w 2200"/>
                <a:gd name="T37" fmla="*/ 16 h 1238"/>
                <a:gd name="T38" fmla="*/ 43 w 2200"/>
                <a:gd name="T39" fmla="*/ 15 h 1238"/>
                <a:gd name="T40" fmla="*/ 42 w 2200"/>
                <a:gd name="T41" fmla="*/ 13 h 1238"/>
                <a:gd name="T42" fmla="*/ 43 w 2200"/>
                <a:gd name="T43" fmla="*/ 13 h 1238"/>
                <a:gd name="T44" fmla="*/ 43 w 2200"/>
                <a:gd name="T45" fmla="*/ 15 h 1238"/>
                <a:gd name="T46" fmla="*/ 44 w 2200"/>
                <a:gd name="T47" fmla="*/ 12 h 1238"/>
                <a:gd name="T48" fmla="*/ 45 w 2200"/>
                <a:gd name="T49" fmla="*/ 11 h 1238"/>
                <a:gd name="T50" fmla="*/ 48 w 2200"/>
                <a:gd name="T51" fmla="*/ 9 h 1238"/>
                <a:gd name="T52" fmla="*/ 51 w 2200"/>
                <a:gd name="T53" fmla="*/ 6 h 1238"/>
                <a:gd name="T54" fmla="*/ 51 w 2200"/>
                <a:gd name="T55" fmla="*/ 5 h 1238"/>
                <a:gd name="T56" fmla="*/ 49 w 2200"/>
                <a:gd name="T57" fmla="*/ 3 h 1238"/>
                <a:gd name="T58" fmla="*/ 43 w 2200"/>
                <a:gd name="T59" fmla="*/ 6 h 1238"/>
                <a:gd name="T60" fmla="*/ 41 w 2200"/>
                <a:gd name="T61" fmla="*/ 8 h 1238"/>
                <a:gd name="T62" fmla="*/ 38 w 2200"/>
                <a:gd name="T63" fmla="*/ 10 h 1238"/>
                <a:gd name="T64" fmla="*/ 37 w 2200"/>
                <a:gd name="T65" fmla="*/ 9 h 1238"/>
                <a:gd name="T66" fmla="*/ 37 w 2200"/>
                <a:gd name="T67" fmla="*/ 9 h 1238"/>
                <a:gd name="T68" fmla="*/ 37 w 2200"/>
                <a:gd name="T69" fmla="*/ 7 h 1238"/>
                <a:gd name="T70" fmla="*/ 37 w 2200"/>
                <a:gd name="T71" fmla="*/ 5 h 1238"/>
                <a:gd name="T72" fmla="*/ 34 w 2200"/>
                <a:gd name="T73" fmla="*/ 6 h 1238"/>
                <a:gd name="T74" fmla="*/ 33 w 2200"/>
                <a:gd name="T75" fmla="*/ 10 h 1238"/>
                <a:gd name="T76" fmla="*/ 33 w 2200"/>
                <a:gd name="T77" fmla="*/ 5 h 1238"/>
                <a:gd name="T78" fmla="*/ 34 w 2200"/>
                <a:gd name="T79" fmla="*/ 5 h 1238"/>
                <a:gd name="T80" fmla="*/ 36 w 2200"/>
                <a:gd name="T81" fmla="*/ 4 h 1238"/>
                <a:gd name="T82" fmla="*/ 32 w 2200"/>
                <a:gd name="T83" fmla="*/ 3 h 1238"/>
                <a:gd name="T84" fmla="*/ 31 w 2200"/>
                <a:gd name="T85" fmla="*/ 4 h 1238"/>
                <a:gd name="T86" fmla="*/ 31 w 2200"/>
                <a:gd name="T87" fmla="*/ 2 h 1238"/>
                <a:gd name="T88" fmla="*/ 26 w 2200"/>
                <a:gd name="T89" fmla="*/ 0 h 1238"/>
                <a:gd name="T90" fmla="*/ 2 w 2200"/>
                <a:gd name="T91" fmla="*/ 1 h 1238"/>
                <a:gd name="T92" fmla="*/ 2 w 2200"/>
                <a:gd name="T93" fmla="*/ 3 h 1238"/>
                <a:gd name="T94" fmla="*/ 0 w 2200"/>
                <a:gd name="T95" fmla="*/ 2 h 12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00"/>
                <a:gd name="T145" fmla="*/ 0 h 1238"/>
                <a:gd name="T146" fmla="*/ 2200 w 2200"/>
                <a:gd name="T147" fmla="*/ 1238 h 12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00" h="1238">
                  <a:moveTo>
                    <a:pt x="0" y="69"/>
                  </a:moveTo>
                  <a:lnTo>
                    <a:pt x="26" y="169"/>
                  </a:lnTo>
                  <a:lnTo>
                    <a:pt x="56" y="180"/>
                  </a:lnTo>
                  <a:lnTo>
                    <a:pt x="32" y="187"/>
                  </a:lnTo>
                  <a:lnTo>
                    <a:pt x="12" y="491"/>
                  </a:lnTo>
                  <a:lnTo>
                    <a:pt x="70" y="612"/>
                  </a:lnTo>
                  <a:lnTo>
                    <a:pt x="104" y="612"/>
                  </a:lnTo>
                  <a:lnTo>
                    <a:pt x="89" y="656"/>
                  </a:lnTo>
                  <a:lnTo>
                    <a:pt x="160" y="786"/>
                  </a:lnTo>
                  <a:lnTo>
                    <a:pt x="231" y="816"/>
                  </a:lnTo>
                  <a:lnTo>
                    <a:pt x="291" y="890"/>
                  </a:lnTo>
                  <a:lnTo>
                    <a:pt x="378" y="881"/>
                  </a:lnTo>
                  <a:lnTo>
                    <a:pt x="524" y="951"/>
                  </a:lnTo>
                  <a:lnTo>
                    <a:pt x="698" y="924"/>
                  </a:lnTo>
                  <a:lnTo>
                    <a:pt x="800" y="1055"/>
                  </a:lnTo>
                  <a:lnTo>
                    <a:pt x="879" y="1020"/>
                  </a:lnTo>
                  <a:lnTo>
                    <a:pt x="978" y="1181"/>
                  </a:lnTo>
                  <a:lnTo>
                    <a:pt x="1053" y="1208"/>
                  </a:lnTo>
                  <a:lnTo>
                    <a:pt x="1046" y="1119"/>
                  </a:lnTo>
                  <a:lnTo>
                    <a:pt x="1126" y="1065"/>
                  </a:lnTo>
                  <a:lnTo>
                    <a:pt x="1133" y="1022"/>
                  </a:lnTo>
                  <a:lnTo>
                    <a:pt x="1244" y="1020"/>
                  </a:lnTo>
                  <a:lnTo>
                    <a:pt x="1346" y="1055"/>
                  </a:lnTo>
                  <a:lnTo>
                    <a:pt x="1347" y="1001"/>
                  </a:lnTo>
                  <a:lnTo>
                    <a:pt x="1307" y="995"/>
                  </a:lnTo>
                  <a:lnTo>
                    <a:pt x="1389" y="993"/>
                  </a:lnTo>
                  <a:lnTo>
                    <a:pt x="1394" y="969"/>
                  </a:lnTo>
                  <a:lnTo>
                    <a:pt x="1401" y="997"/>
                  </a:lnTo>
                  <a:lnTo>
                    <a:pt x="1557" y="1008"/>
                  </a:lnTo>
                  <a:lnTo>
                    <a:pt x="1597" y="1053"/>
                  </a:lnTo>
                  <a:lnTo>
                    <a:pt x="1603" y="1134"/>
                  </a:lnTo>
                  <a:lnTo>
                    <a:pt x="1654" y="1238"/>
                  </a:lnTo>
                  <a:lnTo>
                    <a:pt x="1684" y="1235"/>
                  </a:lnTo>
                  <a:lnTo>
                    <a:pt x="1699" y="1156"/>
                  </a:lnTo>
                  <a:lnTo>
                    <a:pt x="1644" y="969"/>
                  </a:lnTo>
                  <a:lnTo>
                    <a:pt x="1676" y="889"/>
                  </a:lnTo>
                  <a:lnTo>
                    <a:pt x="1870" y="736"/>
                  </a:lnTo>
                  <a:lnTo>
                    <a:pt x="1833" y="720"/>
                  </a:lnTo>
                  <a:lnTo>
                    <a:pt x="1867" y="713"/>
                  </a:lnTo>
                  <a:lnTo>
                    <a:pt x="1840" y="662"/>
                  </a:lnTo>
                  <a:lnTo>
                    <a:pt x="1846" y="617"/>
                  </a:lnTo>
                  <a:lnTo>
                    <a:pt x="1805" y="585"/>
                  </a:lnTo>
                  <a:lnTo>
                    <a:pt x="1846" y="608"/>
                  </a:lnTo>
                  <a:lnTo>
                    <a:pt x="1835" y="554"/>
                  </a:lnTo>
                  <a:lnTo>
                    <a:pt x="1862" y="536"/>
                  </a:lnTo>
                  <a:lnTo>
                    <a:pt x="1867" y="656"/>
                  </a:lnTo>
                  <a:lnTo>
                    <a:pt x="1895" y="586"/>
                  </a:lnTo>
                  <a:lnTo>
                    <a:pt x="1878" y="529"/>
                  </a:lnTo>
                  <a:lnTo>
                    <a:pt x="1896" y="562"/>
                  </a:lnTo>
                  <a:lnTo>
                    <a:pt x="1937" y="464"/>
                  </a:lnTo>
                  <a:lnTo>
                    <a:pt x="2092" y="420"/>
                  </a:lnTo>
                  <a:lnTo>
                    <a:pt x="2051" y="394"/>
                  </a:lnTo>
                  <a:lnTo>
                    <a:pt x="2081" y="320"/>
                  </a:lnTo>
                  <a:lnTo>
                    <a:pt x="2195" y="264"/>
                  </a:lnTo>
                  <a:lnTo>
                    <a:pt x="2200" y="233"/>
                  </a:lnTo>
                  <a:lnTo>
                    <a:pt x="2171" y="209"/>
                  </a:lnTo>
                  <a:lnTo>
                    <a:pt x="2171" y="136"/>
                  </a:lnTo>
                  <a:lnTo>
                    <a:pt x="2109" y="114"/>
                  </a:lnTo>
                  <a:lnTo>
                    <a:pt x="2061" y="230"/>
                  </a:lnTo>
                  <a:lnTo>
                    <a:pt x="1867" y="274"/>
                  </a:lnTo>
                  <a:lnTo>
                    <a:pt x="1851" y="324"/>
                  </a:lnTo>
                  <a:lnTo>
                    <a:pt x="1740" y="345"/>
                  </a:lnTo>
                  <a:lnTo>
                    <a:pt x="1747" y="363"/>
                  </a:lnTo>
                  <a:lnTo>
                    <a:pt x="1637" y="431"/>
                  </a:lnTo>
                  <a:lnTo>
                    <a:pt x="1586" y="429"/>
                  </a:lnTo>
                  <a:lnTo>
                    <a:pt x="1584" y="410"/>
                  </a:lnTo>
                  <a:lnTo>
                    <a:pt x="1592" y="387"/>
                  </a:lnTo>
                  <a:lnTo>
                    <a:pt x="1604" y="372"/>
                  </a:lnTo>
                  <a:lnTo>
                    <a:pt x="1611" y="351"/>
                  </a:lnTo>
                  <a:lnTo>
                    <a:pt x="1592" y="297"/>
                  </a:lnTo>
                  <a:lnTo>
                    <a:pt x="1554" y="318"/>
                  </a:lnTo>
                  <a:lnTo>
                    <a:pt x="1569" y="230"/>
                  </a:lnTo>
                  <a:lnTo>
                    <a:pt x="1509" y="209"/>
                  </a:lnTo>
                  <a:lnTo>
                    <a:pt x="1465" y="264"/>
                  </a:lnTo>
                  <a:lnTo>
                    <a:pt x="1448" y="413"/>
                  </a:lnTo>
                  <a:lnTo>
                    <a:pt x="1413" y="417"/>
                  </a:lnTo>
                  <a:lnTo>
                    <a:pt x="1402" y="347"/>
                  </a:lnTo>
                  <a:lnTo>
                    <a:pt x="1434" y="234"/>
                  </a:lnTo>
                  <a:lnTo>
                    <a:pt x="1403" y="252"/>
                  </a:lnTo>
                  <a:lnTo>
                    <a:pt x="1451" y="196"/>
                  </a:lnTo>
                  <a:lnTo>
                    <a:pt x="1552" y="194"/>
                  </a:lnTo>
                  <a:lnTo>
                    <a:pt x="1536" y="164"/>
                  </a:lnTo>
                  <a:lnTo>
                    <a:pt x="1529" y="164"/>
                  </a:lnTo>
                  <a:lnTo>
                    <a:pt x="1381" y="146"/>
                  </a:lnTo>
                  <a:lnTo>
                    <a:pt x="1403" y="110"/>
                  </a:lnTo>
                  <a:lnTo>
                    <a:pt x="1315" y="159"/>
                  </a:lnTo>
                  <a:lnTo>
                    <a:pt x="1243" y="159"/>
                  </a:lnTo>
                  <a:lnTo>
                    <a:pt x="1330" y="82"/>
                  </a:lnTo>
                  <a:lnTo>
                    <a:pt x="1147" y="40"/>
                  </a:lnTo>
                  <a:lnTo>
                    <a:pt x="1127" y="0"/>
                  </a:lnTo>
                  <a:lnTo>
                    <a:pt x="1126" y="26"/>
                  </a:lnTo>
                  <a:lnTo>
                    <a:pt x="72" y="26"/>
                  </a:lnTo>
                  <a:lnTo>
                    <a:pt x="90" y="73"/>
                  </a:lnTo>
                  <a:lnTo>
                    <a:pt x="70" y="114"/>
                  </a:lnTo>
                  <a:lnTo>
                    <a:pt x="74" y="72"/>
                  </a:lnTo>
                  <a:lnTo>
                    <a:pt x="0" y="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4" name="Freeform 317"/>
            <p:cNvSpPr/>
            <p:nvPr/>
          </p:nvSpPr>
          <p:spPr bwMode="auto">
            <a:xfrm>
              <a:off x="6943265" y="4581851"/>
              <a:ext cx="94345" cy="108200"/>
            </a:xfrm>
            <a:custGeom>
              <a:avLst/>
              <a:gdLst>
                <a:gd name="T0" fmla="*/ 0 w 199"/>
                <a:gd name="T1" fmla="*/ 5 h 238"/>
                <a:gd name="T2" fmla="*/ 1 w 199"/>
                <a:gd name="T3" fmla="*/ 0 h 238"/>
                <a:gd name="T4" fmla="*/ 1 w 199"/>
                <a:gd name="T5" fmla="*/ 0 h 238"/>
                <a:gd name="T6" fmla="*/ 4 w 199"/>
                <a:gd name="T7" fmla="*/ 2 h 238"/>
                <a:gd name="T8" fmla="*/ 5 w 199"/>
                <a:gd name="T9" fmla="*/ 3 h 238"/>
                <a:gd name="T10" fmla="*/ 4 w 199"/>
                <a:gd name="T11" fmla="*/ 4 h 238"/>
                <a:gd name="T12" fmla="*/ 3 w 199"/>
                <a:gd name="T13" fmla="*/ 5 h 238"/>
                <a:gd name="T14" fmla="*/ 0 w 199"/>
                <a:gd name="T15" fmla="*/ 5 h 238"/>
                <a:gd name="T16" fmla="*/ 0 60000 65536"/>
                <a:gd name="T17" fmla="*/ 0 60000 65536"/>
                <a:gd name="T18" fmla="*/ 0 60000 65536"/>
                <a:gd name="T19" fmla="*/ 0 60000 65536"/>
                <a:gd name="T20" fmla="*/ 0 60000 65536"/>
                <a:gd name="T21" fmla="*/ 0 60000 65536"/>
                <a:gd name="T22" fmla="*/ 0 60000 65536"/>
                <a:gd name="T23" fmla="*/ 0 60000 65536"/>
                <a:gd name="T24" fmla="*/ 0 w 199"/>
                <a:gd name="T25" fmla="*/ 0 h 238"/>
                <a:gd name="T26" fmla="*/ 199 w 199"/>
                <a:gd name="T27" fmla="*/ 238 h 2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 h="238">
                  <a:moveTo>
                    <a:pt x="0" y="192"/>
                  </a:moveTo>
                  <a:lnTo>
                    <a:pt x="31" y="8"/>
                  </a:lnTo>
                  <a:lnTo>
                    <a:pt x="62" y="0"/>
                  </a:lnTo>
                  <a:lnTo>
                    <a:pt x="174" y="94"/>
                  </a:lnTo>
                  <a:lnTo>
                    <a:pt x="199" y="131"/>
                  </a:lnTo>
                  <a:lnTo>
                    <a:pt x="189" y="178"/>
                  </a:lnTo>
                  <a:lnTo>
                    <a:pt x="136" y="238"/>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5" name="Freeform 318"/>
            <p:cNvSpPr/>
            <p:nvPr/>
          </p:nvSpPr>
          <p:spPr bwMode="auto">
            <a:xfrm>
              <a:off x="6672025" y="3717842"/>
              <a:ext cx="245970" cy="229130"/>
            </a:xfrm>
            <a:custGeom>
              <a:avLst/>
              <a:gdLst>
                <a:gd name="T0" fmla="*/ 0 w 510"/>
                <a:gd name="T1" fmla="*/ 3 h 507"/>
                <a:gd name="T2" fmla="*/ 1 w 510"/>
                <a:gd name="T3" fmla="*/ 5 h 507"/>
                <a:gd name="T4" fmla="*/ 3 w 510"/>
                <a:gd name="T5" fmla="*/ 5 h 507"/>
                <a:gd name="T6" fmla="*/ 3 w 510"/>
                <a:gd name="T7" fmla="*/ 6 h 507"/>
                <a:gd name="T8" fmla="*/ 5 w 510"/>
                <a:gd name="T9" fmla="*/ 6 h 507"/>
                <a:gd name="T10" fmla="*/ 5 w 510"/>
                <a:gd name="T11" fmla="*/ 10 h 507"/>
                <a:gd name="T12" fmla="*/ 6 w 510"/>
                <a:gd name="T13" fmla="*/ 11 h 507"/>
                <a:gd name="T14" fmla="*/ 7 w 510"/>
                <a:gd name="T15" fmla="*/ 12 h 507"/>
                <a:gd name="T16" fmla="*/ 9 w 510"/>
                <a:gd name="T17" fmla="*/ 10 h 507"/>
                <a:gd name="T18" fmla="*/ 8 w 510"/>
                <a:gd name="T19" fmla="*/ 10 h 507"/>
                <a:gd name="T20" fmla="*/ 8 w 510"/>
                <a:gd name="T21" fmla="*/ 8 h 507"/>
                <a:gd name="T22" fmla="*/ 9 w 510"/>
                <a:gd name="T23" fmla="*/ 9 h 507"/>
                <a:gd name="T24" fmla="*/ 11 w 510"/>
                <a:gd name="T25" fmla="*/ 7 h 507"/>
                <a:gd name="T26" fmla="*/ 11 w 510"/>
                <a:gd name="T27" fmla="*/ 6 h 507"/>
                <a:gd name="T28" fmla="*/ 11 w 510"/>
                <a:gd name="T29" fmla="*/ 5 h 507"/>
                <a:gd name="T30" fmla="*/ 11 w 510"/>
                <a:gd name="T31" fmla="*/ 5 h 507"/>
                <a:gd name="T32" fmla="*/ 12 w 510"/>
                <a:gd name="T33" fmla="*/ 4 h 507"/>
                <a:gd name="T34" fmla="*/ 11 w 510"/>
                <a:gd name="T35" fmla="*/ 4 h 507"/>
                <a:gd name="T36" fmla="*/ 11 w 510"/>
                <a:gd name="T37" fmla="*/ 3 h 507"/>
                <a:gd name="T38" fmla="*/ 9 w 510"/>
                <a:gd name="T39" fmla="*/ 2 h 507"/>
                <a:gd name="T40" fmla="*/ 10 w 510"/>
                <a:gd name="T41" fmla="*/ 2 h 507"/>
                <a:gd name="T42" fmla="*/ 5 w 510"/>
                <a:gd name="T43" fmla="*/ 2 h 507"/>
                <a:gd name="T44" fmla="*/ 3 w 510"/>
                <a:gd name="T45" fmla="*/ 0 h 507"/>
                <a:gd name="T46" fmla="*/ 3 w 510"/>
                <a:gd name="T47" fmla="*/ 1 h 507"/>
                <a:gd name="T48" fmla="*/ 1 w 510"/>
                <a:gd name="T49" fmla="*/ 1 h 507"/>
                <a:gd name="T50" fmla="*/ 2 w 510"/>
                <a:gd name="T51" fmla="*/ 3 h 507"/>
                <a:gd name="T52" fmla="*/ 1 w 510"/>
                <a:gd name="T53" fmla="*/ 3 h 507"/>
                <a:gd name="T54" fmla="*/ 1 w 510"/>
                <a:gd name="T55" fmla="*/ 2 h 507"/>
                <a:gd name="T56" fmla="*/ 2 w 510"/>
                <a:gd name="T57" fmla="*/ 1 h 507"/>
                <a:gd name="T58" fmla="*/ 0 w 510"/>
                <a:gd name="T59" fmla="*/ 3 h 5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0"/>
                <a:gd name="T91" fmla="*/ 0 h 507"/>
                <a:gd name="T92" fmla="*/ 510 w 510"/>
                <a:gd name="T93" fmla="*/ 507 h 5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0" h="507">
                  <a:moveTo>
                    <a:pt x="0" y="138"/>
                  </a:moveTo>
                  <a:lnTo>
                    <a:pt x="48" y="226"/>
                  </a:lnTo>
                  <a:lnTo>
                    <a:pt x="122" y="237"/>
                  </a:lnTo>
                  <a:lnTo>
                    <a:pt x="146" y="275"/>
                  </a:lnTo>
                  <a:lnTo>
                    <a:pt x="220" y="269"/>
                  </a:lnTo>
                  <a:lnTo>
                    <a:pt x="208" y="422"/>
                  </a:lnTo>
                  <a:lnTo>
                    <a:pt x="243" y="486"/>
                  </a:lnTo>
                  <a:lnTo>
                    <a:pt x="284" y="507"/>
                  </a:lnTo>
                  <a:lnTo>
                    <a:pt x="379" y="448"/>
                  </a:lnTo>
                  <a:lnTo>
                    <a:pt x="341" y="437"/>
                  </a:lnTo>
                  <a:lnTo>
                    <a:pt x="325" y="352"/>
                  </a:lnTo>
                  <a:lnTo>
                    <a:pt x="387" y="368"/>
                  </a:lnTo>
                  <a:lnTo>
                    <a:pt x="487" y="315"/>
                  </a:lnTo>
                  <a:lnTo>
                    <a:pt x="457" y="275"/>
                  </a:lnTo>
                  <a:lnTo>
                    <a:pt x="491" y="236"/>
                  </a:lnTo>
                  <a:lnTo>
                    <a:pt x="477" y="207"/>
                  </a:lnTo>
                  <a:lnTo>
                    <a:pt x="510" y="175"/>
                  </a:lnTo>
                  <a:lnTo>
                    <a:pt x="467" y="168"/>
                  </a:lnTo>
                  <a:lnTo>
                    <a:pt x="467" y="127"/>
                  </a:lnTo>
                  <a:lnTo>
                    <a:pt x="391" y="84"/>
                  </a:lnTo>
                  <a:lnTo>
                    <a:pt x="426" y="72"/>
                  </a:lnTo>
                  <a:lnTo>
                    <a:pt x="200" y="81"/>
                  </a:lnTo>
                  <a:lnTo>
                    <a:pt x="127" y="0"/>
                  </a:lnTo>
                  <a:lnTo>
                    <a:pt x="133" y="37"/>
                  </a:lnTo>
                  <a:lnTo>
                    <a:pt x="66" y="68"/>
                  </a:lnTo>
                  <a:lnTo>
                    <a:pt x="86" y="127"/>
                  </a:lnTo>
                  <a:lnTo>
                    <a:pt x="63" y="150"/>
                  </a:lnTo>
                  <a:lnTo>
                    <a:pt x="48" y="96"/>
                  </a:lnTo>
                  <a:lnTo>
                    <a:pt x="73" y="22"/>
                  </a:lnTo>
                  <a:lnTo>
                    <a:pt x="0" y="1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6" name="Freeform 320"/>
            <p:cNvSpPr/>
            <p:nvPr/>
          </p:nvSpPr>
          <p:spPr bwMode="auto">
            <a:xfrm>
              <a:off x="2372611" y="3156156"/>
              <a:ext cx="259447" cy="203671"/>
            </a:xfrm>
            <a:custGeom>
              <a:avLst/>
              <a:gdLst>
                <a:gd name="T0" fmla="*/ 0 w 542"/>
                <a:gd name="T1" fmla="*/ 5 h 449"/>
                <a:gd name="T2" fmla="*/ 0 w 542"/>
                <a:gd name="T3" fmla="*/ 8 h 449"/>
                <a:gd name="T4" fmla="*/ 1 w 542"/>
                <a:gd name="T5" fmla="*/ 9 h 449"/>
                <a:gd name="T6" fmla="*/ 0 w 542"/>
                <a:gd name="T7" fmla="*/ 10 h 449"/>
                <a:gd name="T8" fmla="*/ 2 w 542"/>
                <a:gd name="T9" fmla="*/ 10 h 449"/>
                <a:gd name="T10" fmla="*/ 5 w 542"/>
                <a:gd name="T11" fmla="*/ 10 h 449"/>
                <a:gd name="T12" fmla="*/ 5 w 542"/>
                <a:gd name="T13" fmla="*/ 8 h 449"/>
                <a:gd name="T14" fmla="*/ 8 w 542"/>
                <a:gd name="T15" fmla="*/ 8 h 449"/>
                <a:gd name="T16" fmla="*/ 8 w 542"/>
                <a:gd name="T17" fmla="*/ 6 h 449"/>
                <a:gd name="T18" fmla="*/ 9 w 542"/>
                <a:gd name="T19" fmla="*/ 6 h 449"/>
                <a:gd name="T20" fmla="*/ 8 w 542"/>
                <a:gd name="T21" fmla="*/ 5 h 449"/>
                <a:gd name="T22" fmla="*/ 9 w 542"/>
                <a:gd name="T23" fmla="*/ 5 h 449"/>
                <a:gd name="T24" fmla="*/ 10 w 542"/>
                <a:gd name="T25" fmla="*/ 4 h 449"/>
                <a:gd name="T26" fmla="*/ 9 w 542"/>
                <a:gd name="T27" fmla="*/ 3 h 449"/>
                <a:gd name="T28" fmla="*/ 12 w 542"/>
                <a:gd name="T29" fmla="*/ 2 h 449"/>
                <a:gd name="T30" fmla="*/ 13 w 542"/>
                <a:gd name="T31" fmla="*/ 1 h 449"/>
                <a:gd name="T32" fmla="*/ 11 w 542"/>
                <a:gd name="T33" fmla="*/ 1 h 449"/>
                <a:gd name="T34" fmla="*/ 10 w 542"/>
                <a:gd name="T35" fmla="*/ 2 h 449"/>
                <a:gd name="T36" fmla="*/ 9 w 542"/>
                <a:gd name="T37" fmla="*/ 0 h 449"/>
                <a:gd name="T38" fmla="*/ 8 w 542"/>
                <a:gd name="T39" fmla="*/ 1 h 449"/>
                <a:gd name="T40" fmla="*/ 4 w 542"/>
                <a:gd name="T41" fmla="*/ 1 h 449"/>
                <a:gd name="T42" fmla="*/ 2 w 542"/>
                <a:gd name="T43" fmla="*/ 4 h 449"/>
                <a:gd name="T44" fmla="*/ 1 w 542"/>
                <a:gd name="T45" fmla="*/ 3 h 449"/>
                <a:gd name="T46" fmla="*/ 0 w 542"/>
                <a:gd name="T47" fmla="*/ 5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2"/>
                <a:gd name="T73" fmla="*/ 0 h 449"/>
                <a:gd name="T74" fmla="*/ 542 w 542"/>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2" h="449">
                  <a:moveTo>
                    <a:pt x="0" y="214"/>
                  </a:moveTo>
                  <a:lnTo>
                    <a:pt x="6" y="333"/>
                  </a:lnTo>
                  <a:lnTo>
                    <a:pt x="42" y="368"/>
                  </a:lnTo>
                  <a:lnTo>
                    <a:pt x="14" y="426"/>
                  </a:lnTo>
                  <a:lnTo>
                    <a:pt x="73" y="449"/>
                  </a:lnTo>
                  <a:lnTo>
                    <a:pt x="212" y="426"/>
                  </a:lnTo>
                  <a:lnTo>
                    <a:pt x="239" y="361"/>
                  </a:lnTo>
                  <a:lnTo>
                    <a:pt x="333" y="325"/>
                  </a:lnTo>
                  <a:lnTo>
                    <a:pt x="340" y="269"/>
                  </a:lnTo>
                  <a:lnTo>
                    <a:pt x="375" y="254"/>
                  </a:lnTo>
                  <a:lnTo>
                    <a:pt x="361" y="226"/>
                  </a:lnTo>
                  <a:lnTo>
                    <a:pt x="393" y="222"/>
                  </a:lnTo>
                  <a:lnTo>
                    <a:pt x="418" y="168"/>
                  </a:lnTo>
                  <a:lnTo>
                    <a:pt x="408" y="112"/>
                  </a:lnTo>
                  <a:lnTo>
                    <a:pt x="538" y="72"/>
                  </a:lnTo>
                  <a:lnTo>
                    <a:pt x="542" y="61"/>
                  </a:lnTo>
                  <a:lnTo>
                    <a:pt x="492" y="50"/>
                  </a:lnTo>
                  <a:lnTo>
                    <a:pt x="423" y="88"/>
                  </a:lnTo>
                  <a:lnTo>
                    <a:pt x="392" y="0"/>
                  </a:lnTo>
                  <a:lnTo>
                    <a:pt x="335" y="66"/>
                  </a:lnTo>
                  <a:lnTo>
                    <a:pt x="169" y="61"/>
                  </a:lnTo>
                  <a:lnTo>
                    <a:pt x="82" y="165"/>
                  </a:lnTo>
                  <a:lnTo>
                    <a:pt x="25" y="131"/>
                  </a:lnTo>
                  <a:lnTo>
                    <a:pt x="0" y="2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7" name="Freeform 321"/>
            <p:cNvSpPr/>
            <p:nvPr/>
          </p:nvSpPr>
          <p:spPr bwMode="auto">
            <a:xfrm>
              <a:off x="1614485" y="3059094"/>
              <a:ext cx="33694" cy="68421"/>
            </a:xfrm>
            <a:custGeom>
              <a:avLst/>
              <a:gdLst>
                <a:gd name="T0" fmla="*/ 0 w 71"/>
                <a:gd name="T1" fmla="*/ 3 h 151"/>
                <a:gd name="T2" fmla="*/ 0 w 71"/>
                <a:gd name="T3" fmla="*/ 1 h 151"/>
                <a:gd name="T4" fmla="*/ 1 w 71"/>
                <a:gd name="T5" fmla="*/ 0 h 151"/>
                <a:gd name="T6" fmla="*/ 2 w 71"/>
                <a:gd name="T7" fmla="*/ 2 h 151"/>
                <a:gd name="T8" fmla="*/ 1 w 71"/>
                <a:gd name="T9" fmla="*/ 3 h 151"/>
                <a:gd name="T10" fmla="*/ 0 w 71"/>
                <a:gd name="T11" fmla="*/ 3 h 151"/>
                <a:gd name="T12" fmla="*/ 0 60000 65536"/>
                <a:gd name="T13" fmla="*/ 0 60000 65536"/>
                <a:gd name="T14" fmla="*/ 0 60000 65536"/>
                <a:gd name="T15" fmla="*/ 0 60000 65536"/>
                <a:gd name="T16" fmla="*/ 0 60000 65536"/>
                <a:gd name="T17" fmla="*/ 0 60000 65536"/>
                <a:gd name="T18" fmla="*/ 0 w 71"/>
                <a:gd name="T19" fmla="*/ 0 h 151"/>
                <a:gd name="T20" fmla="*/ 71 w 71"/>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71" h="151">
                  <a:moveTo>
                    <a:pt x="0" y="114"/>
                  </a:moveTo>
                  <a:lnTo>
                    <a:pt x="1" y="37"/>
                  </a:lnTo>
                  <a:lnTo>
                    <a:pt x="33" y="0"/>
                  </a:lnTo>
                  <a:lnTo>
                    <a:pt x="71" y="88"/>
                  </a:lnTo>
                  <a:lnTo>
                    <a:pt x="35" y="151"/>
                  </a:lnTo>
                  <a:lnTo>
                    <a:pt x="0" y="1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8" name="Freeform 322"/>
            <p:cNvSpPr/>
            <p:nvPr/>
          </p:nvSpPr>
          <p:spPr bwMode="auto">
            <a:xfrm>
              <a:off x="1102329" y="3191162"/>
              <a:ext cx="374009" cy="388247"/>
            </a:xfrm>
            <a:custGeom>
              <a:avLst/>
              <a:gdLst>
                <a:gd name="T0" fmla="*/ 0 w 776"/>
                <a:gd name="T1" fmla="*/ 11 h 857"/>
                <a:gd name="T2" fmla="*/ 0 w 776"/>
                <a:gd name="T3" fmla="*/ 11 h 857"/>
                <a:gd name="T4" fmla="*/ 3 w 776"/>
                <a:gd name="T5" fmla="*/ 13 h 857"/>
                <a:gd name="T6" fmla="*/ 11 w 776"/>
                <a:gd name="T7" fmla="*/ 19 h 857"/>
                <a:gd name="T8" fmla="*/ 11 w 776"/>
                <a:gd name="T9" fmla="*/ 20 h 857"/>
                <a:gd name="T10" fmla="*/ 11 w 776"/>
                <a:gd name="T11" fmla="*/ 20 h 857"/>
                <a:gd name="T12" fmla="*/ 13 w 776"/>
                <a:gd name="T13" fmla="*/ 19 h 857"/>
                <a:gd name="T14" fmla="*/ 18 w 776"/>
                <a:gd name="T15" fmla="*/ 15 h 857"/>
                <a:gd name="T16" fmla="*/ 16 w 776"/>
                <a:gd name="T17" fmla="*/ 12 h 857"/>
                <a:gd name="T18" fmla="*/ 16 w 776"/>
                <a:gd name="T19" fmla="*/ 8 h 857"/>
                <a:gd name="T20" fmla="*/ 16 w 776"/>
                <a:gd name="T21" fmla="*/ 6 h 857"/>
                <a:gd name="T22" fmla="*/ 14 w 776"/>
                <a:gd name="T23" fmla="*/ 3 h 857"/>
                <a:gd name="T24" fmla="*/ 15 w 776"/>
                <a:gd name="T25" fmla="*/ 3 h 857"/>
                <a:gd name="T26" fmla="*/ 15 w 776"/>
                <a:gd name="T27" fmla="*/ 0 h 857"/>
                <a:gd name="T28" fmla="*/ 9 w 776"/>
                <a:gd name="T29" fmla="*/ 1 h 857"/>
                <a:gd name="T30" fmla="*/ 6 w 776"/>
                <a:gd name="T31" fmla="*/ 2 h 857"/>
                <a:gd name="T32" fmla="*/ 7 w 776"/>
                <a:gd name="T33" fmla="*/ 5 h 857"/>
                <a:gd name="T34" fmla="*/ 5 w 776"/>
                <a:gd name="T35" fmla="*/ 6 h 857"/>
                <a:gd name="T36" fmla="*/ 4 w 776"/>
                <a:gd name="T37" fmla="*/ 6 h 857"/>
                <a:gd name="T38" fmla="*/ 5 w 776"/>
                <a:gd name="T39" fmla="*/ 7 h 857"/>
                <a:gd name="T40" fmla="*/ 1 w 776"/>
                <a:gd name="T41" fmla="*/ 9 h 857"/>
                <a:gd name="T42" fmla="*/ 0 w 776"/>
                <a:gd name="T43" fmla="*/ 11 h 8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6"/>
                <a:gd name="T67" fmla="*/ 0 h 857"/>
                <a:gd name="T68" fmla="*/ 776 w 776"/>
                <a:gd name="T69" fmla="*/ 857 h 8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6" h="857">
                  <a:moveTo>
                    <a:pt x="0" y="458"/>
                  </a:moveTo>
                  <a:lnTo>
                    <a:pt x="5" y="475"/>
                  </a:lnTo>
                  <a:lnTo>
                    <a:pt x="150" y="582"/>
                  </a:lnTo>
                  <a:lnTo>
                    <a:pt x="454" y="818"/>
                  </a:lnTo>
                  <a:lnTo>
                    <a:pt x="456" y="857"/>
                  </a:lnTo>
                  <a:lnTo>
                    <a:pt x="488" y="853"/>
                  </a:lnTo>
                  <a:lnTo>
                    <a:pt x="547" y="836"/>
                  </a:lnTo>
                  <a:lnTo>
                    <a:pt x="776" y="651"/>
                  </a:lnTo>
                  <a:lnTo>
                    <a:pt x="687" y="527"/>
                  </a:lnTo>
                  <a:lnTo>
                    <a:pt x="688" y="330"/>
                  </a:lnTo>
                  <a:lnTo>
                    <a:pt x="679" y="241"/>
                  </a:lnTo>
                  <a:lnTo>
                    <a:pt x="612" y="151"/>
                  </a:lnTo>
                  <a:lnTo>
                    <a:pt x="647" y="120"/>
                  </a:lnTo>
                  <a:lnTo>
                    <a:pt x="659" y="0"/>
                  </a:lnTo>
                  <a:lnTo>
                    <a:pt x="391" y="20"/>
                  </a:lnTo>
                  <a:lnTo>
                    <a:pt x="246" y="92"/>
                  </a:lnTo>
                  <a:lnTo>
                    <a:pt x="284" y="238"/>
                  </a:lnTo>
                  <a:lnTo>
                    <a:pt x="224" y="241"/>
                  </a:lnTo>
                  <a:lnTo>
                    <a:pt x="189" y="258"/>
                  </a:lnTo>
                  <a:lnTo>
                    <a:pt x="196" y="296"/>
                  </a:lnTo>
                  <a:lnTo>
                    <a:pt x="21" y="383"/>
                  </a:lnTo>
                  <a:lnTo>
                    <a:pt x="0" y="45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79" name="Freeform 323"/>
            <p:cNvSpPr/>
            <p:nvPr/>
          </p:nvSpPr>
          <p:spPr bwMode="auto">
            <a:xfrm>
              <a:off x="3336273" y="4179284"/>
              <a:ext cx="739594" cy="609421"/>
            </a:xfrm>
            <a:custGeom>
              <a:avLst/>
              <a:gdLst>
                <a:gd name="T0" fmla="*/ 1 w 1543"/>
                <a:gd name="T1" fmla="*/ 17 h 1343"/>
                <a:gd name="T2" fmla="*/ 1 w 1543"/>
                <a:gd name="T3" fmla="*/ 16 h 1343"/>
                <a:gd name="T4" fmla="*/ 1 w 1543"/>
                <a:gd name="T5" fmla="*/ 12 h 1343"/>
                <a:gd name="T6" fmla="*/ 3 w 1543"/>
                <a:gd name="T7" fmla="*/ 10 h 1343"/>
                <a:gd name="T8" fmla="*/ 8 w 1543"/>
                <a:gd name="T9" fmla="*/ 8 h 1343"/>
                <a:gd name="T10" fmla="*/ 9 w 1543"/>
                <a:gd name="T11" fmla="*/ 6 h 1343"/>
                <a:gd name="T12" fmla="*/ 9 w 1543"/>
                <a:gd name="T13" fmla="*/ 6 h 1343"/>
                <a:gd name="T14" fmla="*/ 10 w 1543"/>
                <a:gd name="T15" fmla="*/ 5 h 1343"/>
                <a:gd name="T16" fmla="*/ 13 w 1543"/>
                <a:gd name="T17" fmla="*/ 4 h 1343"/>
                <a:gd name="T18" fmla="*/ 14 w 1543"/>
                <a:gd name="T19" fmla="*/ 4 h 1343"/>
                <a:gd name="T20" fmla="*/ 14 w 1543"/>
                <a:gd name="T21" fmla="*/ 4 h 1343"/>
                <a:gd name="T22" fmla="*/ 17 w 1543"/>
                <a:gd name="T23" fmla="*/ 1 h 1343"/>
                <a:gd name="T24" fmla="*/ 20 w 1543"/>
                <a:gd name="T25" fmla="*/ 2 h 1343"/>
                <a:gd name="T26" fmla="*/ 24 w 1543"/>
                <a:gd name="T27" fmla="*/ 7 h 1343"/>
                <a:gd name="T28" fmla="*/ 25 w 1543"/>
                <a:gd name="T29" fmla="*/ 1 h 1343"/>
                <a:gd name="T30" fmla="*/ 27 w 1543"/>
                <a:gd name="T31" fmla="*/ 4 h 1343"/>
                <a:gd name="T32" fmla="*/ 29 w 1543"/>
                <a:gd name="T33" fmla="*/ 9 h 1343"/>
                <a:gd name="T34" fmla="*/ 32 w 1543"/>
                <a:gd name="T35" fmla="*/ 13 h 1343"/>
                <a:gd name="T36" fmla="*/ 33 w 1543"/>
                <a:gd name="T37" fmla="*/ 14 h 1343"/>
                <a:gd name="T38" fmla="*/ 36 w 1543"/>
                <a:gd name="T39" fmla="*/ 19 h 1343"/>
                <a:gd name="T40" fmla="*/ 34 w 1543"/>
                <a:gd name="T41" fmla="*/ 25 h 1343"/>
                <a:gd name="T42" fmla="*/ 30 w 1543"/>
                <a:gd name="T43" fmla="*/ 30 h 1343"/>
                <a:gd name="T44" fmla="*/ 29 w 1543"/>
                <a:gd name="T45" fmla="*/ 31 h 1343"/>
                <a:gd name="T46" fmla="*/ 27 w 1543"/>
                <a:gd name="T47" fmla="*/ 31 h 1343"/>
                <a:gd name="T48" fmla="*/ 24 w 1543"/>
                <a:gd name="T49" fmla="*/ 29 h 1343"/>
                <a:gd name="T50" fmla="*/ 22 w 1543"/>
                <a:gd name="T51" fmla="*/ 27 h 1343"/>
                <a:gd name="T52" fmla="*/ 22 w 1543"/>
                <a:gd name="T53" fmla="*/ 27 h 1343"/>
                <a:gd name="T54" fmla="*/ 22 w 1543"/>
                <a:gd name="T55" fmla="*/ 23 h 1343"/>
                <a:gd name="T56" fmla="*/ 19 w 1543"/>
                <a:gd name="T57" fmla="*/ 26 h 1343"/>
                <a:gd name="T58" fmla="*/ 16 w 1543"/>
                <a:gd name="T59" fmla="*/ 22 h 1343"/>
                <a:gd name="T60" fmla="*/ 9 w 1543"/>
                <a:gd name="T61" fmla="*/ 25 h 1343"/>
                <a:gd name="T62" fmla="*/ 4 w 1543"/>
                <a:gd name="T63" fmla="*/ 27 h 1343"/>
                <a:gd name="T64" fmla="*/ 2 w 1543"/>
                <a:gd name="T65" fmla="*/ 22 h 13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43"/>
                <a:gd name="T100" fmla="*/ 0 h 1343"/>
                <a:gd name="T101" fmla="*/ 1543 w 1543"/>
                <a:gd name="T102" fmla="*/ 1343 h 13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43" h="1343">
                  <a:moveTo>
                    <a:pt x="0" y="708"/>
                  </a:moveTo>
                  <a:lnTo>
                    <a:pt x="25" y="718"/>
                  </a:lnTo>
                  <a:lnTo>
                    <a:pt x="9" y="678"/>
                  </a:lnTo>
                  <a:lnTo>
                    <a:pt x="41" y="701"/>
                  </a:lnTo>
                  <a:lnTo>
                    <a:pt x="9" y="622"/>
                  </a:lnTo>
                  <a:lnTo>
                    <a:pt x="31" y="505"/>
                  </a:lnTo>
                  <a:lnTo>
                    <a:pt x="39" y="536"/>
                  </a:lnTo>
                  <a:lnTo>
                    <a:pt x="135" y="442"/>
                  </a:lnTo>
                  <a:lnTo>
                    <a:pt x="296" y="399"/>
                  </a:lnTo>
                  <a:lnTo>
                    <a:pt x="352" y="330"/>
                  </a:lnTo>
                  <a:lnTo>
                    <a:pt x="349" y="285"/>
                  </a:lnTo>
                  <a:lnTo>
                    <a:pt x="369" y="252"/>
                  </a:lnTo>
                  <a:lnTo>
                    <a:pt x="393" y="304"/>
                  </a:lnTo>
                  <a:lnTo>
                    <a:pt x="393" y="248"/>
                  </a:lnTo>
                  <a:lnTo>
                    <a:pt x="432" y="260"/>
                  </a:lnTo>
                  <a:lnTo>
                    <a:pt x="436" y="218"/>
                  </a:lnTo>
                  <a:lnTo>
                    <a:pt x="492" y="150"/>
                  </a:lnTo>
                  <a:lnTo>
                    <a:pt x="552" y="154"/>
                  </a:lnTo>
                  <a:lnTo>
                    <a:pt x="563" y="221"/>
                  </a:lnTo>
                  <a:lnTo>
                    <a:pt x="588" y="183"/>
                  </a:lnTo>
                  <a:lnTo>
                    <a:pt x="631" y="204"/>
                  </a:lnTo>
                  <a:lnTo>
                    <a:pt x="616" y="160"/>
                  </a:lnTo>
                  <a:lnTo>
                    <a:pt x="655" y="89"/>
                  </a:lnTo>
                  <a:lnTo>
                    <a:pt x="743" y="62"/>
                  </a:lnTo>
                  <a:lnTo>
                    <a:pt x="719" y="18"/>
                  </a:lnTo>
                  <a:lnTo>
                    <a:pt x="893" y="73"/>
                  </a:lnTo>
                  <a:lnTo>
                    <a:pt x="856" y="194"/>
                  </a:lnTo>
                  <a:lnTo>
                    <a:pt x="1030" y="318"/>
                  </a:lnTo>
                  <a:lnTo>
                    <a:pt x="1073" y="267"/>
                  </a:lnTo>
                  <a:lnTo>
                    <a:pt x="1095" y="61"/>
                  </a:lnTo>
                  <a:lnTo>
                    <a:pt x="1135" y="0"/>
                  </a:lnTo>
                  <a:lnTo>
                    <a:pt x="1173" y="158"/>
                  </a:lnTo>
                  <a:lnTo>
                    <a:pt x="1231" y="194"/>
                  </a:lnTo>
                  <a:lnTo>
                    <a:pt x="1270" y="375"/>
                  </a:lnTo>
                  <a:lnTo>
                    <a:pt x="1363" y="433"/>
                  </a:lnTo>
                  <a:lnTo>
                    <a:pt x="1400" y="536"/>
                  </a:lnTo>
                  <a:lnTo>
                    <a:pt x="1432" y="529"/>
                  </a:lnTo>
                  <a:lnTo>
                    <a:pt x="1441" y="584"/>
                  </a:lnTo>
                  <a:lnTo>
                    <a:pt x="1518" y="663"/>
                  </a:lnTo>
                  <a:lnTo>
                    <a:pt x="1543" y="802"/>
                  </a:lnTo>
                  <a:lnTo>
                    <a:pt x="1524" y="942"/>
                  </a:lnTo>
                  <a:lnTo>
                    <a:pt x="1459" y="1059"/>
                  </a:lnTo>
                  <a:lnTo>
                    <a:pt x="1408" y="1261"/>
                  </a:lnTo>
                  <a:lnTo>
                    <a:pt x="1323" y="1282"/>
                  </a:lnTo>
                  <a:lnTo>
                    <a:pt x="1267" y="1320"/>
                  </a:lnTo>
                  <a:lnTo>
                    <a:pt x="1272" y="1343"/>
                  </a:lnTo>
                  <a:lnTo>
                    <a:pt x="1216" y="1276"/>
                  </a:lnTo>
                  <a:lnTo>
                    <a:pt x="1158" y="1324"/>
                  </a:lnTo>
                  <a:lnTo>
                    <a:pt x="1085" y="1304"/>
                  </a:lnTo>
                  <a:lnTo>
                    <a:pt x="1024" y="1253"/>
                  </a:lnTo>
                  <a:lnTo>
                    <a:pt x="1001" y="1153"/>
                  </a:lnTo>
                  <a:lnTo>
                    <a:pt x="955" y="1165"/>
                  </a:lnTo>
                  <a:lnTo>
                    <a:pt x="955" y="1096"/>
                  </a:lnTo>
                  <a:lnTo>
                    <a:pt x="939" y="1140"/>
                  </a:lnTo>
                  <a:lnTo>
                    <a:pt x="907" y="1143"/>
                  </a:lnTo>
                  <a:lnTo>
                    <a:pt x="940" y="1011"/>
                  </a:lnTo>
                  <a:lnTo>
                    <a:pt x="875" y="1135"/>
                  </a:lnTo>
                  <a:lnTo>
                    <a:pt x="843" y="1109"/>
                  </a:lnTo>
                  <a:lnTo>
                    <a:pt x="809" y="1012"/>
                  </a:lnTo>
                  <a:lnTo>
                    <a:pt x="694" y="959"/>
                  </a:lnTo>
                  <a:lnTo>
                    <a:pt x="490" y="998"/>
                  </a:lnTo>
                  <a:lnTo>
                    <a:pt x="404" y="1071"/>
                  </a:lnTo>
                  <a:lnTo>
                    <a:pt x="263" y="1075"/>
                  </a:lnTo>
                  <a:lnTo>
                    <a:pt x="182" y="1139"/>
                  </a:lnTo>
                  <a:lnTo>
                    <a:pt x="76" y="1094"/>
                  </a:lnTo>
                  <a:lnTo>
                    <a:pt x="100" y="966"/>
                  </a:lnTo>
                  <a:lnTo>
                    <a:pt x="0" y="7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0" name="Freeform 324"/>
            <p:cNvSpPr/>
            <p:nvPr/>
          </p:nvSpPr>
          <p:spPr bwMode="auto">
            <a:xfrm>
              <a:off x="3915817" y="4823711"/>
              <a:ext cx="65704" cy="68421"/>
            </a:xfrm>
            <a:custGeom>
              <a:avLst/>
              <a:gdLst>
                <a:gd name="T0" fmla="*/ 0 w 134"/>
                <a:gd name="T1" fmla="*/ 1 h 150"/>
                <a:gd name="T2" fmla="*/ 0 w 134"/>
                <a:gd name="T3" fmla="*/ 0 h 150"/>
                <a:gd name="T4" fmla="*/ 2 w 134"/>
                <a:gd name="T5" fmla="*/ 1 h 150"/>
                <a:gd name="T6" fmla="*/ 3 w 134"/>
                <a:gd name="T7" fmla="*/ 0 h 150"/>
                <a:gd name="T8" fmla="*/ 3 w 134"/>
                <a:gd name="T9" fmla="*/ 1 h 150"/>
                <a:gd name="T10" fmla="*/ 3 w 134"/>
                <a:gd name="T11" fmla="*/ 2 h 150"/>
                <a:gd name="T12" fmla="*/ 2 w 134"/>
                <a:gd name="T13" fmla="*/ 3 h 150"/>
                <a:gd name="T14" fmla="*/ 1 w 134"/>
                <a:gd name="T15" fmla="*/ 3 h 150"/>
                <a:gd name="T16" fmla="*/ 0 w 134"/>
                <a:gd name="T17" fmla="*/ 1 h 1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50"/>
                <a:gd name="T29" fmla="*/ 134 w 134"/>
                <a:gd name="T30" fmla="*/ 150 h 1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50">
                  <a:moveTo>
                    <a:pt x="0" y="25"/>
                  </a:moveTo>
                  <a:lnTo>
                    <a:pt x="1" y="0"/>
                  </a:lnTo>
                  <a:lnTo>
                    <a:pt x="67" y="20"/>
                  </a:lnTo>
                  <a:lnTo>
                    <a:pt x="121" y="2"/>
                  </a:lnTo>
                  <a:lnTo>
                    <a:pt x="134" y="40"/>
                  </a:lnTo>
                  <a:lnTo>
                    <a:pt x="134" y="86"/>
                  </a:lnTo>
                  <a:lnTo>
                    <a:pt x="83" y="150"/>
                  </a:lnTo>
                  <a:lnTo>
                    <a:pt x="50" y="147"/>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1" name="Freeform 325"/>
            <p:cNvSpPr/>
            <p:nvPr/>
          </p:nvSpPr>
          <p:spPr bwMode="auto">
            <a:xfrm>
              <a:off x="1434220" y="2904750"/>
              <a:ext cx="141517" cy="57282"/>
            </a:xfrm>
            <a:custGeom>
              <a:avLst/>
              <a:gdLst>
                <a:gd name="T0" fmla="*/ 0 w 296"/>
                <a:gd name="T1" fmla="*/ 2 h 128"/>
                <a:gd name="T2" fmla="*/ 0 w 296"/>
                <a:gd name="T3" fmla="*/ 2 h 128"/>
                <a:gd name="T4" fmla="*/ 0 w 296"/>
                <a:gd name="T5" fmla="*/ 2 h 128"/>
                <a:gd name="T6" fmla="*/ 1 w 296"/>
                <a:gd name="T7" fmla="*/ 2 h 128"/>
                <a:gd name="T8" fmla="*/ 2 w 296"/>
                <a:gd name="T9" fmla="*/ 2 h 128"/>
                <a:gd name="T10" fmla="*/ 4 w 296"/>
                <a:gd name="T11" fmla="*/ 3 h 128"/>
                <a:gd name="T12" fmla="*/ 6 w 296"/>
                <a:gd name="T13" fmla="*/ 2 h 128"/>
                <a:gd name="T14" fmla="*/ 7 w 296"/>
                <a:gd name="T15" fmla="*/ 1 h 128"/>
                <a:gd name="T16" fmla="*/ 6 w 296"/>
                <a:gd name="T17" fmla="*/ 0 h 128"/>
                <a:gd name="T18" fmla="*/ 4 w 296"/>
                <a:gd name="T19" fmla="*/ 0 h 128"/>
                <a:gd name="T20" fmla="*/ 3 w 296"/>
                <a:gd name="T21" fmla="*/ 2 h 128"/>
                <a:gd name="T22" fmla="*/ 0 w 296"/>
                <a:gd name="T23" fmla="*/ 2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6"/>
                <a:gd name="T37" fmla="*/ 0 h 128"/>
                <a:gd name="T38" fmla="*/ 296 w 296"/>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6" h="128">
                  <a:moveTo>
                    <a:pt x="0" y="71"/>
                  </a:moveTo>
                  <a:lnTo>
                    <a:pt x="7" y="78"/>
                  </a:lnTo>
                  <a:lnTo>
                    <a:pt x="8" y="100"/>
                  </a:lnTo>
                  <a:lnTo>
                    <a:pt x="41" y="106"/>
                  </a:lnTo>
                  <a:lnTo>
                    <a:pt x="99" y="93"/>
                  </a:lnTo>
                  <a:lnTo>
                    <a:pt x="166" y="128"/>
                  </a:lnTo>
                  <a:lnTo>
                    <a:pt x="257" y="105"/>
                  </a:lnTo>
                  <a:lnTo>
                    <a:pt x="296" y="37"/>
                  </a:lnTo>
                  <a:lnTo>
                    <a:pt x="279" y="0"/>
                  </a:lnTo>
                  <a:lnTo>
                    <a:pt x="167" y="1"/>
                  </a:lnTo>
                  <a:lnTo>
                    <a:pt x="132" y="70"/>
                  </a:lnTo>
                  <a:lnTo>
                    <a:pt x="0" y="7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2" name="Freeform 326"/>
            <p:cNvSpPr/>
            <p:nvPr/>
          </p:nvSpPr>
          <p:spPr bwMode="auto">
            <a:xfrm>
              <a:off x="2872974" y="3421883"/>
              <a:ext cx="87606" cy="119338"/>
            </a:xfrm>
            <a:custGeom>
              <a:avLst/>
              <a:gdLst>
                <a:gd name="T0" fmla="*/ 0 w 179"/>
                <a:gd name="T1" fmla="*/ 2 h 262"/>
                <a:gd name="T2" fmla="*/ 1 w 179"/>
                <a:gd name="T3" fmla="*/ 3 h 262"/>
                <a:gd name="T4" fmla="*/ 1 w 179"/>
                <a:gd name="T5" fmla="*/ 5 h 262"/>
                <a:gd name="T6" fmla="*/ 2 w 179"/>
                <a:gd name="T7" fmla="*/ 5 h 262"/>
                <a:gd name="T8" fmla="*/ 3 w 179"/>
                <a:gd name="T9" fmla="*/ 4 h 262"/>
                <a:gd name="T10" fmla="*/ 3 w 179"/>
                <a:gd name="T11" fmla="*/ 4 h 262"/>
                <a:gd name="T12" fmla="*/ 4 w 179"/>
                <a:gd name="T13" fmla="*/ 6 h 262"/>
                <a:gd name="T14" fmla="*/ 4 w 179"/>
                <a:gd name="T15" fmla="*/ 5 h 262"/>
                <a:gd name="T16" fmla="*/ 4 w 179"/>
                <a:gd name="T17" fmla="*/ 3 h 262"/>
                <a:gd name="T18" fmla="*/ 3 w 179"/>
                <a:gd name="T19" fmla="*/ 4 h 262"/>
                <a:gd name="T20" fmla="*/ 3 w 179"/>
                <a:gd name="T21" fmla="*/ 3 h 262"/>
                <a:gd name="T22" fmla="*/ 4 w 179"/>
                <a:gd name="T23" fmla="*/ 1 h 262"/>
                <a:gd name="T24" fmla="*/ 2 w 179"/>
                <a:gd name="T25" fmla="*/ 1 h 262"/>
                <a:gd name="T26" fmla="*/ 1 w 179"/>
                <a:gd name="T27" fmla="*/ 0 h 262"/>
                <a:gd name="T28" fmla="*/ 0 w 179"/>
                <a:gd name="T29" fmla="*/ 1 h 262"/>
                <a:gd name="T30" fmla="*/ 1 w 179"/>
                <a:gd name="T31" fmla="*/ 1 h 262"/>
                <a:gd name="T32" fmla="*/ 0 w 179"/>
                <a:gd name="T33" fmla="*/ 2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62"/>
                <a:gd name="T53" fmla="*/ 179 w 179"/>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62">
                  <a:moveTo>
                    <a:pt x="0" y="78"/>
                  </a:moveTo>
                  <a:lnTo>
                    <a:pt x="23" y="105"/>
                  </a:lnTo>
                  <a:lnTo>
                    <a:pt x="37" y="227"/>
                  </a:lnTo>
                  <a:lnTo>
                    <a:pt x="86" y="220"/>
                  </a:lnTo>
                  <a:lnTo>
                    <a:pt x="109" y="168"/>
                  </a:lnTo>
                  <a:lnTo>
                    <a:pt x="144" y="178"/>
                  </a:lnTo>
                  <a:lnTo>
                    <a:pt x="165" y="262"/>
                  </a:lnTo>
                  <a:lnTo>
                    <a:pt x="179" y="214"/>
                  </a:lnTo>
                  <a:lnTo>
                    <a:pt x="162" y="130"/>
                  </a:lnTo>
                  <a:lnTo>
                    <a:pt x="144" y="164"/>
                  </a:lnTo>
                  <a:lnTo>
                    <a:pt x="119" y="120"/>
                  </a:lnTo>
                  <a:lnTo>
                    <a:pt x="164" y="67"/>
                  </a:lnTo>
                  <a:lnTo>
                    <a:pt x="79" y="59"/>
                  </a:lnTo>
                  <a:lnTo>
                    <a:pt x="21" y="0"/>
                  </a:lnTo>
                  <a:lnTo>
                    <a:pt x="6" y="32"/>
                  </a:lnTo>
                  <a:lnTo>
                    <a:pt x="24" y="59"/>
                  </a:lnTo>
                  <a:lnTo>
                    <a:pt x="0" y="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3" name="Freeform 327"/>
            <p:cNvSpPr/>
            <p:nvPr/>
          </p:nvSpPr>
          <p:spPr bwMode="auto">
            <a:xfrm>
              <a:off x="1312920" y="2836329"/>
              <a:ext cx="60650" cy="46144"/>
            </a:xfrm>
            <a:custGeom>
              <a:avLst/>
              <a:gdLst>
                <a:gd name="T0" fmla="*/ 0 w 125"/>
                <a:gd name="T1" fmla="*/ 1 h 104"/>
                <a:gd name="T2" fmla="*/ 1 w 125"/>
                <a:gd name="T3" fmla="*/ 0 h 104"/>
                <a:gd name="T4" fmla="*/ 2 w 125"/>
                <a:gd name="T5" fmla="*/ 0 h 104"/>
                <a:gd name="T6" fmla="*/ 3 w 125"/>
                <a:gd name="T7" fmla="*/ 1 h 104"/>
                <a:gd name="T8" fmla="*/ 3 w 125"/>
                <a:gd name="T9" fmla="*/ 2 h 104"/>
                <a:gd name="T10" fmla="*/ 3 w 125"/>
                <a:gd name="T11" fmla="*/ 2 h 104"/>
                <a:gd name="T12" fmla="*/ 0 w 125"/>
                <a:gd name="T13" fmla="*/ 1 h 104"/>
                <a:gd name="T14" fmla="*/ 0 60000 65536"/>
                <a:gd name="T15" fmla="*/ 0 60000 65536"/>
                <a:gd name="T16" fmla="*/ 0 60000 65536"/>
                <a:gd name="T17" fmla="*/ 0 60000 65536"/>
                <a:gd name="T18" fmla="*/ 0 60000 65536"/>
                <a:gd name="T19" fmla="*/ 0 60000 65536"/>
                <a:gd name="T20" fmla="*/ 0 60000 65536"/>
                <a:gd name="T21" fmla="*/ 0 w 125"/>
                <a:gd name="T22" fmla="*/ 0 h 104"/>
                <a:gd name="T23" fmla="*/ 125 w 125"/>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4">
                  <a:moveTo>
                    <a:pt x="0" y="20"/>
                  </a:moveTo>
                  <a:lnTo>
                    <a:pt x="27" y="5"/>
                  </a:lnTo>
                  <a:lnTo>
                    <a:pt x="84" y="0"/>
                  </a:lnTo>
                  <a:lnTo>
                    <a:pt x="122" y="42"/>
                  </a:lnTo>
                  <a:lnTo>
                    <a:pt x="125" y="74"/>
                  </a:lnTo>
                  <a:lnTo>
                    <a:pt x="112" y="104"/>
                  </a:lnTo>
                  <a:lnTo>
                    <a:pt x="0"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4" name="Freeform 328"/>
            <p:cNvSpPr/>
            <p:nvPr/>
          </p:nvSpPr>
          <p:spPr bwMode="auto">
            <a:xfrm>
              <a:off x="2889821" y="3383695"/>
              <a:ext cx="60650" cy="35006"/>
            </a:xfrm>
            <a:custGeom>
              <a:avLst/>
              <a:gdLst>
                <a:gd name="T0" fmla="*/ 0 w 121"/>
                <a:gd name="T1" fmla="*/ 1 h 75"/>
                <a:gd name="T2" fmla="*/ 0 w 121"/>
                <a:gd name="T3" fmla="*/ 2 h 75"/>
                <a:gd name="T4" fmla="*/ 3 w 121"/>
                <a:gd name="T5" fmla="*/ 1 h 75"/>
                <a:gd name="T6" fmla="*/ 3 w 121"/>
                <a:gd name="T7" fmla="*/ 1 h 75"/>
                <a:gd name="T8" fmla="*/ 1 w 121"/>
                <a:gd name="T9" fmla="*/ 0 h 75"/>
                <a:gd name="T10" fmla="*/ 0 w 121"/>
                <a:gd name="T11" fmla="*/ 1 h 75"/>
                <a:gd name="T12" fmla="*/ 0 60000 65536"/>
                <a:gd name="T13" fmla="*/ 0 60000 65536"/>
                <a:gd name="T14" fmla="*/ 0 60000 65536"/>
                <a:gd name="T15" fmla="*/ 0 60000 65536"/>
                <a:gd name="T16" fmla="*/ 0 60000 65536"/>
                <a:gd name="T17" fmla="*/ 0 60000 65536"/>
                <a:gd name="T18" fmla="*/ 0 w 121"/>
                <a:gd name="T19" fmla="*/ 0 h 75"/>
                <a:gd name="T20" fmla="*/ 121 w 121"/>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21" h="75">
                  <a:moveTo>
                    <a:pt x="0" y="46"/>
                  </a:moveTo>
                  <a:lnTo>
                    <a:pt x="16" y="75"/>
                  </a:lnTo>
                  <a:lnTo>
                    <a:pt x="121" y="63"/>
                  </a:lnTo>
                  <a:lnTo>
                    <a:pt x="112" y="22"/>
                  </a:lnTo>
                  <a:lnTo>
                    <a:pt x="40"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5" name="Freeform 329"/>
            <p:cNvSpPr/>
            <p:nvPr/>
          </p:nvSpPr>
          <p:spPr bwMode="auto">
            <a:xfrm>
              <a:off x="3353120" y="3862639"/>
              <a:ext cx="21901" cy="20685"/>
            </a:xfrm>
            <a:custGeom>
              <a:avLst/>
              <a:gdLst>
                <a:gd name="T0" fmla="*/ 0 w 47"/>
                <a:gd name="T1" fmla="*/ 1 h 46"/>
                <a:gd name="T2" fmla="*/ 1 w 47"/>
                <a:gd name="T3" fmla="*/ 1 h 46"/>
                <a:gd name="T4" fmla="*/ 1 w 47"/>
                <a:gd name="T5" fmla="*/ 0 h 46"/>
                <a:gd name="T6" fmla="*/ 0 w 47"/>
                <a:gd name="T7" fmla="*/ 1 h 46"/>
                <a:gd name="T8" fmla="*/ 0 60000 65536"/>
                <a:gd name="T9" fmla="*/ 0 60000 65536"/>
                <a:gd name="T10" fmla="*/ 0 60000 65536"/>
                <a:gd name="T11" fmla="*/ 0 60000 65536"/>
                <a:gd name="T12" fmla="*/ 0 w 47"/>
                <a:gd name="T13" fmla="*/ 0 h 46"/>
                <a:gd name="T14" fmla="*/ 47 w 47"/>
                <a:gd name="T15" fmla="*/ 46 h 46"/>
              </a:gdLst>
              <a:ahLst/>
              <a:cxnLst>
                <a:cxn ang="T8">
                  <a:pos x="T0" y="T1"/>
                </a:cxn>
                <a:cxn ang="T9">
                  <a:pos x="T2" y="T3"/>
                </a:cxn>
                <a:cxn ang="T10">
                  <a:pos x="T4" y="T5"/>
                </a:cxn>
                <a:cxn ang="T11">
                  <a:pos x="T6" y="T7"/>
                </a:cxn>
              </a:cxnLst>
              <a:rect l="T12" t="T13" r="T14" b="T15"/>
              <a:pathLst>
                <a:path w="47" h="46">
                  <a:moveTo>
                    <a:pt x="0" y="21"/>
                  </a:moveTo>
                  <a:lnTo>
                    <a:pt x="22" y="46"/>
                  </a:lnTo>
                  <a:lnTo>
                    <a:pt x="47" y="0"/>
                  </a:lnTo>
                  <a:lnTo>
                    <a:pt x="0" y="2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6" name="Freeform 330"/>
            <p:cNvSpPr/>
            <p:nvPr/>
          </p:nvSpPr>
          <p:spPr bwMode="auto">
            <a:xfrm>
              <a:off x="1673451" y="3017724"/>
              <a:ext cx="112876" cy="71603"/>
            </a:xfrm>
            <a:custGeom>
              <a:avLst/>
              <a:gdLst>
                <a:gd name="T0" fmla="*/ 0 w 237"/>
                <a:gd name="T1" fmla="*/ 3 h 156"/>
                <a:gd name="T2" fmla="*/ 0 w 237"/>
                <a:gd name="T3" fmla="*/ 0 h 156"/>
                <a:gd name="T4" fmla="*/ 5 w 237"/>
                <a:gd name="T5" fmla="*/ 1 h 156"/>
                <a:gd name="T6" fmla="*/ 5 w 237"/>
                <a:gd name="T7" fmla="*/ 2 h 156"/>
                <a:gd name="T8" fmla="*/ 5 w 237"/>
                <a:gd name="T9" fmla="*/ 3 h 156"/>
                <a:gd name="T10" fmla="*/ 3 w 237"/>
                <a:gd name="T11" fmla="*/ 3 h 156"/>
                <a:gd name="T12" fmla="*/ 3 w 237"/>
                <a:gd name="T13" fmla="*/ 4 h 156"/>
                <a:gd name="T14" fmla="*/ 1 w 237"/>
                <a:gd name="T15" fmla="*/ 4 h 156"/>
                <a:gd name="T16" fmla="*/ 0 w 237"/>
                <a:gd name="T17" fmla="*/ 3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156"/>
                <a:gd name="T29" fmla="*/ 237 w 237"/>
                <a:gd name="T30" fmla="*/ 156 h 1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156">
                  <a:moveTo>
                    <a:pt x="0" y="107"/>
                  </a:moveTo>
                  <a:lnTo>
                    <a:pt x="13" y="0"/>
                  </a:lnTo>
                  <a:lnTo>
                    <a:pt x="237" y="24"/>
                  </a:lnTo>
                  <a:lnTo>
                    <a:pt x="197" y="91"/>
                  </a:lnTo>
                  <a:lnTo>
                    <a:pt x="213" y="126"/>
                  </a:lnTo>
                  <a:lnTo>
                    <a:pt x="154" y="130"/>
                  </a:lnTo>
                  <a:lnTo>
                    <a:pt x="119" y="156"/>
                  </a:lnTo>
                  <a:lnTo>
                    <a:pt x="24" y="153"/>
                  </a:lnTo>
                  <a:lnTo>
                    <a:pt x="0" y="1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7" name="Freeform 331"/>
            <p:cNvSpPr/>
            <p:nvPr/>
          </p:nvSpPr>
          <p:spPr bwMode="auto">
            <a:xfrm>
              <a:off x="2952156" y="3388468"/>
              <a:ext cx="166788" cy="372336"/>
            </a:xfrm>
            <a:custGeom>
              <a:avLst/>
              <a:gdLst>
                <a:gd name="T0" fmla="*/ 0 w 345"/>
                <a:gd name="T1" fmla="*/ 8 h 822"/>
                <a:gd name="T2" fmla="*/ 0 w 345"/>
                <a:gd name="T3" fmla="*/ 7 h 822"/>
                <a:gd name="T4" fmla="*/ 3 w 345"/>
                <a:gd name="T5" fmla="*/ 2 h 822"/>
                <a:gd name="T6" fmla="*/ 4 w 345"/>
                <a:gd name="T7" fmla="*/ 1 h 822"/>
                <a:gd name="T8" fmla="*/ 5 w 345"/>
                <a:gd name="T9" fmla="*/ 0 h 822"/>
                <a:gd name="T10" fmla="*/ 6 w 345"/>
                <a:gd name="T11" fmla="*/ 1 h 822"/>
                <a:gd name="T12" fmla="*/ 6 w 345"/>
                <a:gd name="T13" fmla="*/ 2 h 822"/>
                <a:gd name="T14" fmla="*/ 5 w 345"/>
                <a:gd name="T15" fmla="*/ 5 h 822"/>
                <a:gd name="T16" fmla="*/ 6 w 345"/>
                <a:gd name="T17" fmla="*/ 4 h 822"/>
                <a:gd name="T18" fmla="*/ 6 w 345"/>
                <a:gd name="T19" fmla="*/ 6 h 822"/>
                <a:gd name="T20" fmla="*/ 8 w 345"/>
                <a:gd name="T21" fmla="*/ 7 h 822"/>
                <a:gd name="T22" fmla="*/ 7 w 345"/>
                <a:gd name="T23" fmla="*/ 8 h 822"/>
                <a:gd name="T24" fmla="*/ 5 w 345"/>
                <a:gd name="T25" fmla="*/ 9 h 822"/>
                <a:gd name="T26" fmla="*/ 5 w 345"/>
                <a:gd name="T27" fmla="*/ 11 h 822"/>
                <a:gd name="T28" fmla="*/ 6 w 345"/>
                <a:gd name="T29" fmla="*/ 13 h 822"/>
                <a:gd name="T30" fmla="*/ 5 w 345"/>
                <a:gd name="T31" fmla="*/ 14 h 822"/>
                <a:gd name="T32" fmla="*/ 7 w 345"/>
                <a:gd name="T33" fmla="*/ 17 h 822"/>
                <a:gd name="T34" fmla="*/ 6 w 345"/>
                <a:gd name="T35" fmla="*/ 19 h 822"/>
                <a:gd name="T36" fmla="*/ 5 w 345"/>
                <a:gd name="T37" fmla="*/ 13 h 822"/>
                <a:gd name="T38" fmla="*/ 4 w 345"/>
                <a:gd name="T39" fmla="*/ 11 h 822"/>
                <a:gd name="T40" fmla="*/ 3 w 345"/>
                <a:gd name="T41" fmla="*/ 13 h 822"/>
                <a:gd name="T42" fmla="*/ 2 w 345"/>
                <a:gd name="T43" fmla="*/ 13 h 822"/>
                <a:gd name="T44" fmla="*/ 2 w 345"/>
                <a:gd name="T45" fmla="*/ 11 h 822"/>
                <a:gd name="T46" fmla="*/ 0 w 345"/>
                <a:gd name="T47" fmla="*/ 8 h 8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5"/>
                <a:gd name="T73" fmla="*/ 0 h 822"/>
                <a:gd name="T74" fmla="*/ 345 w 345"/>
                <a:gd name="T75" fmla="*/ 822 h 8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5" h="822">
                  <a:moveTo>
                    <a:pt x="0" y="337"/>
                  </a:moveTo>
                  <a:lnTo>
                    <a:pt x="14" y="289"/>
                  </a:lnTo>
                  <a:lnTo>
                    <a:pt x="114" y="76"/>
                  </a:lnTo>
                  <a:lnTo>
                    <a:pt x="181" y="48"/>
                  </a:lnTo>
                  <a:lnTo>
                    <a:pt x="196" y="0"/>
                  </a:lnTo>
                  <a:lnTo>
                    <a:pt x="247" y="27"/>
                  </a:lnTo>
                  <a:lnTo>
                    <a:pt x="247" y="71"/>
                  </a:lnTo>
                  <a:lnTo>
                    <a:pt x="204" y="201"/>
                  </a:lnTo>
                  <a:lnTo>
                    <a:pt x="249" y="190"/>
                  </a:lnTo>
                  <a:lnTo>
                    <a:pt x="273" y="278"/>
                  </a:lnTo>
                  <a:lnTo>
                    <a:pt x="345" y="302"/>
                  </a:lnTo>
                  <a:lnTo>
                    <a:pt x="309" y="345"/>
                  </a:lnTo>
                  <a:lnTo>
                    <a:pt x="226" y="401"/>
                  </a:lnTo>
                  <a:lnTo>
                    <a:pt x="204" y="454"/>
                  </a:lnTo>
                  <a:lnTo>
                    <a:pt x="249" y="552"/>
                  </a:lnTo>
                  <a:lnTo>
                    <a:pt x="233" y="612"/>
                  </a:lnTo>
                  <a:lnTo>
                    <a:pt x="287" y="742"/>
                  </a:lnTo>
                  <a:lnTo>
                    <a:pt x="247" y="822"/>
                  </a:lnTo>
                  <a:lnTo>
                    <a:pt x="207" y="540"/>
                  </a:lnTo>
                  <a:lnTo>
                    <a:pt x="173" y="497"/>
                  </a:lnTo>
                  <a:lnTo>
                    <a:pt x="118" y="571"/>
                  </a:lnTo>
                  <a:lnTo>
                    <a:pt x="78" y="556"/>
                  </a:lnTo>
                  <a:lnTo>
                    <a:pt x="86" y="455"/>
                  </a:lnTo>
                  <a:lnTo>
                    <a:pt x="0" y="3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8" name="Freeform 332"/>
            <p:cNvSpPr/>
            <p:nvPr/>
          </p:nvSpPr>
          <p:spPr bwMode="auto">
            <a:xfrm>
              <a:off x="3142529" y="3668516"/>
              <a:ext cx="90975" cy="85924"/>
            </a:xfrm>
            <a:custGeom>
              <a:avLst/>
              <a:gdLst>
                <a:gd name="T0" fmla="*/ 0 w 190"/>
                <a:gd name="T1" fmla="*/ 1 h 190"/>
                <a:gd name="T2" fmla="*/ 0 w 190"/>
                <a:gd name="T3" fmla="*/ 3 h 190"/>
                <a:gd name="T4" fmla="*/ 1 w 190"/>
                <a:gd name="T5" fmla="*/ 4 h 190"/>
                <a:gd name="T6" fmla="*/ 2 w 190"/>
                <a:gd name="T7" fmla="*/ 4 h 190"/>
                <a:gd name="T8" fmla="*/ 4 w 190"/>
                <a:gd name="T9" fmla="*/ 2 h 190"/>
                <a:gd name="T10" fmla="*/ 4 w 190"/>
                <a:gd name="T11" fmla="*/ 0 h 190"/>
                <a:gd name="T12" fmla="*/ 2 w 190"/>
                <a:gd name="T13" fmla="*/ 0 h 190"/>
                <a:gd name="T14" fmla="*/ 1 w 190"/>
                <a:gd name="T15" fmla="*/ 0 h 190"/>
                <a:gd name="T16" fmla="*/ 0 w 190"/>
                <a:gd name="T17" fmla="*/ 1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
                <a:gd name="T28" fmla="*/ 0 h 190"/>
                <a:gd name="T29" fmla="*/ 190 w 190"/>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 h="190">
                  <a:moveTo>
                    <a:pt x="0" y="37"/>
                  </a:moveTo>
                  <a:lnTo>
                    <a:pt x="12" y="132"/>
                  </a:lnTo>
                  <a:lnTo>
                    <a:pt x="39" y="182"/>
                  </a:lnTo>
                  <a:lnTo>
                    <a:pt x="73" y="190"/>
                  </a:lnTo>
                  <a:lnTo>
                    <a:pt x="190" y="102"/>
                  </a:lnTo>
                  <a:lnTo>
                    <a:pt x="187" y="0"/>
                  </a:lnTo>
                  <a:lnTo>
                    <a:pt x="101" y="16"/>
                  </a:lnTo>
                  <a:lnTo>
                    <a:pt x="25" y="13"/>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89" name="Freeform 333"/>
            <p:cNvSpPr/>
            <p:nvPr/>
          </p:nvSpPr>
          <p:spPr bwMode="auto">
            <a:xfrm>
              <a:off x="2726403" y="3767169"/>
              <a:ext cx="33694" cy="76377"/>
            </a:xfrm>
            <a:custGeom>
              <a:avLst/>
              <a:gdLst>
                <a:gd name="T0" fmla="*/ 0 w 72"/>
                <a:gd name="T1" fmla="*/ 0 h 166"/>
                <a:gd name="T2" fmla="*/ 0 w 72"/>
                <a:gd name="T3" fmla="*/ 4 h 166"/>
                <a:gd name="T4" fmla="*/ 2 w 72"/>
                <a:gd name="T5" fmla="*/ 3 h 166"/>
                <a:gd name="T6" fmla="*/ 1 w 72"/>
                <a:gd name="T7" fmla="*/ 1 h 166"/>
                <a:gd name="T8" fmla="*/ 0 w 72"/>
                <a:gd name="T9" fmla="*/ 0 h 166"/>
                <a:gd name="T10" fmla="*/ 0 60000 65536"/>
                <a:gd name="T11" fmla="*/ 0 60000 65536"/>
                <a:gd name="T12" fmla="*/ 0 60000 65536"/>
                <a:gd name="T13" fmla="*/ 0 60000 65536"/>
                <a:gd name="T14" fmla="*/ 0 60000 65536"/>
                <a:gd name="T15" fmla="*/ 0 w 72"/>
                <a:gd name="T16" fmla="*/ 0 h 166"/>
                <a:gd name="T17" fmla="*/ 72 w 72"/>
                <a:gd name="T18" fmla="*/ 166 h 166"/>
              </a:gdLst>
              <a:ahLst/>
              <a:cxnLst>
                <a:cxn ang="T10">
                  <a:pos x="T0" y="T1"/>
                </a:cxn>
                <a:cxn ang="T11">
                  <a:pos x="T2" y="T3"/>
                </a:cxn>
                <a:cxn ang="T12">
                  <a:pos x="T4" y="T5"/>
                </a:cxn>
                <a:cxn ang="T13">
                  <a:pos x="T6" y="T7"/>
                </a:cxn>
                <a:cxn ang="T14">
                  <a:pos x="T8" y="T9"/>
                </a:cxn>
              </a:cxnLst>
              <a:rect l="T15" t="T16" r="T17" b="T18"/>
              <a:pathLst>
                <a:path w="72" h="166">
                  <a:moveTo>
                    <a:pt x="0" y="0"/>
                  </a:moveTo>
                  <a:lnTo>
                    <a:pt x="13" y="166"/>
                  </a:lnTo>
                  <a:lnTo>
                    <a:pt x="72" y="138"/>
                  </a:lnTo>
                  <a:lnTo>
                    <a:pt x="45" y="4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0" name="Freeform 334"/>
            <p:cNvSpPr/>
            <p:nvPr/>
          </p:nvSpPr>
          <p:spPr bwMode="auto">
            <a:xfrm>
              <a:off x="2611842" y="2780638"/>
              <a:ext cx="1123710" cy="773313"/>
            </a:xfrm>
            <a:custGeom>
              <a:avLst/>
              <a:gdLst>
                <a:gd name="T0" fmla="*/ 0 w 2339"/>
                <a:gd name="T1" fmla="*/ 17 h 1707"/>
                <a:gd name="T2" fmla="*/ 6 w 2339"/>
                <a:gd name="T3" fmla="*/ 15 h 1707"/>
                <a:gd name="T4" fmla="*/ 5 w 2339"/>
                <a:gd name="T5" fmla="*/ 11 h 1707"/>
                <a:gd name="T6" fmla="*/ 8 w 2339"/>
                <a:gd name="T7" fmla="*/ 8 h 1707"/>
                <a:gd name="T8" fmla="*/ 11 w 2339"/>
                <a:gd name="T9" fmla="*/ 7 h 1707"/>
                <a:gd name="T10" fmla="*/ 13 w 2339"/>
                <a:gd name="T11" fmla="*/ 7 h 1707"/>
                <a:gd name="T12" fmla="*/ 15 w 2339"/>
                <a:gd name="T13" fmla="*/ 11 h 1707"/>
                <a:gd name="T14" fmla="*/ 21 w 2339"/>
                <a:gd name="T15" fmla="*/ 14 h 1707"/>
                <a:gd name="T16" fmla="*/ 28 w 2339"/>
                <a:gd name="T17" fmla="*/ 15 h 1707"/>
                <a:gd name="T18" fmla="*/ 34 w 2339"/>
                <a:gd name="T19" fmla="*/ 13 h 1707"/>
                <a:gd name="T20" fmla="*/ 35 w 2339"/>
                <a:gd name="T21" fmla="*/ 11 h 1707"/>
                <a:gd name="T22" fmla="*/ 40 w 2339"/>
                <a:gd name="T23" fmla="*/ 9 h 1707"/>
                <a:gd name="T24" fmla="*/ 37 w 2339"/>
                <a:gd name="T25" fmla="*/ 8 h 1707"/>
                <a:gd name="T26" fmla="*/ 38 w 2339"/>
                <a:gd name="T27" fmla="*/ 5 h 1707"/>
                <a:gd name="T28" fmla="*/ 40 w 2339"/>
                <a:gd name="T29" fmla="*/ 5 h 1707"/>
                <a:gd name="T30" fmla="*/ 41 w 2339"/>
                <a:gd name="T31" fmla="*/ 1 h 1707"/>
                <a:gd name="T32" fmla="*/ 46 w 2339"/>
                <a:gd name="T33" fmla="*/ 1 h 1707"/>
                <a:gd name="T34" fmla="*/ 50 w 2339"/>
                <a:gd name="T35" fmla="*/ 6 h 1707"/>
                <a:gd name="T36" fmla="*/ 54 w 2339"/>
                <a:gd name="T37" fmla="*/ 7 h 1707"/>
                <a:gd name="T38" fmla="*/ 51 w 2339"/>
                <a:gd name="T39" fmla="*/ 12 h 1707"/>
                <a:gd name="T40" fmla="*/ 50 w 2339"/>
                <a:gd name="T41" fmla="*/ 14 h 1707"/>
                <a:gd name="T42" fmla="*/ 48 w 2339"/>
                <a:gd name="T43" fmla="*/ 15 h 1707"/>
                <a:gd name="T44" fmla="*/ 47 w 2339"/>
                <a:gd name="T45" fmla="*/ 15 h 1707"/>
                <a:gd name="T46" fmla="*/ 42 w 2339"/>
                <a:gd name="T47" fmla="*/ 19 h 1707"/>
                <a:gd name="T48" fmla="*/ 42 w 2339"/>
                <a:gd name="T49" fmla="*/ 16 h 1707"/>
                <a:gd name="T50" fmla="*/ 39 w 2339"/>
                <a:gd name="T51" fmla="*/ 19 h 1707"/>
                <a:gd name="T52" fmla="*/ 42 w 2339"/>
                <a:gd name="T53" fmla="*/ 20 h 1707"/>
                <a:gd name="T54" fmla="*/ 41 w 2339"/>
                <a:gd name="T55" fmla="*/ 22 h 1707"/>
                <a:gd name="T56" fmla="*/ 43 w 2339"/>
                <a:gd name="T57" fmla="*/ 27 h 1707"/>
                <a:gd name="T58" fmla="*/ 43 w 2339"/>
                <a:gd name="T59" fmla="*/ 28 h 1707"/>
                <a:gd name="T60" fmla="*/ 43 w 2339"/>
                <a:gd name="T61" fmla="*/ 29 h 1707"/>
                <a:gd name="T62" fmla="*/ 38 w 2339"/>
                <a:gd name="T63" fmla="*/ 36 h 1707"/>
                <a:gd name="T64" fmla="*/ 36 w 2339"/>
                <a:gd name="T65" fmla="*/ 37 h 1707"/>
                <a:gd name="T66" fmla="*/ 35 w 2339"/>
                <a:gd name="T67" fmla="*/ 38 h 1707"/>
                <a:gd name="T68" fmla="*/ 32 w 2339"/>
                <a:gd name="T69" fmla="*/ 39 h 1707"/>
                <a:gd name="T70" fmla="*/ 30 w 2339"/>
                <a:gd name="T71" fmla="*/ 38 h 1707"/>
                <a:gd name="T72" fmla="*/ 25 w 2339"/>
                <a:gd name="T73" fmla="*/ 37 h 1707"/>
                <a:gd name="T74" fmla="*/ 25 w 2339"/>
                <a:gd name="T75" fmla="*/ 38 h 1707"/>
                <a:gd name="T76" fmla="*/ 23 w 2339"/>
                <a:gd name="T77" fmla="*/ 37 h 1707"/>
                <a:gd name="T78" fmla="*/ 21 w 2339"/>
                <a:gd name="T79" fmla="*/ 36 h 1707"/>
                <a:gd name="T80" fmla="*/ 22 w 2339"/>
                <a:gd name="T81" fmla="*/ 32 h 1707"/>
                <a:gd name="T82" fmla="*/ 20 w 2339"/>
                <a:gd name="T83" fmla="*/ 30 h 1707"/>
                <a:gd name="T84" fmla="*/ 16 w 2339"/>
                <a:gd name="T85" fmla="*/ 31 h 1707"/>
                <a:gd name="T86" fmla="*/ 13 w 2339"/>
                <a:gd name="T87" fmla="*/ 32 h 1707"/>
                <a:gd name="T88" fmla="*/ 13 w 2339"/>
                <a:gd name="T89" fmla="*/ 31 h 1707"/>
                <a:gd name="T90" fmla="*/ 9 w 2339"/>
                <a:gd name="T91" fmla="*/ 30 h 1707"/>
                <a:gd name="T92" fmla="*/ 5 w 2339"/>
                <a:gd name="T93" fmla="*/ 28 h 1707"/>
                <a:gd name="T94" fmla="*/ 5 w 2339"/>
                <a:gd name="T95" fmla="*/ 26 h 1707"/>
                <a:gd name="T96" fmla="*/ 6 w 2339"/>
                <a:gd name="T97" fmla="*/ 23 h 1707"/>
                <a:gd name="T98" fmla="*/ 3 w 2339"/>
                <a:gd name="T99" fmla="*/ 23 h 1707"/>
                <a:gd name="T100" fmla="*/ 1 w 2339"/>
                <a:gd name="T101" fmla="*/ 20 h 1707"/>
                <a:gd name="T102" fmla="*/ 0 w 2339"/>
                <a:gd name="T103" fmla="*/ 19 h 1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39"/>
                <a:gd name="T157" fmla="*/ 0 h 1707"/>
                <a:gd name="T158" fmla="*/ 2339 w 2339"/>
                <a:gd name="T159" fmla="*/ 1707 h 1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39" h="1707">
                  <a:moveTo>
                    <a:pt x="0" y="812"/>
                  </a:moveTo>
                  <a:lnTo>
                    <a:pt x="15" y="747"/>
                  </a:lnTo>
                  <a:lnTo>
                    <a:pt x="98" y="730"/>
                  </a:lnTo>
                  <a:lnTo>
                    <a:pt x="245" y="642"/>
                  </a:lnTo>
                  <a:lnTo>
                    <a:pt x="267" y="572"/>
                  </a:lnTo>
                  <a:lnTo>
                    <a:pt x="238" y="491"/>
                  </a:lnTo>
                  <a:lnTo>
                    <a:pt x="331" y="469"/>
                  </a:lnTo>
                  <a:lnTo>
                    <a:pt x="357" y="362"/>
                  </a:lnTo>
                  <a:lnTo>
                    <a:pt x="454" y="368"/>
                  </a:lnTo>
                  <a:lnTo>
                    <a:pt x="465" y="299"/>
                  </a:lnTo>
                  <a:lnTo>
                    <a:pt x="539" y="264"/>
                  </a:lnTo>
                  <a:lnTo>
                    <a:pt x="578" y="322"/>
                  </a:lnTo>
                  <a:lnTo>
                    <a:pt x="633" y="345"/>
                  </a:lnTo>
                  <a:lnTo>
                    <a:pt x="652" y="469"/>
                  </a:lnTo>
                  <a:lnTo>
                    <a:pt x="821" y="519"/>
                  </a:lnTo>
                  <a:lnTo>
                    <a:pt x="892" y="606"/>
                  </a:lnTo>
                  <a:lnTo>
                    <a:pt x="1033" y="602"/>
                  </a:lnTo>
                  <a:lnTo>
                    <a:pt x="1190" y="667"/>
                  </a:lnTo>
                  <a:lnTo>
                    <a:pt x="1395" y="606"/>
                  </a:lnTo>
                  <a:lnTo>
                    <a:pt x="1459" y="557"/>
                  </a:lnTo>
                  <a:lnTo>
                    <a:pt x="1459" y="488"/>
                  </a:lnTo>
                  <a:lnTo>
                    <a:pt x="1518" y="496"/>
                  </a:lnTo>
                  <a:lnTo>
                    <a:pt x="1649" y="398"/>
                  </a:lnTo>
                  <a:lnTo>
                    <a:pt x="1748" y="392"/>
                  </a:lnTo>
                  <a:lnTo>
                    <a:pt x="1701" y="318"/>
                  </a:lnTo>
                  <a:lnTo>
                    <a:pt x="1604" y="337"/>
                  </a:lnTo>
                  <a:lnTo>
                    <a:pt x="1603" y="254"/>
                  </a:lnTo>
                  <a:lnTo>
                    <a:pt x="1627" y="207"/>
                  </a:lnTo>
                  <a:lnTo>
                    <a:pt x="1684" y="234"/>
                  </a:lnTo>
                  <a:lnTo>
                    <a:pt x="1738" y="204"/>
                  </a:lnTo>
                  <a:lnTo>
                    <a:pt x="1795" y="92"/>
                  </a:lnTo>
                  <a:lnTo>
                    <a:pt x="1770" y="51"/>
                  </a:lnTo>
                  <a:lnTo>
                    <a:pt x="1908" y="0"/>
                  </a:lnTo>
                  <a:lnTo>
                    <a:pt x="1986" y="35"/>
                  </a:lnTo>
                  <a:lnTo>
                    <a:pt x="2056" y="224"/>
                  </a:lnTo>
                  <a:lnTo>
                    <a:pt x="2173" y="266"/>
                  </a:lnTo>
                  <a:lnTo>
                    <a:pt x="2193" y="335"/>
                  </a:lnTo>
                  <a:lnTo>
                    <a:pt x="2339" y="291"/>
                  </a:lnTo>
                  <a:lnTo>
                    <a:pt x="2270" y="475"/>
                  </a:lnTo>
                  <a:lnTo>
                    <a:pt x="2185" y="503"/>
                  </a:lnTo>
                  <a:lnTo>
                    <a:pt x="2198" y="572"/>
                  </a:lnTo>
                  <a:lnTo>
                    <a:pt x="2173" y="615"/>
                  </a:lnTo>
                  <a:lnTo>
                    <a:pt x="2159" y="602"/>
                  </a:lnTo>
                  <a:lnTo>
                    <a:pt x="2083" y="652"/>
                  </a:lnTo>
                  <a:lnTo>
                    <a:pt x="2083" y="679"/>
                  </a:lnTo>
                  <a:lnTo>
                    <a:pt x="2030" y="670"/>
                  </a:lnTo>
                  <a:lnTo>
                    <a:pt x="1936" y="753"/>
                  </a:lnTo>
                  <a:lnTo>
                    <a:pt x="1819" y="820"/>
                  </a:lnTo>
                  <a:lnTo>
                    <a:pt x="1857" y="730"/>
                  </a:lnTo>
                  <a:lnTo>
                    <a:pt x="1838" y="701"/>
                  </a:lnTo>
                  <a:lnTo>
                    <a:pt x="1684" y="801"/>
                  </a:lnTo>
                  <a:lnTo>
                    <a:pt x="1681" y="829"/>
                  </a:lnTo>
                  <a:lnTo>
                    <a:pt x="1732" y="894"/>
                  </a:lnTo>
                  <a:lnTo>
                    <a:pt x="1800" y="866"/>
                  </a:lnTo>
                  <a:lnTo>
                    <a:pt x="1869" y="890"/>
                  </a:lnTo>
                  <a:lnTo>
                    <a:pt x="1777" y="941"/>
                  </a:lnTo>
                  <a:lnTo>
                    <a:pt x="1739" y="1013"/>
                  </a:lnTo>
                  <a:lnTo>
                    <a:pt x="1841" y="1167"/>
                  </a:lnTo>
                  <a:lnTo>
                    <a:pt x="1773" y="1154"/>
                  </a:lnTo>
                  <a:lnTo>
                    <a:pt x="1841" y="1208"/>
                  </a:lnTo>
                  <a:lnTo>
                    <a:pt x="1776" y="1240"/>
                  </a:lnTo>
                  <a:lnTo>
                    <a:pt x="1846" y="1255"/>
                  </a:lnTo>
                  <a:lnTo>
                    <a:pt x="1716" y="1504"/>
                  </a:lnTo>
                  <a:lnTo>
                    <a:pt x="1630" y="1579"/>
                  </a:lnTo>
                  <a:lnTo>
                    <a:pt x="1546" y="1602"/>
                  </a:lnTo>
                  <a:lnTo>
                    <a:pt x="1540" y="1603"/>
                  </a:lnTo>
                  <a:lnTo>
                    <a:pt x="1518" y="1589"/>
                  </a:lnTo>
                  <a:lnTo>
                    <a:pt x="1498" y="1629"/>
                  </a:lnTo>
                  <a:lnTo>
                    <a:pt x="1399" y="1654"/>
                  </a:lnTo>
                  <a:lnTo>
                    <a:pt x="1390" y="1707"/>
                  </a:lnTo>
                  <a:lnTo>
                    <a:pt x="1373" y="1643"/>
                  </a:lnTo>
                  <a:lnTo>
                    <a:pt x="1306" y="1648"/>
                  </a:lnTo>
                  <a:lnTo>
                    <a:pt x="1204" y="1572"/>
                  </a:lnTo>
                  <a:lnTo>
                    <a:pt x="1089" y="1606"/>
                  </a:lnTo>
                  <a:lnTo>
                    <a:pt x="1066" y="1607"/>
                  </a:lnTo>
                  <a:lnTo>
                    <a:pt x="1068" y="1654"/>
                  </a:lnTo>
                  <a:lnTo>
                    <a:pt x="1052" y="1642"/>
                  </a:lnTo>
                  <a:lnTo>
                    <a:pt x="980" y="1618"/>
                  </a:lnTo>
                  <a:lnTo>
                    <a:pt x="956" y="1530"/>
                  </a:lnTo>
                  <a:lnTo>
                    <a:pt x="911" y="1541"/>
                  </a:lnTo>
                  <a:lnTo>
                    <a:pt x="954" y="1411"/>
                  </a:lnTo>
                  <a:lnTo>
                    <a:pt x="954" y="1367"/>
                  </a:lnTo>
                  <a:lnTo>
                    <a:pt x="903" y="1340"/>
                  </a:lnTo>
                  <a:lnTo>
                    <a:pt x="864" y="1322"/>
                  </a:lnTo>
                  <a:lnTo>
                    <a:pt x="852" y="1273"/>
                  </a:lnTo>
                  <a:lnTo>
                    <a:pt x="691" y="1354"/>
                  </a:lnTo>
                  <a:lnTo>
                    <a:pt x="619" y="1332"/>
                  </a:lnTo>
                  <a:lnTo>
                    <a:pt x="579" y="1378"/>
                  </a:lnTo>
                  <a:lnTo>
                    <a:pt x="574" y="1345"/>
                  </a:lnTo>
                  <a:lnTo>
                    <a:pt x="549" y="1353"/>
                  </a:lnTo>
                  <a:lnTo>
                    <a:pt x="467" y="1353"/>
                  </a:lnTo>
                  <a:lnTo>
                    <a:pt x="402" y="1282"/>
                  </a:lnTo>
                  <a:lnTo>
                    <a:pt x="283" y="1236"/>
                  </a:lnTo>
                  <a:lnTo>
                    <a:pt x="201" y="1205"/>
                  </a:lnTo>
                  <a:lnTo>
                    <a:pt x="184" y="1128"/>
                  </a:lnTo>
                  <a:lnTo>
                    <a:pt x="223" y="1119"/>
                  </a:lnTo>
                  <a:lnTo>
                    <a:pt x="199" y="1056"/>
                  </a:lnTo>
                  <a:lnTo>
                    <a:pt x="252" y="983"/>
                  </a:lnTo>
                  <a:lnTo>
                    <a:pt x="212" y="958"/>
                  </a:lnTo>
                  <a:lnTo>
                    <a:pt x="150" y="985"/>
                  </a:lnTo>
                  <a:lnTo>
                    <a:pt x="38" y="901"/>
                  </a:lnTo>
                  <a:lnTo>
                    <a:pt x="42" y="890"/>
                  </a:lnTo>
                  <a:lnTo>
                    <a:pt x="42" y="830"/>
                  </a:lnTo>
                  <a:lnTo>
                    <a:pt x="0" y="8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1" name="Freeform 335"/>
            <p:cNvSpPr/>
            <p:nvPr/>
          </p:nvSpPr>
          <p:spPr bwMode="auto">
            <a:xfrm>
              <a:off x="3257091" y="3560315"/>
              <a:ext cx="40433" cy="35006"/>
            </a:xfrm>
            <a:custGeom>
              <a:avLst/>
              <a:gdLst>
                <a:gd name="T0" fmla="*/ 0 w 84"/>
                <a:gd name="T1" fmla="*/ 1 h 80"/>
                <a:gd name="T2" fmla="*/ 1 w 84"/>
                <a:gd name="T3" fmla="*/ 0 h 80"/>
                <a:gd name="T4" fmla="*/ 2 w 84"/>
                <a:gd name="T5" fmla="*/ 0 h 80"/>
                <a:gd name="T6" fmla="*/ 1 w 84"/>
                <a:gd name="T7" fmla="*/ 2 h 80"/>
                <a:gd name="T8" fmla="*/ 0 w 84"/>
                <a:gd name="T9" fmla="*/ 1 h 80"/>
                <a:gd name="T10" fmla="*/ 0 60000 65536"/>
                <a:gd name="T11" fmla="*/ 0 60000 65536"/>
                <a:gd name="T12" fmla="*/ 0 60000 65536"/>
                <a:gd name="T13" fmla="*/ 0 60000 65536"/>
                <a:gd name="T14" fmla="*/ 0 60000 65536"/>
                <a:gd name="T15" fmla="*/ 0 w 84"/>
                <a:gd name="T16" fmla="*/ 0 h 80"/>
                <a:gd name="T17" fmla="*/ 84 w 84"/>
                <a:gd name="T18" fmla="*/ 80 h 80"/>
              </a:gdLst>
              <a:ahLst/>
              <a:cxnLst>
                <a:cxn ang="T10">
                  <a:pos x="T0" y="T1"/>
                </a:cxn>
                <a:cxn ang="T11">
                  <a:pos x="T2" y="T3"/>
                </a:cxn>
                <a:cxn ang="T12">
                  <a:pos x="T4" y="T5"/>
                </a:cxn>
                <a:cxn ang="T13">
                  <a:pos x="T6" y="T7"/>
                </a:cxn>
                <a:cxn ang="T14">
                  <a:pos x="T8" y="T9"/>
                </a:cxn>
              </a:cxnLst>
              <a:rect l="T15" t="T16" r="T17" b="T18"/>
              <a:pathLst>
                <a:path w="84" h="80">
                  <a:moveTo>
                    <a:pt x="0" y="65"/>
                  </a:moveTo>
                  <a:lnTo>
                    <a:pt x="27" y="0"/>
                  </a:lnTo>
                  <a:lnTo>
                    <a:pt x="84" y="15"/>
                  </a:lnTo>
                  <a:lnTo>
                    <a:pt x="38" y="80"/>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2" name="Freeform 336"/>
            <p:cNvSpPr/>
            <p:nvPr/>
          </p:nvSpPr>
          <p:spPr bwMode="auto">
            <a:xfrm>
              <a:off x="3464312" y="3453706"/>
              <a:ext cx="32010" cy="65238"/>
            </a:xfrm>
            <a:custGeom>
              <a:avLst/>
              <a:gdLst>
                <a:gd name="T0" fmla="*/ 0 w 67"/>
                <a:gd name="T1" fmla="*/ 1 h 144"/>
                <a:gd name="T2" fmla="*/ 1 w 67"/>
                <a:gd name="T3" fmla="*/ 3 h 144"/>
                <a:gd name="T4" fmla="*/ 1 w 67"/>
                <a:gd name="T5" fmla="*/ 0 h 144"/>
                <a:gd name="T6" fmla="*/ 1 w 67"/>
                <a:gd name="T7" fmla="*/ 0 h 144"/>
                <a:gd name="T8" fmla="*/ 0 w 67"/>
                <a:gd name="T9" fmla="*/ 1 h 144"/>
                <a:gd name="T10" fmla="*/ 0 60000 65536"/>
                <a:gd name="T11" fmla="*/ 0 60000 65536"/>
                <a:gd name="T12" fmla="*/ 0 60000 65536"/>
                <a:gd name="T13" fmla="*/ 0 60000 65536"/>
                <a:gd name="T14" fmla="*/ 0 60000 65536"/>
                <a:gd name="T15" fmla="*/ 0 w 67"/>
                <a:gd name="T16" fmla="*/ 0 h 144"/>
                <a:gd name="T17" fmla="*/ 67 w 67"/>
                <a:gd name="T18" fmla="*/ 144 h 144"/>
              </a:gdLst>
              <a:ahLst/>
              <a:cxnLst>
                <a:cxn ang="T10">
                  <a:pos x="T0" y="T1"/>
                </a:cxn>
                <a:cxn ang="T11">
                  <a:pos x="T2" y="T3"/>
                </a:cxn>
                <a:cxn ang="T12">
                  <a:pos x="T4" y="T5"/>
                </a:cxn>
                <a:cxn ang="T13">
                  <a:pos x="T6" y="T7"/>
                </a:cxn>
                <a:cxn ang="T14">
                  <a:pos x="T8" y="T9"/>
                </a:cxn>
              </a:cxnLst>
              <a:rect l="T15" t="T16" r="T17" b="T18"/>
              <a:pathLst>
                <a:path w="67" h="144">
                  <a:moveTo>
                    <a:pt x="0" y="60"/>
                  </a:moveTo>
                  <a:lnTo>
                    <a:pt x="28" y="144"/>
                  </a:lnTo>
                  <a:lnTo>
                    <a:pt x="67" y="0"/>
                  </a:lnTo>
                  <a:lnTo>
                    <a:pt x="33" y="2"/>
                  </a:lnTo>
                  <a:lnTo>
                    <a:pt x="0" y="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3" name="Freeform 337"/>
            <p:cNvSpPr/>
            <p:nvPr/>
          </p:nvSpPr>
          <p:spPr bwMode="auto">
            <a:xfrm>
              <a:off x="1478023" y="2844285"/>
              <a:ext cx="195428" cy="85924"/>
            </a:xfrm>
            <a:custGeom>
              <a:avLst/>
              <a:gdLst>
                <a:gd name="T0" fmla="*/ 0 w 403"/>
                <a:gd name="T1" fmla="*/ 1 h 190"/>
                <a:gd name="T2" fmla="*/ 2 w 403"/>
                <a:gd name="T3" fmla="*/ 3 h 190"/>
                <a:gd name="T4" fmla="*/ 4 w 403"/>
                <a:gd name="T5" fmla="*/ 3 h 190"/>
                <a:gd name="T6" fmla="*/ 5 w 403"/>
                <a:gd name="T7" fmla="*/ 4 h 190"/>
                <a:gd name="T8" fmla="*/ 6 w 403"/>
                <a:gd name="T9" fmla="*/ 4 h 190"/>
                <a:gd name="T10" fmla="*/ 8 w 403"/>
                <a:gd name="T11" fmla="*/ 3 h 190"/>
                <a:gd name="T12" fmla="*/ 9 w 403"/>
                <a:gd name="T13" fmla="*/ 4 h 190"/>
                <a:gd name="T14" fmla="*/ 9 w 403"/>
                <a:gd name="T15" fmla="*/ 3 h 190"/>
                <a:gd name="T16" fmla="*/ 7 w 403"/>
                <a:gd name="T17" fmla="*/ 3 h 190"/>
                <a:gd name="T18" fmla="*/ 3 w 403"/>
                <a:gd name="T19" fmla="*/ 0 h 190"/>
                <a:gd name="T20" fmla="*/ 2 w 403"/>
                <a:gd name="T21" fmla="*/ 0 h 190"/>
                <a:gd name="T22" fmla="*/ 0 w 403"/>
                <a:gd name="T23" fmla="*/ 1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3"/>
                <a:gd name="T37" fmla="*/ 0 h 190"/>
                <a:gd name="T38" fmla="*/ 403 w 403"/>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3" h="190">
                  <a:moveTo>
                    <a:pt x="0" y="47"/>
                  </a:moveTo>
                  <a:lnTo>
                    <a:pt x="72" y="135"/>
                  </a:lnTo>
                  <a:lnTo>
                    <a:pt x="184" y="134"/>
                  </a:lnTo>
                  <a:lnTo>
                    <a:pt x="201" y="171"/>
                  </a:lnTo>
                  <a:lnTo>
                    <a:pt x="251" y="190"/>
                  </a:lnTo>
                  <a:lnTo>
                    <a:pt x="340" y="146"/>
                  </a:lnTo>
                  <a:lnTo>
                    <a:pt x="392" y="155"/>
                  </a:lnTo>
                  <a:lnTo>
                    <a:pt x="403" y="117"/>
                  </a:lnTo>
                  <a:lnTo>
                    <a:pt x="306" y="106"/>
                  </a:lnTo>
                  <a:lnTo>
                    <a:pt x="110" y="17"/>
                  </a:lnTo>
                  <a:lnTo>
                    <a:pt x="87"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4" name="Freeform 338"/>
            <p:cNvSpPr/>
            <p:nvPr/>
          </p:nvSpPr>
          <p:spPr bwMode="auto">
            <a:xfrm>
              <a:off x="1410634" y="2662891"/>
              <a:ext cx="48857" cy="79559"/>
            </a:xfrm>
            <a:custGeom>
              <a:avLst/>
              <a:gdLst>
                <a:gd name="T0" fmla="*/ 0 w 100"/>
                <a:gd name="T1" fmla="*/ 3 h 175"/>
                <a:gd name="T2" fmla="*/ 0 w 100"/>
                <a:gd name="T3" fmla="*/ 1 h 175"/>
                <a:gd name="T4" fmla="*/ 2 w 100"/>
                <a:gd name="T5" fmla="*/ 0 h 175"/>
                <a:gd name="T6" fmla="*/ 2 w 100"/>
                <a:gd name="T7" fmla="*/ 2 h 175"/>
                <a:gd name="T8" fmla="*/ 2 w 100"/>
                <a:gd name="T9" fmla="*/ 2 h 175"/>
                <a:gd name="T10" fmla="*/ 1 w 100"/>
                <a:gd name="T11" fmla="*/ 3 h 175"/>
                <a:gd name="T12" fmla="*/ 1 w 100"/>
                <a:gd name="T13" fmla="*/ 4 h 175"/>
                <a:gd name="T14" fmla="*/ 0 w 100"/>
                <a:gd name="T15" fmla="*/ 4 h 175"/>
                <a:gd name="T16" fmla="*/ 0 w 100"/>
                <a:gd name="T17" fmla="*/ 3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75"/>
                <a:gd name="T29" fmla="*/ 100 w 100"/>
                <a:gd name="T30" fmla="*/ 175 h 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75">
                  <a:moveTo>
                    <a:pt x="0" y="133"/>
                  </a:moveTo>
                  <a:lnTo>
                    <a:pt x="6" y="47"/>
                  </a:lnTo>
                  <a:lnTo>
                    <a:pt x="87" y="0"/>
                  </a:lnTo>
                  <a:lnTo>
                    <a:pt x="72" y="69"/>
                  </a:lnTo>
                  <a:lnTo>
                    <a:pt x="100" y="89"/>
                  </a:lnTo>
                  <a:lnTo>
                    <a:pt x="48" y="127"/>
                  </a:lnTo>
                  <a:lnTo>
                    <a:pt x="46" y="175"/>
                  </a:lnTo>
                  <a:lnTo>
                    <a:pt x="16" y="175"/>
                  </a:lnTo>
                  <a:lnTo>
                    <a:pt x="0" y="1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5" name="Freeform 339"/>
            <p:cNvSpPr/>
            <p:nvPr/>
          </p:nvSpPr>
          <p:spPr bwMode="auto">
            <a:xfrm>
              <a:off x="1442644" y="2723356"/>
              <a:ext cx="16847" cy="9547"/>
            </a:xfrm>
            <a:custGeom>
              <a:avLst/>
              <a:gdLst>
                <a:gd name="T0" fmla="*/ 0 w 36"/>
                <a:gd name="T1" fmla="*/ 1 h 22"/>
                <a:gd name="T2" fmla="*/ 1 w 36"/>
                <a:gd name="T3" fmla="*/ 0 h 22"/>
                <a:gd name="T4" fmla="*/ 1 w 36"/>
                <a:gd name="T5" fmla="*/ 0 h 22"/>
                <a:gd name="T6" fmla="*/ 0 w 36"/>
                <a:gd name="T7" fmla="*/ 1 h 22"/>
                <a:gd name="T8" fmla="*/ 0 60000 65536"/>
                <a:gd name="T9" fmla="*/ 0 60000 65536"/>
                <a:gd name="T10" fmla="*/ 0 60000 65536"/>
                <a:gd name="T11" fmla="*/ 0 60000 65536"/>
                <a:gd name="T12" fmla="*/ 0 w 36"/>
                <a:gd name="T13" fmla="*/ 0 h 22"/>
                <a:gd name="T14" fmla="*/ 36 w 36"/>
                <a:gd name="T15" fmla="*/ 22 h 22"/>
              </a:gdLst>
              <a:ahLst/>
              <a:cxnLst>
                <a:cxn ang="T8">
                  <a:pos x="T0" y="T1"/>
                </a:cxn>
                <a:cxn ang="T9">
                  <a:pos x="T2" y="T3"/>
                </a:cxn>
                <a:cxn ang="T10">
                  <a:pos x="T4" y="T5"/>
                </a:cxn>
                <a:cxn ang="T11">
                  <a:pos x="T6" y="T7"/>
                </a:cxn>
              </a:cxnLst>
              <a:rect l="T12" t="T13" r="T14" b="T15"/>
              <a:pathLst>
                <a:path w="36" h="22">
                  <a:moveTo>
                    <a:pt x="0" y="22"/>
                  </a:moveTo>
                  <a:lnTo>
                    <a:pt x="30" y="0"/>
                  </a:lnTo>
                  <a:lnTo>
                    <a:pt x="36" y="14"/>
                  </a:lnTo>
                  <a:lnTo>
                    <a:pt x="0" y="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6" name="Freeform 340"/>
            <p:cNvSpPr/>
            <p:nvPr/>
          </p:nvSpPr>
          <p:spPr bwMode="auto">
            <a:xfrm>
              <a:off x="1466230" y="2705853"/>
              <a:ext cx="28640" cy="33415"/>
            </a:xfrm>
            <a:custGeom>
              <a:avLst/>
              <a:gdLst>
                <a:gd name="T0" fmla="*/ 0 w 61"/>
                <a:gd name="T1" fmla="*/ 1 h 74"/>
                <a:gd name="T2" fmla="*/ 1 w 61"/>
                <a:gd name="T3" fmla="*/ 2 h 74"/>
                <a:gd name="T4" fmla="*/ 1 w 61"/>
                <a:gd name="T5" fmla="*/ 1 h 74"/>
                <a:gd name="T6" fmla="*/ 1 w 61"/>
                <a:gd name="T7" fmla="*/ 0 h 74"/>
                <a:gd name="T8" fmla="*/ 0 w 61"/>
                <a:gd name="T9" fmla="*/ 1 h 74"/>
                <a:gd name="T10" fmla="*/ 0 60000 65536"/>
                <a:gd name="T11" fmla="*/ 0 60000 65536"/>
                <a:gd name="T12" fmla="*/ 0 60000 65536"/>
                <a:gd name="T13" fmla="*/ 0 60000 65536"/>
                <a:gd name="T14" fmla="*/ 0 60000 65536"/>
                <a:gd name="T15" fmla="*/ 0 w 61"/>
                <a:gd name="T16" fmla="*/ 0 h 74"/>
                <a:gd name="T17" fmla="*/ 61 w 61"/>
                <a:gd name="T18" fmla="*/ 74 h 74"/>
              </a:gdLst>
              <a:ahLst/>
              <a:cxnLst>
                <a:cxn ang="T10">
                  <a:pos x="T0" y="T1"/>
                </a:cxn>
                <a:cxn ang="T11">
                  <a:pos x="T2" y="T3"/>
                </a:cxn>
                <a:cxn ang="T12">
                  <a:pos x="T4" y="T5"/>
                </a:cxn>
                <a:cxn ang="T13">
                  <a:pos x="T6" y="T7"/>
                </a:cxn>
                <a:cxn ang="T14">
                  <a:pos x="T8" y="T9"/>
                </a:cxn>
              </a:cxnLst>
              <a:rect l="T15" t="T16" r="T17" b="T18"/>
              <a:pathLst>
                <a:path w="61" h="74">
                  <a:moveTo>
                    <a:pt x="0" y="39"/>
                  </a:moveTo>
                  <a:lnTo>
                    <a:pt x="48" y="74"/>
                  </a:lnTo>
                  <a:lnTo>
                    <a:pt x="61" y="38"/>
                  </a:lnTo>
                  <a:lnTo>
                    <a:pt x="52" y="0"/>
                  </a:lnTo>
                  <a:lnTo>
                    <a:pt x="0" y="3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7" name="Freeform 341"/>
            <p:cNvSpPr/>
            <p:nvPr/>
          </p:nvSpPr>
          <p:spPr bwMode="auto">
            <a:xfrm>
              <a:off x="1638071" y="2269870"/>
              <a:ext cx="200482" cy="329374"/>
            </a:xfrm>
            <a:custGeom>
              <a:avLst/>
              <a:gdLst>
                <a:gd name="T0" fmla="*/ 0 w 416"/>
                <a:gd name="T1" fmla="*/ 2 h 726"/>
                <a:gd name="T2" fmla="*/ 1 w 416"/>
                <a:gd name="T3" fmla="*/ 1 h 726"/>
                <a:gd name="T4" fmla="*/ 2 w 416"/>
                <a:gd name="T5" fmla="*/ 2 h 726"/>
                <a:gd name="T6" fmla="*/ 3 w 416"/>
                <a:gd name="T7" fmla="*/ 3 h 726"/>
                <a:gd name="T8" fmla="*/ 5 w 416"/>
                <a:gd name="T9" fmla="*/ 2 h 726"/>
                <a:gd name="T10" fmla="*/ 5 w 416"/>
                <a:gd name="T11" fmla="*/ 0 h 726"/>
                <a:gd name="T12" fmla="*/ 7 w 416"/>
                <a:gd name="T13" fmla="*/ 0 h 726"/>
                <a:gd name="T14" fmla="*/ 8 w 416"/>
                <a:gd name="T15" fmla="*/ 1 h 726"/>
                <a:gd name="T16" fmla="*/ 7 w 416"/>
                <a:gd name="T17" fmla="*/ 2 h 726"/>
                <a:gd name="T18" fmla="*/ 7 w 416"/>
                <a:gd name="T19" fmla="*/ 3 h 726"/>
                <a:gd name="T20" fmla="*/ 9 w 416"/>
                <a:gd name="T21" fmla="*/ 4 h 726"/>
                <a:gd name="T22" fmla="*/ 8 w 416"/>
                <a:gd name="T23" fmla="*/ 5 h 726"/>
                <a:gd name="T24" fmla="*/ 9 w 416"/>
                <a:gd name="T25" fmla="*/ 7 h 726"/>
                <a:gd name="T26" fmla="*/ 8 w 416"/>
                <a:gd name="T27" fmla="*/ 9 h 726"/>
                <a:gd name="T28" fmla="*/ 10 w 416"/>
                <a:gd name="T29" fmla="*/ 13 h 726"/>
                <a:gd name="T30" fmla="*/ 6 w 416"/>
                <a:gd name="T31" fmla="*/ 16 h 726"/>
                <a:gd name="T32" fmla="*/ 2 w 416"/>
                <a:gd name="T33" fmla="*/ 17 h 726"/>
                <a:gd name="T34" fmla="*/ 2 w 416"/>
                <a:gd name="T35" fmla="*/ 16 h 726"/>
                <a:gd name="T36" fmla="*/ 1 w 416"/>
                <a:gd name="T37" fmla="*/ 16 h 726"/>
                <a:gd name="T38" fmla="*/ 1 w 416"/>
                <a:gd name="T39" fmla="*/ 12 h 726"/>
                <a:gd name="T40" fmla="*/ 4 w 416"/>
                <a:gd name="T41" fmla="*/ 9 h 726"/>
                <a:gd name="T42" fmla="*/ 3 w 416"/>
                <a:gd name="T43" fmla="*/ 7 h 726"/>
                <a:gd name="T44" fmla="*/ 3 w 416"/>
                <a:gd name="T45" fmla="*/ 4 h 726"/>
                <a:gd name="T46" fmla="*/ 0 w 416"/>
                <a:gd name="T47" fmla="*/ 2 h 7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6"/>
                <a:gd name="T73" fmla="*/ 0 h 726"/>
                <a:gd name="T74" fmla="*/ 416 w 416"/>
                <a:gd name="T75" fmla="*/ 726 h 7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6" h="726">
                  <a:moveTo>
                    <a:pt x="0" y="76"/>
                  </a:moveTo>
                  <a:lnTo>
                    <a:pt x="27" y="55"/>
                  </a:lnTo>
                  <a:lnTo>
                    <a:pt x="72" y="97"/>
                  </a:lnTo>
                  <a:lnTo>
                    <a:pt x="151" y="105"/>
                  </a:lnTo>
                  <a:lnTo>
                    <a:pt x="196" y="79"/>
                  </a:lnTo>
                  <a:lnTo>
                    <a:pt x="208" y="17"/>
                  </a:lnTo>
                  <a:lnTo>
                    <a:pt x="284" y="0"/>
                  </a:lnTo>
                  <a:lnTo>
                    <a:pt x="324" y="25"/>
                  </a:lnTo>
                  <a:lnTo>
                    <a:pt x="319" y="76"/>
                  </a:lnTo>
                  <a:lnTo>
                    <a:pt x="303" y="126"/>
                  </a:lnTo>
                  <a:lnTo>
                    <a:pt x="362" y="190"/>
                  </a:lnTo>
                  <a:lnTo>
                    <a:pt x="325" y="236"/>
                  </a:lnTo>
                  <a:lnTo>
                    <a:pt x="365" y="316"/>
                  </a:lnTo>
                  <a:lnTo>
                    <a:pt x="353" y="387"/>
                  </a:lnTo>
                  <a:lnTo>
                    <a:pt x="416" y="537"/>
                  </a:lnTo>
                  <a:lnTo>
                    <a:pt x="269" y="680"/>
                  </a:lnTo>
                  <a:lnTo>
                    <a:pt x="94" y="726"/>
                  </a:lnTo>
                  <a:lnTo>
                    <a:pt x="83" y="697"/>
                  </a:lnTo>
                  <a:lnTo>
                    <a:pt x="27" y="674"/>
                  </a:lnTo>
                  <a:lnTo>
                    <a:pt x="20" y="533"/>
                  </a:lnTo>
                  <a:lnTo>
                    <a:pt x="189" y="381"/>
                  </a:lnTo>
                  <a:lnTo>
                    <a:pt x="134" y="306"/>
                  </a:lnTo>
                  <a:lnTo>
                    <a:pt x="112" y="155"/>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8" name="Freeform 342"/>
            <p:cNvSpPr/>
            <p:nvPr/>
          </p:nvSpPr>
          <p:spPr bwMode="auto">
            <a:xfrm>
              <a:off x="1179827" y="2844285"/>
              <a:ext cx="230807" cy="219583"/>
            </a:xfrm>
            <a:custGeom>
              <a:avLst/>
              <a:gdLst>
                <a:gd name="T0" fmla="*/ 0 w 482"/>
                <a:gd name="T1" fmla="*/ 3 h 484"/>
                <a:gd name="T2" fmla="*/ 0 w 482"/>
                <a:gd name="T3" fmla="*/ 4 h 484"/>
                <a:gd name="T4" fmla="*/ 3 w 482"/>
                <a:gd name="T5" fmla="*/ 5 h 484"/>
                <a:gd name="T6" fmla="*/ 2 w 482"/>
                <a:gd name="T7" fmla="*/ 6 h 484"/>
                <a:gd name="T8" fmla="*/ 3 w 482"/>
                <a:gd name="T9" fmla="*/ 6 h 484"/>
                <a:gd name="T10" fmla="*/ 3 w 482"/>
                <a:gd name="T11" fmla="*/ 8 h 484"/>
                <a:gd name="T12" fmla="*/ 3 w 482"/>
                <a:gd name="T13" fmla="*/ 10 h 484"/>
                <a:gd name="T14" fmla="*/ 5 w 482"/>
                <a:gd name="T15" fmla="*/ 11 h 484"/>
                <a:gd name="T16" fmla="*/ 5 w 482"/>
                <a:gd name="T17" fmla="*/ 11 h 484"/>
                <a:gd name="T18" fmla="*/ 7 w 482"/>
                <a:gd name="T19" fmla="*/ 11 h 484"/>
                <a:gd name="T20" fmla="*/ 7 w 482"/>
                <a:gd name="T21" fmla="*/ 10 h 484"/>
                <a:gd name="T22" fmla="*/ 8 w 482"/>
                <a:gd name="T23" fmla="*/ 10 h 484"/>
                <a:gd name="T24" fmla="*/ 9 w 482"/>
                <a:gd name="T25" fmla="*/ 10 h 484"/>
                <a:gd name="T26" fmla="*/ 11 w 482"/>
                <a:gd name="T27" fmla="*/ 9 h 484"/>
                <a:gd name="T28" fmla="*/ 10 w 482"/>
                <a:gd name="T29" fmla="*/ 8 h 484"/>
                <a:gd name="T30" fmla="*/ 10 w 482"/>
                <a:gd name="T31" fmla="*/ 7 h 484"/>
                <a:gd name="T32" fmla="*/ 9 w 482"/>
                <a:gd name="T33" fmla="*/ 6 h 484"/>
                <a:gd name="T34" fmla="*/ 11 w 482"/>
                <a:gd name="T35" fmla="*/ 5 h 484"/>
                <a:gd name="T36" fmla="*/ 11 w 482"/>
                <a:gd name="T37" fmla="*/ 3 h 484"/>
                <a:gd name="T38" fmla="*/ 9 w 482"/>
                <a:gd name="T39" fmla="*/ 2 h 484"/>
                <a:gd name="T40" fmla="*/ 9 w 482"/>
                <a:gd name="T41" fmla="*/ 2 h 484"/>
                <a:gd name="T42" fmla="*/ 7 w 482"/>
                <a:gd name="T43" fmla="*/ 0 h 484"/>
                <a:gd name="T44" fmla="*/ 6 w 482"/>
                <a:gd name="T45" fmla="*/ 0 h 484"/>
                <a:gd name="T46" fmla="*/ 5 w 482"/>
                <a:gd name="T47" fmla="*/ 2 h 484"/>
                <a:gd name="T48" fmla="*/ 3 w 482"/>
                <a:gd name="T49" fmla="*/ 2 h 484"/>
                <a:gd name="T50" fmla="*/ 3 w 482"/>
                <a:gd name="T51" fmla="*/ 3 h 484"/>
                <a:gd name="T52" fmla="*/ 0 w 482"/>
                <a:gd name="T53" fmla="*/ 3 h 4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2"/>
                <a:gd name="T82" fmla="*/ 0 h 484"/>
                <a:gd name="T83" fmla="*/ 482 w 482"/>
                <a:gd name="T84" fmla="*/ 484 h 4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2" h="484">
                  <a:moveTo>
                    <a:pt x="0" y="147"/>
                  </a:moveTo>
                  <a:lnTo>
                    <a:pt x="15" y="189"/>
                  </a:lnTo>
                  <a:lnTo>
                    <a:pt x="115" y="219"/>
                  </a:lnTo>
                  <a:lnTo>
                    <a:pt x="96" y="242"/>
                  </a:lnTo>
                  <a:lnTo>
                    <a:pt x="135" y="275"/>
                  </a:lnTo>
                  <a:lnTo>
                    <a:pt x="150" y="327"/>
                  </a:lnTo>
                  <a:lnTo>
                    <a:pt x="107" y="430"/>
                  </a:lnTo>
                  <a:lnTo>
                    <a:pt x="228" y="472"/>
                  </a:lnTo>
                  <a:lnTo>
                    <a:pt x="240" y="477"/>
                  </a:lnTo>
                  <a:lnTo>
                    <a:pt x="297" y="484"/>
                  </a:lnTo>
                  <a:lnTo>
                    <a:pt x="297" y="444"/>
                  </a:lnTo>
                  <a:lnTo>
                    <a:pt x="330" y="421"/>
                  </a:lnTo>
                  <a:lnTo>
                    <a:pt x="408" y="448"/>
                  </a:lnTo>
                  <a:lnTo>
                    <a:pt x="456" y="407"/>
                  </a:lnTo>
                  <a:lnTo>
                    <a:pt x="430" y="348"/>
                  </a:lnTo>
                  <a:lnTo>
                    <a:pt x="441" y="293"/>
                  </a:lnTo>
                  <a:lnTo>
                    <a:pt x="402" y="261"/>
                  </a:lnTo>
                  <a:lnTo>
                    <a:pt x="456" y="195"/>
                  </a:lnTo>
                  <a:lnTo>
                    <a:pt x="482" y="123"/>
                  </a:lnTo>
                  <a:lnTo>
                    <a:pt x="410" y="92"/>
                  </a:lnTo>
                  <a:lnTo>
                    <a:pt x="392" y="84"/>
                  </a:lnTo>
                  <a:lnTo>
                    <a:pt x="280" y="0"/>
                  </a:lnTo>
                  <a:lnTo>
                    <a:pt x="244" y="15"/>
                  </a:lnTo>
                  <a:lnTo>
                    <a:pt x="197" y="96"/>
                  </a:lnTo>
                  <a:lnTo>
                    <a:pt x="104" y="81"/>
                  </a:lnTo>
                  <a:lnTo>
                    <a:pt x="122" y="143"/>
                  </a:lnTo>
                  <a:lnTo>
                    <a:pt x="0" y="1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99" name="Freeform 343"/>
            <p:cNvSpPr/>
            <p:nvPr/>
          </p:nvSpPr>
          <p:spPr bwMode="auto">
            <a:xfrm>
              <a:off x="1419057" y="3047956"/>
              <a:ext cx="15163" cy="39779"/>
            </a:xfrm>
            <a:custGeom>
              <a:avLst/>
              <a:gdLst>
                <a:gd name="T0" fmla="*/ 0 w 31"/>
                <a:gd name="T1" fmla="*/ 1 h 89"/>
                <a:gd name="T2" fmla="*/ 1 w 31"/>
                <a:gd name="T3" fmla="*/ 2 h 89"/>
                <a:gd name="T4" fmla="*/ 1 w 31"/>
                <a:gd name="T5" fmla="*/ 0 h 89"/>
                <a:gd name="T6" fmla="*/ 0 w 31"/>
                <a:gd name="T7" fmla="*/ 1 h 89"/>
                <a:gd name="T8" fmla="*/ 0 60000 65536"/>
                <a:gd name="T9" fmla="*/ 0 60000 65536"/>
                <a:gd name="T10" fmla="*/ 0 60000 65536"/>
                <a:gd name="T11" fmla="*/ 0 60000 65536"/>
                <a:gd name="T12" fmla="*/ 0 w 31"/>
                <a:gd name="T13" fmla="*/ 0 h 89"/>
                <a:gd name="T14" fmla="*/ 31 w 31"/>
                <a:gd name="T15" fmla="*/ 89 h 89"/>
              </a:gdLst>
              <a:ahLst/>
              <a:cxnLst>
                <a:cxn ang="T8">
                  <a:pos x="T0" y="T1"/>
                </a:cxn>
                <a:cxn ang="T9">
                  <a:pos x="T2" y="T3"/>
                </a:cxn>
                <a:cxn ang="T10">
                  <a:pos x="T4" y="T5"/>
                </a:cxn>
                <a:cxn ang="T11">
                  <a:pos x="T6" y="T7"/>
                </a:cxn>
              </a:cxnLst>
              <a:rect l="T12" t="T13" r="T14" b="T15"/>
              <a:pathLst>
                <a:path w="31" h="89">
                  <a:moveTo>
                    <a:pt x="0" y="46"/>
                  </a:moveTo>
                  <a:lnTo>
                    <a:pt x="28" y="89"/>
                  </a:lnTo>
                  <a:lnTo>
                    <a:pt x="31" y="0"/>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0" name="Freeform 344"/>
            <p:cNvSpPr/>
            <p:nvPr/>
          </p:nvSpPr>
          <p:spPr bwMode="auto">
            <a:xfrm>
              <a:off x="1370200" y="2742450"/>
              <a:ext cx="161733" cy="194124"/>
            </a:xfrm>
            <a:custGeom>
              <a:avLst/>
              <a:gdLst>
                <a:gd name="T0" fmla="*/ 0 w 335"/>
                <a:gd name="T1" fmla="*/ 4 h 429"/>
                <a:gd name="T2" fmla="*/ 0 w 335"/>
                <a:gd name="T3" fmla="*/ 6 h 429"/>
                <a:gd name="T4" fmla="*/ 0 w 335"/>
                <a:gd name="T5" fmla="*/ 6 h 429"/>
                <a:gd name="T6" fmla="*/ 0 w 335"/>
                <a:gd name="T7" fmla="*/ 7 h 429"/>
                <a:gd name="T8" fmla="*/ 2 w 335"/>
                <a:gd name="T9" fmla="*/ 8 h 429"/>
                <a:gd name="T10" fmla="*/ 1 w 335"/>
                <a:gd name="T11" fmla="*/ 10 h 429"/>
                <a:gd name="T12" fmla="*/ 3 w 335"/>
                <a:gd name="T13" fmla="*/ 10 h 429"/>
                <a:gd name="T14" fmla="*/ 6 w 335"/>
                <a:gd name="T15" fmla="*/ 10 h 429"/>
                <a:gd name="T16" fmla="*/ 7 w 335"/>
                <a:gd name="T17" fmla="*/ 8 h 429"/>
                <a:gd name="T18" fmla="*/ 5 w 335"/>
                <a:gd name="T19" fmla="*/ 6 h 429"/>
                <a:gd name="T20" fmla="*/ 7 w 335"/>
                <a:gd name="T21" fmla="*/ 5 h 429"/>
                <a:gd name="T22" fmla="*/ 8 w 335"/>
                <a:gd name="T23" fmla="*/ 5 h 429"/>
                <a:gd name="T24" fmla="*/ 7 w 335"/>
                <a:gd name="T25" fmla="*/ 1 h 429"/>
                <a:gd name="T26" fmla="*/ 6 w 335"/>
                <a:gd name="T27" fmla="*/ 1 h 429"/>
                <a:gd name="T28" fmla="*/ 4 w 335"/>
                <a:gd name="T29" fmla="*/ 1 h 429"/>
                <a:gd name="T30" fmla="*/ 4 w 335"/>
                <a:gd name="T31" fmla="*/ 1 h 429"/>
                <a:gd name="T32" fmla="*/ 3 w 335"/>
                <a:gd name="T33" fmla="*/ 0 h 429"/>
                <a:gd name="T34" fmla="*/ 2 w 335"/>
                <a:gd name="T35" fmla="*/ 0 h 429"/>
                <a:gd name="T36" fmla="*/ 2 w 335"/>
                <a:gd name="T37" fmla="*/ 2 h 429"/>
                <a:gd name="T38" fmla="*/ 1 w 335"/>
                <a:gd name="T39" fmla="*/ 2 h 429"/>
                <a:gd name="T40" fmla="*/ 1 w 335"/>
                <a:gd name="T41" fmla="*/ 2 h 429"/>
                <a:gd name="T42" fmla="*/ 1 w 335"/>
                <a:gd name="T43" fmla="*/ 4 h 429"/>
                <a:gd name="T44" fmla="*/ 0 w 335"/>
                <a:gd name="T45" fmla="*/ 4 h 4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5"/>
                <a:gd name="T70" fmla="*/ 0 h 429"/>
                <a:gd name="T71" fmla="*/ 335 w 335"/>
                <a:gd name="T72" fmla="*/ 429 h 4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5" h="429">
                  <a:moveTo>
                    <a:pt x="0" y="178"/>
                  </a:moveTo>
                  <a:lnTo>
                    <a:pt x="2" y="247"/>
                  </a:lnTo>
                  <a:lnTo>
                    <a:pt x="5" y="279"/>
                  </a:lnTo>
                  <a:lnTo>
                    <a:pt x="10" y="317"/>
                  </a:lnTo>
                  <a:lnTo>
                    <a:pt x="82" y="348"/>
                  </a:lnTo>
                  <a:lnTo>
                    <a:pt x="56" y="420"/>
                  </a:lnTo>
                  <a:lnTo>
                    <a:pt x="130" y="429"/>
                  </a:lnTo>
                  <a:lnTo>
                    <a:pt x="262" y="428"/>
                  </a:lnTo>
                  <a:lnTo>
                    <a:pt x="297" y="359"/>
                  </a:lnTo>
                  <a:lnTo>
                    <a:pt x="225" y="271"/>
                  </a:lnTo>
                  <a:lnTo>
                    <a:pt x="309" y="224"/>
                  </a:lnTo>
                  <a:lnTo>
                    <a:pt x="335" y="237"/>
                  </a:lnTo>
                  <a:lnTo>
                    <a:pt x="309" y="65"/>
                  </a:lnTo>
                  <a:lnTo>
                    <a:pt x="250" y="23"/>
                  </a:lnTo>
                  <a:lnTo>
                    <a:pt x="180" y="53"/>
                  </a:lnTo>
                  <a:lnTo>
                    <a:pt x="189" y="33"/>
                  </a:lnTo>
                  <a:lnTo>
                    <a:pt x="130" y="0"/>
                  </a:lnTo>
                  <a:lnTo>
                    <a:pt x="100" y="0"/>
                  </a:lnTo>
                  <a:lnTo>
                    <a:pt x="99" y="95"/>
                  </a:lnTo>
                  <a:lnTo>
                    <a:pt x="67" y="69"/>
                  </a:lnTo>
                  <a:lnTo>
                    <a:pt x="45" y="99"/>
                  </a:lnTo>
                  <a:lnTo>
                    <a:pt x="41" y="156"/>
                  </a:lnTo>
                  <a:lnTo>
                    <a:pt x="0" y="1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1" name="Freeform 345"/>
            <p:cNvSpPr/>
            <p:nvPr/>
          </p:nvSpPr>
          <p:spPr bwMode="auto">
            <a:xfrm>
              <a:off x="1631333" y="3078188"/>
              <a:ext cx="114561" cy="125703"/>
            </a:xfrm>
            <a:custGeom>
              <a:avLst/>
              <a:gdLst>
                <a:gd name="T0" fmla="*/ 0 w 241"/>
                <a:gd name="T1" fmla="*/ 3 h 276"/>
                <a:gd name="T2" fmla="*/ 1 w 241"/>
                <a:gd name="T3" fmla="*/ 1 h 276"/>
                <a:gd name="T4" fmla="*/ 3 w 241"/>
                <a:gd name="T5" fmla="*/ 1 h 276"/>
                <a:gd name="T6" fmla="*/ 5 w 241"/>
                <a:gd name="T7" fmla="*/ 1 h 276"/>
                <a:gd name="T8" fmla="*/ 5 w 241"/>
                <a:gd name="T9" fmla="*/ 0 h 276"/>
                <a:gd name="T10" fmla="*/ 5 w 241"/>
                <a:gd name="T11" fmla="*/ 1 h 276"/>
                <a:gd name="T12" fmla="*/ 4 w 241"/>
                <a:gd name="T13" fmla="*/ 1 h 276"/>
                <a:gd name="T14" fmla="*/ 3 w 241"/>
                <a:gd name="T15" fmla="*/ 2 h 276"/>
                <a:gd name="T16" fmla="*/ 2 w 241"/>
                <a:gd name="T17" fmla="*/ 1 h 276"/>
                <a:gd name="T18" fmla="*/ 3 w 241"/>
                <a:gd name="T19" fmla="*/ 3 h 276"/>
                <a:gd name="T20" fmla="*/ 2 w 241"/>
                <a:gd name="T21" fmla="*/ 4 h 276"/>
                <a:gd name="T22" fmla="*/ 3 w 241"/>
                <a:gd name="T23" fmla="*/ 4 h 276"/>
                <a:gd name="T24" fmla="*/ 3 w 241"/>
                <a:gd name="T25" fmla="*/ 5 h 276"/>
                <a:gd name="T26" fmla="*/ 2 w 241"/>
                <a:gd name="T27" fmla="*/ 5 h 276"/>
                <a:gd name="T28" fmla="*/ 3 w 241"/>
                <a:gd name="T29" fmla="*/ 7 h 276"/>
                <a:gd name="T30" fmla="*/ 1 w 241"/>
                <a:gd name="T31" fmla="*/ 6 h 276"/>
                <a:gd name="T32" fmla="*/ 1 w 241"/>
                <a:gd name="T33" fmla="*/ 5 h 276"/>
                <a:gd name="T34" fmla="*/ 3 w 241"/>
                <a:gd name="T35" fmla="*/ 4 h 276"/>
                <a:gd name="T36" fmla="*/ 1 w 241"/>
                <a:gd name="T37" fmla="*/ 4 h 276"/>
                <a:gd name="T38" fmla="*/ 0 w 241"/>
                <a:gd name="T39" fmla="*/ 3 h 2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1"/>
                <a:gd name="T61" fmla="*/ 0 h 276"/>
                <a:gd name="T62" fmla="*/ 241 w 241"/>
                <a:gd name="T63" fmla="*/ 276 h 2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1" h="276">
                  <a:moveTo>
                    <a:pt x="0" y="110"/>
                  </a:moveTo>
                  <a:lnTo>
                    <a:pt x="36" y="47"/>
                  </a:lnTo>
                  <a:lnTo>
                    <a:pt x="111" y="23"/>
                  </a:lnTo>
                  <a:lnTo>
                    <a:pt x="206" y="26"/>
                  </a:lnTo>
                  <a:lnTo>
                    <a:pt x="241" y="0"/>
                  </a:lnTo>
                  <a:lnTo>
                    <a:pt x="227" y="57"/>
                  </a:lnTo>
                  <a:lnTo>
                    <a:pt x="162" y="45"/>
                  </a:lnTo>
                  <a:lnTo>
                    <a:pt x="131" y="93"/>
                  </a:lnTo>
                  <a:lnTo>
                    <a:pt x="98" y="66"/>
                  </a:lnTo>
                  <a:lnTo>
                    <a:pt x="121" y="141"/>
                  </a:lnTo>
                  <a:lnTo>
                    <a:pt x="90" y="154"/>
                  </a:lnTo>
                  <a:lnTo>
                    <a:pt x="151" y="187"/>
                  </a:lnTo>
                  <a:lnTo>
                    <a:pt x="151" y="214"/>
                  </a:lnTo>
                  <a:lnTo>
                    <a:pt x="100" y="223"/>
                  </a:lnTo>
                  <a:lnTo>
                    <a:pt x="116" y="276"/>
                  </a:lnTo>
                  <a:lnTo>
                    <a:pt x="59" y="258"/>
                  </a:lnTo>
                  <a:lnTo>
                    <a:pt x="42" y="208"/>
                  </a:lnTo>
                  <a:lnTo>
                    <a:pt x="117" y="189"/>
                  </a:lnTo>
                  <a:lnTo>
                    <a:pt x="42" y="181"/>
                  </a:lnTo>
                  <a:lnTo>
                    <a:pt x="0" y="1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2" name="Freeform 346"/>
            <p:cNvSpPr/>
            <p:nvPr/>
          </p:nvSpPr>
          <p:spPr bwMode="auto">
            <a:xfrm>
              <a:off x="1693667" y="3224577"/>
              <a:ext cx="52226" cy="7956"/>
            </a:xfrm>
            <a:custGeom>
              <a:avLst/>
              <a:gdLst>
                <a:gd name="T0" fmla="*/ 0 w 112"/>
                <a:gd name="T1" fmla="*/ 0 h 19"/>
                <a:gd name="T2" fmla="*/ 0 w 112"/>
                <a:gd name="T3" fmla="*/ 0 h 19"/>
                <a:gd name="T4" fmla="*/ 2 w 112"/>
                <a:gd name="T5" fmla="*/ 0 h 19"/>
                <a:gd name="T6" fmla="*/ 1 w 112"/>
                <a:gd name="T7" fmla="*/ 0 h 19"/>
                <a:gd name="T8" fmla="*/ 0 w 112"/>
                <a:gd name="T9" fmla="*/ 0 h 19"/>
                <a:gd name="T10" fmla="*/ 0 60000 65536"/>
                <a:gd name="T11" fmla="*/ 0 60000 65536"/>
                <a:gd name="T12" fmla="*/ 0 60000 65536"/>
                <a:gd name="T13" fmla="*/ 0 60000 65536"/>
                <a:gd name="T14" fmla="*/ 0 60000 65536"/>
                <a:gd name="T15" fmla="*/ 0 w 112"/>
                <a:gd name="T16" fmla="*/ 0 h 19"/>
                <a:gd name="T17" fmla="*/ 112 w 112"/>
                <a:gd name="T18" fmla="*/ 19 h 19"/>
              </a:gdLst>
              <a:ahLst/>
              <a:cxnLst>
                <a:cxn ang="T10">
                  <a:pos x="T0" y="T1"/>
                </a:cxn>
                <a:cxn ang="T11">
                  <a:pos x="T2" y="T3"/>
                </a:cxn>
                <a:cxn ang="T12">
                  <a:pos x="T4" y="T5"/>
                </a:cxn>
                <a:cxn ang="T13">
                  <a:pos x="T6" y="T7"/>
                </a:cxn>
                <a:cxn ang="T14">
                  <a:pos x="T8" y="T9"/>
                </a:cxn>
              </a:cxnLst>
              <a:rect l="T15" t="T16" r="T17" b="T18"/>
              <a:pathLst>
                <a:path w="112" h="19">
                  <a:moveTo>
                    <a:pt x="0" y="19"/>
                  </a:moveTo>
                  <a:lnTo>
                    <a:pt x="10" y="0"/>
                  </a:lnTo>
                  <a:lnTo>
                    <a:pt x="112" y="19"/>
                  </a:lnTo>
                  <a:lnTo>
                    <a:pt x="34" y="19"/>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3" name="Freeform 347"/>
            <p:cNvSpPr/>
            <p:nvPr/>
          </p:nvSpPr>
          <p:spPr bwMode="auto">
            <a:xfrm>
              <a:off x="1557205" y="2911115"/>
              <a:ext cx="121300" cy="70012"/>
            </a:xfrm>
            <a:custGeom>
              <a:avLst/>
              <a:gdLst>
                <a:gd name="T0" fmla="*/ 0 w 254"/>
                <a:gd name="T1" fmla="*/ 2 h 157"/>
                <a:gd name="T2" fmla="*/ 1 w 254"/>
                <a:gd name="T3" fmla="*/ 1 h 157"/>
                <a:gd name="T4" fmla="*/ 2 w 254"/>
                <a:gd name="T5" fmla="*/ 1 h 157"/>
                <a:gd name="T6" fmla="*/ 4 w 254"/>
                <a:gd name="T7" fmla="*/ 0 h 157"/>
                <a:gd name="T8" fmla="*/ 5 w 254"/>
                <a:gd name="T9" fmla="*/ 0 h 157"/>
                <a:gd name="T10" fmla="*/ 6 w 254"/>
                <a:gd name="T11" fmla="*/ 1 h 157"/>
                <a:gd name="T12" fmla="*/ 3 w 254"/>
                <a:gd name="T13" fmla="*/ 3 h 157"/>
                <a:gd name="T14" fmla="*/ 2 w 254"/>
                <a:gd name="T15" fmla="*/ 3 h 157"/>
                <a:gd name="T16" fmla="*/ 0 w 254"/>
                <a:gd name="T17" fmla="*/ 2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57"/>
                <a:gd name="T29" fmla="*/ 254 w 254"/>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57">
                  <a:moveTo>
                    <a:pt x="0" y="93"/>
                  </a:moveTo>
                  <a:lnTo>
                    <a:pt x="39" y="25"/>
                  </a:lnTo>
                  <a:lnTo>
                    <a:pt x="89" y="44"/>
                  </a:lnTo>
                  <a:lnTo>
                    <a:pt x="178" y="0"/>
                  </a:lnTo>
                  <a:lnTo>
                    <a:pt x="230" y="9"/>
                  </a:lnTo>
                  <a:lnTo>
                    <a:pt x="254" y="34"/>
                  </a:lnTo>
                  <a:lnTo>
                    <a:pt x="154" y="139"/>
                  </a:lnTo>
                  <a:lnTo>
                    <a:pt x="73" y="157"/>
                  </a:lnTo>
                  <a:lnTo>
                    <a:pt x="0" y="9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4" name="Freeform 348"/>
            <p:cNvSpPr/>
            <p:nvPr/>
          </p:nvSpPr>
          <p:spPr bwMode="auto">
            <a:xfrm>
              <a:off x="2510758" y="3215030"/>
              <a:ext cx="535742" cy="587145"/>
            </a:xfrm>
            <a:custGeom>
              <a:avLst/>
              <a:gdLst>
                <a:gd name="T0" fmla="*/ 0 w 1118"/>
                <a:gd name="T1" fmla="*/ 14 h 1294"/>
                <a:gd name="T2" fmla="*/ 1 w 1118"/>
                <a:gd name="T3" fmla="*/ 13 h 1294"/>
                <a:gd name="T4" fmla="*/ 3 w 1118"/>
                <a:gd name="T5" fmla="*/ 13 h 1294"/>
                <a:gd name="T6" fmla="*/ 1 w 1118"/>
                <a:gd name="T7" fmla="*/ 10 h 1294"/>
                <a:gd name="T8" fmla="*/ 2 w 1118"/>
                <a:gd name="T9" fmla="*/ 9 h 1294"/>
                <a:gd name="T10" fmla="*/ 3 w 1118"/>
                <a:gd name="T11" fmla="*/ 9 h 1294"/>
                <a:gd name="T12" fmla="*/ 6 w 1118"/>
                <a:gd name="T13" fmla="*/ 6 h 1294"/>
                <a:gd name="T14" fmla="*/ 6 w 1118"/>
                <a:gd name="T15" fmla="*/ 5 h 1294"/>
                <a:gd name="T16" fmla="*/ 6 w 1118"/>
                <a:gd name="T17" fmla="*/ 4 h 1294"/>
                <a:gd name="T18" fmla="*/ 5 w 1118"/>
                <a:gd name="T19" fmla="*/ 3 h 1294"/>
                <a:gd name="T20" fmla="*/ 5 w 1118"/>
                <a:gd name="T21" fmla="*/ 1 h 1294"/>
                <a:gd name="T22" fmla="*/ 8 w 1118"/>
                <a:gd name="T23" fmla="*/ 1 h 1294"/>
                <a:gd name="T24" fmla="*/ 9 w 1118"/>
                <a:gd name="T25" fmla="*/ 1 h 1294"/>
                <a:gd name="T26" fmla="*/ 10 w 1118"/>
                <a:gd name="T27" fmla="*/ 0 h 1294"/>
                <a:gd name="T28" fmla="*/ 11 w 1118"/>
                <a:gd name="T29" fmla="*/ 1 h 1294"/>
                <a:gd name="T30" fmla="*/ 10 w 1118"/>
                <a:gd name="T31" fmla="*/ 2 h 1294"/>
                <a:gd name="T32" fmla="*/ 10 w 1118"/>
                <a:gd name="T33" fmla="*/ 4 h 1294"/>
                <a:gd name="T34" fmla="*/ 9 w 1118"/>
                <a:gd name="T35" fmla="*/ 4 h 1294"/>
                <a:gd name="T36" fmla="*/ 10 w 1118"/>
                <a:gd name="T37" fmla="*/ 6 h 1294"/>
                <a:gd name="T38" fmla="*/ 11 w 1118"/>
                <a:gd name="T39" fmla="*/ 7 h 1294"/>
                <a:gd name="T40" fmla="*/ 11 w 1118"/>
                <a:gd name="T41" fmla="*/ 8 h 1294"/>
                <a:gd name="T42" fmla="*/ 13 w 1118"/>
                <a:gd name="T43" fmla="*/ 10 h 1294"/>
                <a:gd name="T44" fmla="*/ 17 w 1118"/>
                <a:gd name="T45" fmla="*/ 11 h 1294"/>
                <a:gd name="T46" fmla="*/ 18 w 1118"/>
                <a:gd name="T47" fmla="*/ 9 h 1294"/>
                <a:gd name="T48" fmla="*/ 18 w 1118"/>
                <a:gd name="T49" fmla="*/ 9 h 1294"/>
                <a:gd name="T50" fmla="*/ 18 w 1118"/>
                <a:gd name="T51" fmla="*/ 10 h 1294"/>
                <a:gd name="T52" fmla="*/ 18 w 1118"/>
                <a:gd name="T53" fmla="*/ 11 h 1294"/>
                <a:gd name="T54" fmla="*/ 21 w 1118"/>
                <a:gd name="T55" fmla="*/ 10 h 1294"/>
                <a:gd name="T56" fmla="*/ 21 w 1118"/>
                <a:gd name="T57" fmla="*/ 9 h 1294"/>
                <a:gd name="T58" fmla="*/ 24 w 1118"/>
                <a:gd name="T59" fmla="*/ 7 h 1294"/>
                <a:gd name="T60" fmla="*/ 25 w 1118"/>
                <a:gd name="T61" fmla="*/ 9 h 1294"/>
                <a:gd name="T62" fmla="*/ 26 w 1118"/>
                <a:gd name="T63" fmla="*/ 9 h 1294"/>
                <a:gd name="T64" fmla="*/ 25 w 1118"/>
                <a:gd name="T65" fmla="*/ 10 h 1294"/>
                <a:gd name="T66" fmla="*/ 24 w 1118"/>
                <a:gd name="T67" fmla="*/ 11 h 1294"/>
                <a:gd name="T68" fmla="*/ 22 w 1118"/>
                <a:gd name="T69" fmla="*/ 15 h 1294"/>
                <a:gd name="T70" fmla="*/ 21 w 1118"/>
                <a:gd name="T71" fmla="*/ 14 h 1294"/>
                <a:gd name="T72" fmla="*/ 21 w 1118"/>
                <a:gd name="T73" fmla="*/ 14 h 1294"/>
                <a:gd name="T74" fmla="*/ 20 w 1118"/>
                <a:gd name="T75" fmla="*/ 13 h 1294"/>
                <a:gd name="T76" fmla="*/ 21 w 1118"/>
                <a:gd name="T77" fmla="*/ 12 h 1294"/>
                <a:gd name="T78" fmla="*/ 19 w 1118"/>
                <a:gd name="T79" fmla="*/ 12 h 1294"/>
                <a:gd name="T80" fmla="*/ 18 w 1118"/>
                <a:gd name="T81" fmla="*/ 11 h 1294"/>
                <a:gd name="T82" fmla="*/ 18 w 1118"/>
                <a:gd name="T83" fmla="*/ 11 h 1294"/>
                <a:gd name="T84" fmla="*/ 18 w 1118"/>
                <a:gd name="T85" fmla="*/ 12 h 1294"/>
                <a:gd name="T86" fmla="*/ 17 w 1118"/>
                <a:gd name="T87" fmla="*/ 13 h 1294"/>
                <a:gd name="T88" fmla="*/ 18 w 1118"/>
                <a:gd name="T89" fmla="*/ 13 h 1294"/>
                <a:gd name="T90" fmla="*/ 18 w 1118"/>
                <a:gd name="T91" fmla="*/ 16 h 1294"/>
                <a:gd name="T92" fmla="*/ 18 w 1118"/>
                <a:gd name="T93" fmla="*/ 15 h 1294"/>
                <a:gd name="T94" fmla="*/ 16 w 1118"/>
                <a:gd name="T95" fmla="*/ 18 h 1294"/>
                <a:gd name="T96" fmla="*/ 11 w 1118"/>
                <a:gd name="T97" fmla="*/ 22 h 1294"/>
                <a:gd name="T98" fmla="*/ 10 w 1118"/>
                <a:gd name="T99" fmla="*/ 28 h 1294"/>
                <a:gd name="T100" fmla="*/ 8 w 1118"/>
                <a:gd name="T101" fmla="*/ 30 h 1294"/>
                <a:gd name="T102" fmla="*/ 6 w 1118"/>
                <a:gd name="T103" fmla="*/ 26 h 1294"/>
                <a:gd name="T104" fmla="*/ 5 w 1118"/>
                <a:gd name="T105" fmla="*/ 22 h 1294"/>
                <a:gd name="T106" fmla="*/ 5 w 1118"/>
                <a:gd name="T107" fmla="*/ 21 h 1294"/>
                <a:gd name="T108" fmla="*/ 4 w 1118"/>
                <a:gd name="T109" fmla="*/ 15 h 1294"/>
                <a:gd name="T110" fmla="*/ 4 w 1118"/>
                <a:gd name="T111" fmla="*/ 15 h 1294"/>
                <a:gd name="T112" fmla="*/ 3 w 1118"/>
                <a:gd name="T113" fmla="*/ 16 h 1294"/>
                <a:gd name="T114" fmla="*/ 2 w 1118"/>
                <a:gd name="T115" fmla="*/ 17 h 1294"/>
                <a:gd name="T116" fmla="*/ 1 w 1118"/>
                <a:gd name="T117" fmla="*/ 15 h 1294"/>
                <a:gd name="T118" fmla="*/ 2 w 1118"/>
                <a:gd name="T119" fmla="*/ 14 h 1294"/>
                <a:gd name="T120" fmla="*/ 1 w 1118"/>
                <a:gd name="T121" fmla="*/ 15 h 1294"/>
                <a:gd name="T122" fmla="*/ 0 w 1118"/>
                <a:gd name="T123" fmla="*/ 14 h 12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8"/>
                <a:gd name="T187" fmla="*/ 0 h 1294"/>
                <a:gd name="T188" fmla="*/ 1118 w 1118"/>
                <a:gd name="T189" fmla="*/ 1294 h 12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8" h="1294">
                  <a:moveTo>
                    <a:pt x="0" y="588"/>
                  </a:moveTo>
                  <a:lnTo>
                    <a:pt x="31" y="560"/>
                  </a:lnTo>
                  <a:lnTo>
                    <a:pt x="116" y="560"/>
                  </a:lnTo>
                  <a:lnTo>
                    <a:pt x="55" y="424"/>
                  </a:lnTo>
                  <a:lnTo>
                    <a:pt x="93" y="387"/>
                  </a:lnTo>
                  <a:lnTo>
                    <a:pt x="141" y="392"/>
                  </a:lnTo>
                  <a:lnTo>
                    <a:pt x="257" y="243"/>
                  </a:lnTo>
                  <a:lnTo>
                    <a:pt x="250" y="204"/>
                  </a:lnTo>
                  <a:lnTo>
                    <a:pt x="277" y="180"/>
                  </a:lnTo>
                  <a:lnTo>
                    <a:pt x="228" y="134"/>
                  </a:lnTo>
                  <a:lnTo>
                    <a:pt x="226" y="62"/>
                  </a:lnTo>
                  <a:lnTo>
                    <a:pt x="336" y="62"/>
                  </a:lnTo>
                  <a:lnTo>
                    <a:pt x="365" y="27"/>
                  </a:lnTo>
                  <a:lnTo>
                    <a:pt x="427" y="0"/>
                  </a:lnTo>
                  <a:lnTo>
                    <a:pt x="467" y="25"/>
                  </a:lnTo>
                  <a:lnTo>
                    <a:pt x="414" y="98"/>
                  </a:lnTo>
                  <a:lnTo>
                    <a:pt x="438" y="161"/>
                  </a:lnTo>
                  <a:lnTo>
                    <a:pt x="399" y="170"/>
                  </a:lnTo>
                  <a:lnTo>
                    <a:pt x="416" y="247"/>
                  </a:lnTo>
                  <a:lnTo>
                    <a:pt x="498" y="278"/>
                  </a:lnTo>
                  <a:lnTo>
                    <a:pt x="459" y="350"/>
                  </a:lnTo>
                  <a:lnTo>
                    <a:pt x="561" y="419"/>
                  </a:lnTo>
                  <a:lnTo>
                    <a:pt x="761" y="462"/>
                  </a:lnTo>
                  <a:lnTo>
                    <a:pt x="764" y="395"/>
                  </a:lnTo>
                  <a:lnTo>
                    <a:pt x="789" y="387"/>
                  </a:lnTo>
                  <a:lnTo>
                    <a:pt x="794" y="420"/>
                  </a:lnTo>
                  <a:lnTo>
                    <a:pt x="810" y="449"/>
                  </a:lnTo>
                  <a:lnTo>
                    <a:pt x="915" y="437"/>
                  </a:lnTo>
                  <a:lnTo>
                    <a:pt x="906" y="396"/>
                  </a:lnTo>
                  <a:lnTo>
                    <a:pt x="1067" y="315"/>
                  </a:lnTo>
                  <a:lnTo>
                    <a:pt x="1079" y="364"/>
                  </a:lnTo>
                  <a:lnTo>
                    <a:pt x="1118" y="382"/>
                  </a:lnTo>
                  <a:lnTo>
                    <a:pt x="1103" y="430"/>
                  </a:lnTo>
                  <a:lnTo>
                    <a:pt x="1036" y="458"/>
                  </a:lnTo>
                  <a:lnTo>
                    <a:pt x="936" y="671"/>
                  </a:lnTo>
                  <a:lnTo>
                    <a:pt x="919" y="587"/>
                  </a:lnTo>
                  <a:lnTo>
                    <a:pt x="901" y="621"/>
                  </a:lnTo>
                  <a:lnTo>
                    <a:pt x="876" y="577"/>
                  </a:lnTo>
                  <a:lnTo>
                    <a:pt x="921" y="524"/>
                  </a:lnTo>
                  <a:lnTo>
                    <a:pt x="836" y="516"/>
                  </a:lnTo>
                  <a:lnTo>
                    <a:pt x="778" y="457"/>
                  </a:lnTo>
                  <a:lnTo>
                    <a:pt x="763" y="489"/>
                  </a:lnTo>
                  <a:lnTo>
                    <a:pt x="781" y="516"/>
                  </a:lnTo>
                  <a:lnTo>
                    <a:pt x="757" y="535"/>
                  </a:lnTo>
                  <a:lnTo>
                    <a:pt x="780" y="562"/>
                  </a:lnTo>
                  <a:lnTo>
                    <a:pt x="794" y="684"/>
                  </a:lnTo>
                  <a:lnTo>
                    <a:pt x="763" y="665"/>
                  </a:lnTo>
                  <a:lnTo>
                    <a:pt x="698" y="763"/>
                  </a:lnTo>
                  <a:lnTo>
                    <a:pt x="466" y="956"/>
                  </a:lnTo>
                  <a:lnTo>
                    <a:pt x="449" y="1199"/>
                  </a:lnTo>
                  <a:lnTo>
                    <a:pt x="355" y="1294"/>
                  </a:lnTo>
                  <a:lnTo>
                    <a:pt x="267" y="1109"/>
                  </a:lnTo>
                  <a:lnTo>
                    <a:pt x="233" y="961"/>
                  </a:lnTo>
                  <a:lnTo>
                    <a:pt x="200" y="926"/>
                  </a:lnTo>
                  <a:lnTo>
                    <a:pt x="179" y="657"/>
                  </a:lnTo>
                  <a:lnTo>
                    <a:pt x="156" y="649"/>
                  </a:lnTo>
                  <a:lnTo>
                    <a:pt x="144" y="706"/>
                  </a:lnTo>
                  <a:lnTo>
                    <a:pt x="90" y="723"/>
                  </a:lnTo>
                  <a:lnTo>
                    <a:pt x="34" y="650"/>
                  </a:lnTo>
                  <a:lnTo>
                    <a:pt x="89" y="615"/>
                  </a:lnTo>
                  <a:lnTo>
                    <a:pt x="34" y="630"/>
                  </a:lnTo>
                  <a:lnTo>
                    <a:pt x="0" y="5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5" name="Freeform 349"/>
            <p:cNvSpPr/>
            <p:nvPr/>
          </p:nvSpPr>
          <p:spPr bwMode="auto">
            <a:xfrm>
              <a:off x="3007752" y="3851501"/>
              <a:ext cx="200482" cy="227538"/>
            </a:xfrm>
            <a:custGeom>
              <a:avLst/>
              <a:gdLst>
                <a:gd name="T0" fmla="*/ 0 w 416"/>
                <a:gd name="T1" fmla="*/ 0 h 502"/>
                <a:gd name="T2" fmla="*/ 2 w 416"/>
                <a:gd name="T3" fmla="*/ 0 h 502"/>
                <a:gd name="T4" fmla="*/ 5 w 416"/>
                <a:gd name="T5" fmla="*/ 3 h 502"/>
                <a:gd name="T6" fmla="*/ 7 w 416"/>
                <a:gd name="T7" fmla="*/ 5 h 502"/>
                <a:gd name="T8" fmla="*/ 7 w 416"/>
                <a:gd name="T9" fmla="*/ 5 h 502"/>
                <a:gd name="T10" fmla="*/ 8 w 416"/>
                <a:gd name="T11" fmla="*/ 5 h 502"/>
                <a:gd name="T12" fmla="*/ 7 w 416"/>
                <a:gd name="T13" fmla="*/ 7 h 502"/>
                <a:gd name="T14" fmla="*/ 10 w 416"/>
                <a:gd name="T15" fmla="*/ 9 h 502"/>
                <a:gd name="T16" fmla="*/ 9 w 416"/>
                <a:gd name="T17" fmla="*/ 11 h 502"/>
                <a:gd name="T18" fmla="*/ 9 w 416"/>
                <a:gd name="T19" fmla="*/ 12 h 502"/>
                <a:gd name="T20" fmla="*/ 7 w 416"/>
                <a:gd name="T21" fmla="*/ 10 h 502"/>
                <a:gd name="T22" fmla="*/ 3 w 416"/>
                <a:gd name="T23" fmla="*/ 4 h 502"/>
                <a:gd name="T24" fmla="*/ 0 w 416"/>
                <a:gd name="T25" fmla="*/ 0 h 5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502"/>
                <a:gd name="T41" fmla="*/ 416 w 416"/>
                <a:gd name="T42" fmla="*/ 502 h 5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502">
                  <a:moveTo>
                    <a:pt x="0" y="0"/>
                  </a:moveTo>
                  <a:lnTo>
                    <a:pt x="93" y="19"/>
                  </a:lnTo>
                  <a:lnTo>
                    <a:pt x="212" y="152"/>
                  </a:lnTo>
                  <a:lnTo>
                    <a:pt x="305" y="198"/>
                  </a:lnTo>
                  <a:lnTo>
                    <a:pt x="292" y="234"/>
                  </a:lnTo>
                  <a:lnTo>
                    <a:pt x="326" y="232"/>
                  </a:lnTo>
                  <a:lnTo>
                    <a:pt x="322" y="282"/>
                  </a:lnTo>
                  <a:lnTo>
                    <a:pt x="416" y="375"/>
                  </a:lnTo>
                  <a:lnTo>
                    <a:pt x="405" y="500"/>
                  </a:lnTo>
                  <a:lnTo>
                    <a:pt x="367" y="502"/>
                  </a:lnTo>
                  <a:lnTo>
                    <a:pt x="282" y="428"/>
                  </a:lnTo>
                  <a:lnTo>
                    <a:pt x="144" y="17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6" name="Freeform 350"/>
            <p:cNvSpPr/>
            <p:nvPr/>
          </p:nvSpPr>
          <p:spPr bwMode="auto">
            <a:xfrm>
              <a:off x="3196441" y="4083813"/>
              <a:ext cx="165103" cy="57282"/>
            </a:xfrm>
            <a:custGeom>
              <a:avLst/>
              <a:gdLst>
                <a:gd name="T0" fmla="*/ 0 w 346"/>
                <a:gd name="T1" fmla="*/ 1 h 126"/>
                <a:gd name="T2" fmla="*/ 1 w 346"/>
                <a:gd name="T3" fmla="*/ 0 h 126"/>
                <a:gd name="T4" fmla="*/ 6 w 346"/>
                <a:gd name="T5" fmla="*/ 1 h 126"/>
                <a:gd name="T6" fmla="*/ 7 w 346"/>
                <a:gd name="T7" fmla="*/ 2 h 126"/>
                <a:gd name="T8" fmla="*/ 8 w 346"/>
                <a:gd name="T9" fmla="*/ 2 h 126"/>
                <a:gd name="T10" fmla="*/ 8 w 346"/>
                <a:gd name="T11" fmla="*/ 3 h 126"/>
                <a:gd name="T12" fmla="*/ 1 w 346"/>
                <a:gd name="T13" fmla="*/ 1 h 126"/>
                <a:gd name="T14" fmla="*/ 0 w 346"/>
                <a:gd name="T15" fmla="*/ 1 h 126"/>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6"/>
                <a:gd name="T26" fmla="*/ 346 w 346"/>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6">
                  <a:moveTo>
                    <a:pt x="0" y="35"/>
                  </a:moveTo>
                  <a:lnTo>
                    <a:pt x="23" y="0"/>
                  </a:lnTo>
                  <a:lnTo>
                    <a:pt x="266" y="39"/>
                  </a:lnTo>
                  <a:lnTo>
                    <a:pt x="291" y="70"/>
                  </a:lnTo>
                  <a:lnTo>
                    <a:pt x="341" y="83"/>
                  </a:lnTo>
                  <a:lnTo>
                    <a:pt x="346" y="126"/>
                  </a:lnTo>
                  <a:lnTo>
                    <a:pt x="63" y="66"/>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7" name="Freeform 351"/>
            <p:cNvSpPr/>
            <p:nvPr/>
          </p:nvSpPr>
          <p:spPr bwMode="auto">
            <a:xfrm>
              <a:off x="3262145" y="3878551"/>
              <a:ext cx="180265" cy="168665"/>
            </a:xfrm>
            <a:custGeom>
              <a:avLst/>
              <a:gdLst>
                <a:gd name="T0" fmla="*/ 0 w 375"/>
                <a:gd name="T1" fmla="*/ 4 h 372"/>
                <a:gd name="T2" fmla="*/ 1 w 375"/>
                <a:gd name="T3" fmla="*/ 3 h 372"/>
                <a:gd name="T4" fmla="*/ 1 w 375"/>
                <a:gd name="T5" fmla="*/ 3 h 372"/>
                <a:gd name="T6" fmla="*/ 4 w 375"/>
                <a:gd name="T7" fmla="*/ 3 h 372"/>
                <a:gd name="T8" fmla="*/ 5 w 375"/>
                <a:gd name="T9" fmla="*/ 3 h 372"/>
                <a:gd name="T10" fmla="*/ 6 w 375"/>
                <a:gd name="T11" fmla="*/ 0 h 372"/>
                <a:gd name="T12" fmla="*/ 7 w 375"/>
                <a:gd name="T13" fmla="*/ 0 h 372"/>
                <a:gd name="T14" fmla="*/ 7 w 375"/>
                <a:gd name="T15" fmla="*/ 1 h 372"/>
                <a:gd name="T16" fmla="*/ 9 w 375"/>
                <a:gd name="T17" fmla="*/ 3 h 372"/>
                <a:gd name="T18" fmla="*/ 8 w 375"/>
                <a:gd name="T19" fmla="*/ 3 h 372"/>
                <a:gd name="T20" fmla="*/ 6 w 375"/>
                <a:gd name="T21" fmla="*/ 6 h 372"/>
                <a:gd name="T22" fmla="*/ 6 w 375"/>
                <a:gd name="T23" fmla="*/ 8 h 372"/>
                <a:gd name="T24" fmla="*/ 5 w 375"/>
                <a:gd name="T25" fmla="*/ 9 h 372"/>
                <a:gd name="T26" fmla="*/ 3 w 375"/>
                <a:gd name="T27" fmla="*/ 8 h 372"/>
                <a:gd name="T28" fmla="*/ 3 w 375"/>
                <a:gd name="T29" fmla="*/ 8 h 372"/>
                <a:gd name="T30" fmla="*/ 2 w 375"/>
                <a:gd name="T31" fmla="*/ 7 h 372"/>
                <a:gd name="T32" fmla="*/ 1 w 375"/>
                <a:gd name="T33" fmla="*/ 7 h 372"/>
                <a:gd name="T34" fmla="*/ 0 w 375"/>
                <a:gd name="T35" fmla="*/ 4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5"/>
                <a:gd name="T55" fmla="*/ 0 h 372"/>
                <a:gd name="T56" fmla="*/ 375 w 375"/>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5" h="372">
                  <a:moveTo>
                    <a:pt x="0" y="168"/>
                  </a:moveTo>
                  <a:lnTo>
                    <a:pt x="25" y="120"/>
                  </a:lnTo>
                  <a:lnTo>
                    <a:pt x="58" y="149"/>
                  </a:lnTo>
                  <a:lnTo>
                    <a:pt x="168" y="138"/>
                  </a:lnTo>
                  <a:lnTo>
                    <a:pt x="207" y="123"/>
                  </a:lnTo>
                  <a:lnTo>
                    <a:pt x="259" y="0"/>
                  </a:lnTo>
                  <a:lnTo>
                    <a:pt x="324" y="5"/>
                  </a:lnTo>
                  <a:lnTo>
                    <a:pt x="309" y="36"/>
                  </a:lnTo>
                  <a:lnTo>
                    <a:pt x="375" y="149"/>
                  </a:lnTo>
                  <a:lnTo>
                    <a:pt x="340" y="141"/>
                  </a:lnTo>
                  <a:lnTo>
                    <a:pt x="275" y="270"/>
                  </a:lnTo>
                  <a:lnTo>
                    <a:pt x="266" y="349"/>
                  </a:lnTo>
                  <a:lnTo>
                    <a:pt x="223" y="372"/>
                  </a:lnTo>
                  <a:lnTo>
                    <a:pt x="152" y="326"/>
                  </a:lnTo>
                  <a:lnTo>
                    <a:pt x="107" y="346"/>
                  </a:lnTo>
                  <a:lnTo>
                    <a:pt x="103" y="310"/>
                  </a:lnTo>
                  <a:lnTo>
                    <a:pt x="43" y="318"/>
                  </a:lnTo>
                  <a:lnTo>
                    <a:pt x="0" y="1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8" name="Freeform 352"/>
            <p:cNvSpPr/>
            <p:nvPr/>
          </p:nvSpPr>
          <p:spPr bwMode="auto">
            <a:xfrm>
              <a:off x="3405346" y="4133140"/>
              <a:ext cx="42118" cy="12729"/>
            </a:xfrm>
            <a:custGeom>
              <a:avLst/>
              <a:gdLst>
                <a:gd name="T0" fmla="*/ 0 w 89"/>
                <a:gd name="T1" fmla="*/ 0 h 28"/>
                <a:gd name="T2" fmla="*/ 0 w 89"/>
                <a:gd name="T3" fmla="*/ 1 h 28"/>
                <a:gd name="T4" fmla="*/ 2 w 89"/>
                <a:gd name="T5" fmla="*/ 0 h 28"/>
                <a:gd name="T6" fmla="*/ 1 w 89"/>
                <a:gd name="T7" fmla="*/ 0 h 28"/>
                <a:gd name="T8" fmla="*/ 0 w 89"/>
                <a:gd name="T9" fmla="*/ 0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0" y="5"/>
                  </a:moveTo>
                  <a:lnTo>
                    <a:pt x="11" y="28"/>
                  </a:lnTo>
                  <a:lnTo>
                    <a:pt x="89" y="9"/>
                  </a:lnTo>
                  <a:lnTo>
                    <a:pt x="27" y="0"/>
                  </a:lnTo>
                  <a:lnTo>
                    <a:pt x="0" y="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09" name="Freeform 353"/>
            <p:cNvSpPr/>
            <p:nvPr/>
          </p:nvSpPr>
          <p:spPr bwMode="auto">
            <a:xfrm>
              <a:off x="3442410" y="3927878"/>
              <a:ext cx="114561" cy="149571"/>
            </a:xfrm>
            <a:custGeom>
              <a:avLst/>
              <a:gdLst>
                <a:gd name="T0" fmla="*/ 0 w 236"/>
                <a:gd name="T1" fmla="*/ 5 h 326"/>
                <a:gd name="T2" fmla="*/ 1 w 236"/>
                <a:gd name="T3" fmla="*/ 6 h 326"/>
                <a:gd name="T4" fmla="*/ 0 w 236"/>
                <a:gd name="T5" fmla="*/ 7 h 326"/>
                <a:gd name="T6" fmla="*/ 1 w 236"/>
                <a:gd name="T7" fmla="*/ 8 h 326"/>
                <a:gd name="T8" fmla="*/ 1 w 236"/>
                <a:gd name="T9" fmla="*/ 5 h 326"/>
                <a:gd name="T10" fmla="*/ 2 w 236"/>
                <a:gd name="T11" fmla="*/ 5 h 326"/>
                <a:gd name="T12" fmla="*/ 2 w 236"/>
                <a:gd name="T13" fmla="*/ 6 h 326"/>
                <a:gd name="T14" fmla="*/ 3 w 236"/>
                <a:gd name="T15" fmla="*/ 7 h 326"/>
                <a:gd name="T16" fmla="*/ 3 w 236"/>
                <a:gd name="T17" fmla="*/ 6 h 326"/>
                <a:gd name="T18" fmla="*/ 2 w 236"/>
                <a:gd name="T19" fmla="*/ 4 h 326"/>
                <a:gd name="T20" fmla="*/ 4 w 236"/>
                <a:gd name="T21" fmla="*/ 3 h 326"/>
                <a:gd name="T22" fmla="*/ 2 w 236"/>
                <a:gd name="T23" fmla="*/ 3 h 326"/>
                <a:gd name="T24" fmla="*/ 1 w 236"/>
                <a:gd name="T25" fmla="*/ 1 h 326"/>
                <a:gd name="T26" fmla="*/ 5 w 236"/>
                <a:gd name="T27" fmla="*/ 1 h 326"/>
                <a:gd name="T28" fmla="*/ 6 w 236"/>
                <a:gd name="T29" fmla="*/ 0 h 326"/>
                <a:gd name="T30" fmla="*/ 5 w 236"/>
                <a:gd name="T31" fmla="*/ 1 h 326"/>
                <a:gd name="T32" fmla="*/ 2 w 236"/>
                <a:gd name="T33" fmla="*/ 0 h 326"/>
                <a:gd name="T34" fmla="*/ 1 w 236"/>
                <a:gd name="T35" fmla="*/ 1 h 326"/>
                <a:gd name="T36" fmla="*/ 0 w 236"/>
                <a:gd name="T37" fmla="*/ 5 h 3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26"/>
                <a:gd name="T59" fmla="*/ 236 w 236"/>
                <a:gd name="T60" fmla="*/ 326 h 3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26">
                  <a:moveTo>
                    <a:pt x="0" y="195"/>
                  </a:moveTo>
                  <a:lnTo>
                    <a:pt x="32" y="253"/>
                  </a:lnTo>
                  <a:lnTo>
                    <a:pt x="19" y="313"/>
                  </a:lnTo>
                  <a:lnTo>
                    <a:pt x="58" y="326"/>
                  </a:lnTo>
                  <a:lnTo>
                    <a:pt x="56" y="206"/>
                  </a:lnTo>
                  <a:lnTo>
                    <a:pt x="80" y="195"/>
                  </a:lnTo>
                  <a:lnTo>
                    <a:pt x="83" y="238"/>
                  </a:lnTo>
                  <a:lnTo>
                    <a:pt x="105" y="292"/>
                  </a:lnTo>
                  <a:lnTo>
                    <a:pt x="146" y="268"/>
                  </a:lnTo>
                  <a:lnTo>
                    <a:pt x="95" y="158"/>
                  </a:lnTo>
                  <a:lnTo>
                    <a:pt x="174" y="107"/>
                  </a:lnTo>
                  <a:lnTo>
                    <a:pt x="68" y="139"/>
                  </a:lnTo>
                  <a:lnTo>
                    <a:pt x="53" y="66"/>
                  </a:lnTo>
                  <a:lnTo>
                    <a:pt x="209" y="60"/>
                  </a:lnTo>
                  <a:lnTo>
                    <a:pt x="236" y="0"/>
                  </a:lnTo>
                  <a:lnTo>
                    <a:pt x="190" y="37"/>
                  </a:lnTo>
                  <a:lnTo>
                    <a:pt x="80" y="19"/>
                  </a:lnTo>
                  <a:lnTo>
                    <a:pt x="43" y="45"/>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0" name="Freeform 354"/>
            <p:cNvSpPr/>
            <p:nvPr/>
          </p:nvSpPr>
          <p:spPr bwMode="auto">
            <a:xfrm>
              <a:off x="3531701" y="4133140"/>
              <a:ext cx="64019" cy="38188"/>
            </a:xfrm>
            <a:custGeom>
              <a:avLst/>
              <a:gdLst>
                <a:gd name="T0" fmla="*/ 0 w 130"/>
                <a:gd name="T1" fmla="*/ 1 h 84"/>
                <a:gd name="T2" fmla="*/ 0 w 130"/>
                <a:gd name="T3" fmla="*/ 2 h 84"/>
                <a:gd name="T4" fmla="*/ 3 w 130"/>
                <a:gd name="T5" fmla="*/ 0 h 84"/>
                <a:gd name="T6" fmla="*/ 1 w 130"/>
                <a:gd name="T7" fmla="*/ 1 h 84"/>
                <a:gd name="T8" fmla="*/ 0 w 130"/>
                <a:gd name="T9" fmla="*/ 1 h 84"/>
                <a:gd name="T10" fmla="*/ 0 60000 65536"/>
                <a:gd name="T11" fmla="*/ 0 60000 65536"/>
                <a:gd name="T12" fmla="*/ 0 60000 65536"/>
                <a:gd name="T13" fmla="*/ 0 60000 65536"/>
                <a:gd name="T14" fmla="*/ 0 60000 65536"/>
                <a:gd name="T15" fmla="*/ 0 w 130"/>
                <a:gd name="T16" fmla="*/ 0 h 84"/>
                <a:gd name="T17" fmla="*/ 130 w 130"/>
                <a:gd name="T18" fmla="*/ 84 h 84"/>
              </a:gdLst>
              <a:ahLst/>
              <a:cxnLst>
                <a:cxn ang="T10">
                  <a:pos x="T0" y="T1"/>
                </a:cxn>
                <a:cxn ang="T11">
                  <a:pos x="T2" y="T3"/>
                </a:cxn>
                <a:cxn ang="T12">
                  <a:pos x="T4" y="T5"/>
                </a:cxn>
                <a:cxn ang="T13">
                  <a:pos x="T6" y="T7"/>
                </a:cxn>
                <a:cxn ang="T14">
                  <a:pos x="T8" y="T9"/>
                </a:cxn>
              </a:cxnLst>
              <a:rect l="T15" t="T16" r="T17" b="T18"/>
              <a:pathLst>
                <a:path w="130" h="84">
                  <a:moveTo>
                    <a:pt x="0" y="50"/>
                  </a:moveTo>
                  <a:lnTo>
                    <a:pt x="5" y="84"/>
                  </a:lnTo>
                  <a:lnTo>
                    <a:pt x="130" y="0"/>
                  </a:lnTo>
                  <a:lnTo>
                    <a:pt x="37" y="27"/>
                  </a:lnTo>
                  <a:lnTo>
                    <a:pt x="0" y="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1" name="Freeform 355"/>
            <p:cNvSpPr/>
            <p:nvPr/>
          </p:nvSpPr>
          <p:spPr bwMode="auto">
            <a:xfrm>
              <a:off x="3597405" y="3921513"/>
              <a:ext cx="23586" cy="58874"/>
            </a:xfrm>
            <a:custGeom>
              <a:avLst/>
              <a:gdLst>
                <a:gd name="T0" fmla="*/ 0 w 47"/>
                <a:gd name="T1" fmla="*/ 1 h 131"/>
                <a:gd name="T2" fmla="*/ 0 w 47"/>
                <a:gd name="T3" fmla="*/ 2 h 131"/>
                <a:gd name="T4" fmla="*/ 1 w 47"/>
                <a:gd name="T5" fmla="*/ 3 h 131"/>
                <a:gd name="T6" fmla="*/ 1 w 47"/>
                <a:gd name="T7" fmla="*/ 2 h 131"/>
                <a:gd name="T8" fmla="*/ 1 w 47"/>
                <a:gd name="T9" fmla="*/ 1 h 131"/>
                <a:gd name="T10" fmla="*/ 1 w 47"/>
                <a:gd name="T11" fmla="*/ 1 h 131"/>
                <a:gd name="T12" fmla="*/ 0 w 47"/>
                <a:gd name="T13" fmla="*/ 1 h 131"/>
                <a:gd name="T14" fmla="*/ 1 w 47"/>
                <a:gd name="T15" fmla="*/ 0 h 131"/>
                <a:gd name="T16" fmla="*/ 0 w 47"/>
                <a:gd name="T17" fmla="*/ 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31"/>
                <a:gd name="T29" fmla="*/ 47 w 47"/>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31">
                  <a:moveTo>
                    <a:pt x="0" y="45"/>
                  </a:moveTo>
                  <a:lnTo>
                    <a:pt x="12" y="105"/>
                  </a:lnTo>
                  <a:lnTo>
                    <a:pt x="37" y="131"/>
                  </a:lnTo>
                  <a:lnTo>
                    <a:pt x="19" y="76"/>
                  </a:lnTo>
                  <a:lnTo>
                    <a:pt x="47" y="69"/>
                  </a:lnTo>
                  <a:lnTo>
                    <a:pt x="45" y="27"/>
                  </a:lnTo>
                  <a:lnTo>
                    <a:pt x="12" y="53"/>
                  </a:lnTo>
                  <a:lnTo>
                    <a:pt x="24" y="0"/>
                  </a:lnTo>
                  <a:lnTo>
                    <a:pt x="0"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2" name="Freeform 356"/>
            <p:cNvSpPr/>
            <p:nvPr/>
          </p:nvSpPr>
          <p:spPr bwMode="auto">
            <a:xfrm>
              <a:off x="3607513" y="4018575"/>
              <a:ext cx="52226" cy="19094"/>
            </a:xfrm>
            <a:custGeom>
              <a:avLst/>
              <a:gdLst>
                <a:gd name="T0" fmla="*/ 0 w 109"/>
                <a:gd name="T1" fmla="*/ 0 h 42"/>
                <a:gd name="T2" fmla="*/ 1 w 109"/>
                <a:gd name="T3" fmla="*/ 0 h 42"/>
                <a:gd name="T4" fmla="*/ 3 w 109"/>
                <a:gd name="T5" fmla="*/ 1 h 42"/>
                <a:gd name="T6" fmla="*/ 0 w 109"/>
                <a:gd name="T7" fmla="*/ 0 h 42"/>
                <a:gd name="T8" fmla="*/ 0 60000 65536"/>
                <a:gd name="T9" fmla="*/ 0 60000 65536"/>
                <a:gd name="T10" fmla="*/ 0 60000 65536"/>
                <a:gd name="T11" fmla="*/ 0 60000 65536"/>
                <a:gd name="T12" fmla="*/ 0 w 109"/>
                <a:gd name="T13" fmla="*/ 0 h 42"/>
                <a:gd name="T14" fmla="*/ 109 w 109"/>
                <a:gd name="T15" fmla="*/ 42 h 42"/>
              </a:gdLst>
              <a:ahLst/>
              <a:cxnLst>
                <a:cxn ang="T8">
                  <a:pos x="T0" y="T1"/>
                </a:cxn>
                <a:cxn ang="T9">
                  <a:pos x="T2" y="T3"/>
                </a:cxn>
                <a:cxn ang="T10">
                  <a:pos x="T4" y="T5"/>
                </a:cxn>
                <a:cxn ang="T11">
                  <a:pos x="T6" y="T7"/>
                </a:cxn>
              </a:cxnLst>
              <a:rect l="T12" t="T13" r="T14" b="T15"/>
              <a:pathLst>
                <a:path w="109" h="42">
                  <a:moveTo>
                    <a:pt x="0" y="15"/>
                  </a:moveTo>
                  <a:lnTo>
                    <a:pt x="60" y="0"/>
                  </a:lnTo>
                  <a:lnTo>
                    <a:pt x="109" y="42"/>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3" name="Freeform 357"/>
            <p:cNvSpPr/>
            <p:nvPr/>
          </p:nvSpPr>
          <p:spPr bwMode="auto">
            <a:xfrm>
              <a:off x="3661424" y="3972431"/>
              <a:ext cx="192058" cy="173438"/>
            </a:xfrm>
            <a:custGeom>
              <a:avLst/>
              <a:gdLst>
                <a:gd name="T0" fmla="*/ 0 w 400"/>
                <a:gd name="T1" fmla="*/ 1 h 384"/>
                <a:gd name="T2" fmla="*/ 1 w 400"/>
                <a:gd name="T3" fmla="*/ 2 h 384"/>
                <a:gd name="T4" fmla="*/ 3 w 400"/>
                <a:gd name="T5" fmla="*/ 2 h 384"/>
                <a:gd name="T6" fmla="*/ 1 w 400"/>
                <a:gd name="T7" fmla="*/ 2 h 384"/>
                <a:gd name="T8" fmla="*/ 2 w 400"/>
                <a:gd name="T9" fmla="*/ 4 h 384"/>
                <a:gd name="T10" fmla="*/ 3 w 400"/>
                <a:gd name="T11" fmla="*/ 3 h 384"/>
                <a:gd name="T12" fmla="*/ 3 w 400"/>
                <a:gd name="T13" fmla="*/ 4 h 384"/>
                <a:gd name="T14" fmla="*/ 7 w 400"/>
                <a:gd name="T15" fmla="*/ 5 h 384"/>
                <a:gd name="T16" fmla="*/ 7 w 400"/>
                <a:gd name="T17" fmla="*/ 7 h 384"/>
                <a:gd name="T18" fmla="*/ 7 w 400"/>
                <a:gd name="T19" fmla="*/ 7 h 384"/>
                <a:gd name="T20" fmla="*/ 6 w 400"/>
                <a:gd name="T21" fmla="*/ 8 h 384"/>
                <a:gd name="T22" fmla="*/ 8 w 400"/>
                <a:gd name="T23" fmla="*/ 8 h 384"/>
                <a:gd name="T24" fmla="*/ 9 w 400"/>
                <a:gd name="T25" fmla="*/ 9 h 384"/>
                <a:gd name="T26" fmla="*/ 9 w 400"/>
                <a:gd name="T27" fmla="*/ 2 h 384"/>
                <a:gd name="T28" fmla="*/ 6 w 400"/>
                <a:gd name="T29" fmla="*/ 1 h 384"/>
                <a:gd name="T30" fmla="*/ 4 w 400"/>
                <a:gd name="T31" fmla="*/ 3 h 384"/>
                <a:gd name="T32" fmla="*/ 3 w 400"/>
                <a:gd name="T33" fmla="*/ 2 h 384"/>
                <a:gd name="T34" fmla="*/ 3 w 400"/>
                <a:gd name="T35" fmla="*/ 0 h 384"/>
                <a:gd name="T36" fmla="*/ 1 w 400"/>
                <a:gd name="T37" fmla="*/ 0 h 384"/>
                <a:gd name="T38" fmla="*/ 0 w 400"/>
                <a:gd name="T39" fmla="*/ 1 h 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384"/>
                <a:gd name="T62" fmla="*/ 400 w 400"/>
                <a:gd name="T63" fmla="*/ 384 h 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384">
                  <a:moveTo>
                    <a:pt x="0" y="47"/>
                  </a:moveTo>
                  <a:lnTo>
                    <a:pt x="62" y="84"/>
                  </a:lnTo>
                  <a:lnTo>
                    <a:pt x="118" y="76"/>
                  </a:lnTo>
                  <a:lnTo>
                    <a:pt x="42" y="103"/>
                  </a:lnTo>
                  <a:lnTo>
                    <a:pt x="81" y="164"/>
                  </a:lnTo>
                  <a:lnTo>
                    <a:pt x="114" y="112"/>
                  </a:lnTo>
                  <a:lnTo>
                    <a:pt x="140" y="164"/>
                  </a:lnTo>
                  <a:lnTo>
                    <a:pt x="282" y="223"/>
                  </a:lnTo>
                  <a:lnTo>
                    <a:pt x="315" y="315"/>
                  </a:lnTo>
                  <a:lnTo>
                    <a:pt x="289" y="312"/>
                  </a:lnTo>
                  <a:lnTo>
                    <a:pt x="266" y="356"/>
                  </a:lnTo>
                  <a:lnTo>
                    <a:pt x="352" y="334"/>
                  </a:lnTo>
                  <a:lnTo>
                    <a:pt x="400" y="384"/>
                  </a:lnTo>
                  <a:lnTo>
                    <a:pt x="394" y="99"/>
                  </a:lnTo>
                  <a:lnTo>
                    <a:pt x="271" y="47"/>
                  </a:lnTo>
                  <a:lnTo>
                    <a:pt x="171" y="130"/>
                  </a:lnTo>
                  <a:lnTo>
                    <a:pt x="133" y="89"/>
                  </a:lnTo>
                  <a:lnTo>
                    <a:pt x="119" y="19"/>
                  </a:lnTo>
                  <a:lnTo>
                    <a:pt x="62"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4" name="Freeform 358"/>
            <p:cNvSpPr/>
            <p:nvPr/>
          </p:nvSpPr>
          <p:spPr bwMode="auto">
            <a:xfrm>
              <a:off x="3666478" y="4106089"/>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5" name="Freeform 359"/>
            <p:cNvSpPr/>
            <p:nvPr/>
          </p:nvSpPr>
          <p:spPr bwMode="auto">
            <a:xfrm>
              <a:off x="2071045" y="3122741"/>
              <a:ext cx="350422" cy="329374"/>
            </a:xfrm>
            <a:custGeom>
              <a:avLst/>
              <a:gdLst>
                <a:gd name="T0" fmla="*/ 0 w 730"/>
                <a:gd name="T1" fmla="*/ 1 h 725"/>
                <a:gd name="T2" fmla="*/ 1 w 730"/>
                <a:gd name="T3" fmla="*/ 0 h 725"/>
                <a:gd name="T4" fmla="*/ 2 w 730"/>
                <a:gd name="T5" fmla="*/ 1 h 725"/>
                <a:gd name="T6" fmla="*/ 3 w 730"/>
                <a:gd name="T7" fmla="*/ 0 h 725"/>
                <a:gd name="T8" fmla="*/ 4 w 730"/>
                <a:gd name="T9" fmla="*/ 1 h 725"/>
                <a:gd name="T10" fmla="*/ 4 w 730"/>
                <a:gd name="T11" fmla="*/ 1 h 725"/>
                <a:gd name="T12" fmla="*/ 5 w 730"/>
                <a:gd name="T13" fmla="*/ 3 h 725"/>
                <a:gd name="T14" fmla="*/ 7 w 730"/>
                <a:gd name="T15" fmla="*/ 4 h 725"/>
                <a:gd name="T16" fmla="*/ 9 w 730"/>
                <a:gd name="T17" fmla="*/ 3 h 725"/>
                <a:gd name="T18" fmla="*/ 9 w 730"/>
                <a:gd name="T19" fmla="*/ 3 h 725"/>
                <a:gd name="T20" fmla="*/ 11 w 730"/>
                <a:gd name="T21" fmla="*/ 2 h 725"/>
                <a:gd name="T22" fmla="*/ 15 w 730"/>
                <a:gd name="T23" fmla="*/ 4 h 725"/>
                <a:gd name="T24" fmla="*/ 15 w 730"/>
                <a:gd name="T25" fmla="*/ 5 h 725"/>
                <a:gd name="T26" fmla="*/ 15 w 730"/>
                <a:gd name="T27" fmla="*/ 7 h 725"/>
                <a:gd name="T28" fmla="*/ 15 w 730"/>
                <a:gd name="T29" fmla="*/ 9 h 725"/>
                <a:gd name="T30" fmla="*/ 15 w 730"/>
                <a:gd name="T31" fmla="*/ 10 h 725"/>
                <a:gd name="T32" fmla="*/ 15 w 730"/>
                <a:gd name="T33" fmla="*/ 12 h 725"/>
                <a:gd name="T34" fmla="*/ 17 w 730"/>
                <a:gd name="T35" fmla="*/ 15 h 725"/>
                <a:gd name="T36" fmla="*/ 15 w 730"/>
                <a:gd name="T37" fmla="*/ 17 h 725"/>
                <a:gd name="T38" fmla="*/ 12 w 730"/>
                <a:gd name="T39" fmla="*/ 16 h 725"/>
                <a:gd name="T40" fmla="*/ 11 w 730"/>
                <a:gd name="T41" fmla="*/ 15 h 725"/>
                <a:gd name="T42" fmla="*/ 8 w 730"/>
                <a:gd name="T43" fmla="*/ 15 h 725"/>
                <a:gd name="T44" fmla="*/ 7 w 730"/>
                <a:gd name="T45" fmla="*/ 14 h 725"/>
                <a:gd name="T46" fmla="*/ 5 w 730"/>
                <a:gd name="T47" fmla="*/ 11 h 725"/>
                <a:gd name="T48" fmla="*/ 4 w 730"/>
                <a:gd name="T49" fmla="*/ 11 h 725"/>
                <a:gd name="T50" fmla="*/ 4 w 730"/>
                <a:gd name="T51" fmla="*/ 11 h 725"/>
                <a:gd name="T52" fmla="*/ 3 w 730"/>
                <a:gd name="T53" fmla="*/ 9 h 725"/>
                <a:gd name="T54" fmla="*/ 1 w 730"/>
                <a:gd name="T55" fmla="*/ 7 h 725"/>
                <a:gd name="T56" fmla="*/ 2 w 730"/>
                <a:gd name="T57" fmla="*/ 5 h 725"/>
                <a:gd name="T58" fmla="*/ 1 w 730"/>
                <a:gd name="T59" fmla="*/ 5 h 725"/>
                <a:gd name="T60" fmla="*/ 1 w 730"/>
                <a:gd name="T61" fmla="*/ 3 h 725"/>
                <a:gd name="T62" fmla="*/ 0 w 730"/>
                <a:gd name="T63" fmla="*/ 1 h 7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25"/>
                <a:gd name="T98" fmla="*/ 730 w 730"/>
                <a:gd name="T99" fmla="*/ 725 h 7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25">
                  <a:moveTo>
                    <a:pt x="0" y="24"/>
                  </a:moveTo>
                  <a:lnTo>
                    <a:pt x="20" y="0"/>
                  </a:lnTo>
                  <a:lnTo>
                    <a:pt x="76" y="54"/>
                  </a:lnTo>
                  <a:lnTo>
                    <a:pt x="144" y="10"/>
                  </a:lnTo>
                  <a:lnTo>
                    <a:pt x="153" y="53"/>
                  </a:lnTo>
                  <a:lnTo>
                    <a:pt x="185" y="68"/>
                  </a:lnTo>
                  <a:lnTo>
                    <a:pt x="193" y="114"/>
                  </a:lnTo>
                  <a:lnTo>
                    <a:pt x="292" y="166"/>
                  </a:lnTo>
                  <a:lnTo>
                    <a:pt x="383" y="150"/>
                  </a:lnTo>
                  <a:lnTo>
                    <a:pt x="374" y="123"/>
                  </a:lnTo>
                  <a:lnTo>
                    <a:pt x="497" y="77"/>
                  </a:lnTo>
                  <a:lnTo>
                    <a:pt x="653" y="158"/>
                  </a:lnTo>
                  <a:lnTo>
                    <a:pt x="655" y="204"/>
                  </a:lnTo>
                  <a:lnTo>
                    <a:pt x="630" y="287"/>
                  </a:lnTo>
                  <a:lnTo>
                    <a:pt x="636" y="406"/>
                  </a:lnTo>
                  <a:lnTo>
                    <a:pt x="672" y="441"/>
                  </a:lnTo>
                  <a:lnTo>
                    <a:pt x="644" y="499"/>
                  </a:lnTo>
                  <a:lnTo>
                    <a:pt x="730" y="632"/>
                  </a:lnTo>
                  <a:lnTo>
                    <a:pt x="671" y="725"/>
                  </a:lnTo>
                  <a:lnTo>
                    <a:pt x="510" y="693"/>
                  </a:lnTo>
                  <a:lnTo>
                    <a:pt x="474" y="633"/>
                  </a:lnTo>
                  <a:lnTo>
                    <a:pt x="361" y="655"/>
                  </a:lnTo>
                  <a:lnTo>
                    <a:pt x="279" y="597"/>
                  </a:lnTo>
                  <a:lnTo>
                    <a:pt x="223" y="484"/>
                  </a:lnTo>
                  <a:lnTo>
                    <a:pt x="183" y="468"/>
                  </a:lnTo>
                  <a:lnTo>
                    <a:pt x="171" y="490"/>
                  </a:lnTo>
                  <a:lnTo>
                    <a:pt x="121" y="377"/>
                  </a:lnTo>
                  <a:lnTo>
                    <a:pt x="50" y="310"/>
                  </a:lnTo>
                  <a:lnTo>
                    <a:pt x="82" y="204"/>
                  </a:lnTo>
                  <a:lnTo>
                    <a:pt x="52" y="192"/>
                  </a:lnTo>
                  <a:lnTo>
                    <a:pt x="28" y="134"/>
                  </a:lnTo>
                  <a:lnTo>
                    <a:pt x="0" y="2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6" name="Freeform 360"/>
            <p:cNvSpPr/>
            <p:nvPr/>
          </p:nvSpPr>
          <p:spPr bwMode="auto">
            <a:xfrm>
              <a:off x="1969962" y="3184797"/>
              <a:ext cx="183635" cy="181394"/>
            </a:xfrm>
            <a:custGeom>
              <a:avLst/>
              <a:gdLst>
                <a:gd name="T0" fmla="*/ 0 w 379"/>
                <a:gd name="T1" fmla="*/ 5 h 402"/>
                <a:gd name="T2" fmla="*/ 0 w 379"/>
                <a:gd name="T3" fmla="*/ 6 h 402"/>
                <a:gd name="T4" fmla="*/ 5 w 379"/>
                <a:gd name="T5" fmla="*/ 8 h 402"/>
                <a:gd name="T6" fmla="*/ 5 w 379"/>
                <a:gd name="T7" fmla="*/ 9 h 402"/>
                <a:gd name="T8" fmla="*/ 6 w 379"/>
                <a:gd name="T9" fmla="*/ 9 h 402"/>
                <a:gd name="T10" fmla="*/ 7 w 379"/>
                <a:gd name="T11" fmla="*/ 9 h 402"/>
                <a:gd name="T12" fmla="*/ 9 w 379"/>
                <a:gd name="T13" fmla="*/ 8 h 402"/>
                <a:gd name="T14" fmla="*/ 9 w 379"/>
                <a:gd name="T15" fmla="*/ 8 h 402"/>
                <a:gd name="T16" fmla="*/ 8 w 379"/>
                <a:gd name="T17" fmla="*/ 6 h 402"/>
                <a:gd name="T18" fmla="*/ 6 w 379"/>
                <a:gd name="T19" fmla="*/ 4 h 402"/>
                <a:gd name="T20" fmla="*/ 7 w 379"/>
                <a:gd name="T21" fmla="*/ 2 h 402"/>
                <a:gd name="T22" fmla="*/ 6 w 379"/>
                <a:gd name="T23" fmla="*/ 1 h 402"/>
                <a:gd name="T24" fmla="*/ 6 w 379"/>
                <a:gd name="T25" fmla="*/ 0 h 402"/>
                <a:gd name="T26" fmla="*/ 3 w 379"/>
                <a:gd name="T27" fmla="*/ 0 h 402"/>
                <a:gd name="T28" fmla="*/ 3 w 379"/>
                <a:gd name="T29" fmla="*/ 1 h 402"/>
                <a:gd name="T30" fmla="*/ 2 w 379"/>
                <a:gd name="T31" fmla="*/ 3 h 402"/>
                <a:gd name="T32" fmla="*/ 0 w 379"/>
                <a:gd name="T33" fmla="*/ 5 h 4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9"/>
                <a:gd name="T52" fmla="*/ 0 h 402"/>
                <a:gd name="T53" fmla="*/ 379 w 379"/>
                <a:gd name="T54" fmla="*/ 402 h 4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9" h="402">
                  <a:moveTo>
                    <a:pt x="0" y="195"/>
                  </a:moveTo>
                  <a:lnTo>
                    <a:pt x="18" y="253"/>
                  </a:lnTo>
                  <a:lnTo>
                    <a:pt x="191" y="342"/>
                  </a:lnTo>
                  <a:lnTo>
                    <a:pt x="192" y="373"/>
                  </a:lnTo>
                  <a:lnTo>
                    <a:pt x="235" y="396"/>
                  </a:lnTo>
                  <a:lnTo>
                    <a:pt x="301" y="402"/>
                  </a:lnTo>
                  <a:lnTo>
                    <a:pt x="360" y="360"/>
                  </a:lnTo>
                  <a:lnTo>
                    <a:pt x="379" y="356"/>
                  </a:lnTo>
                  <a:lnTo>
                    <a:pt x="329" y="243"/>
                  </a:lnTo>
                  <a:lnTo>
                    <a:pt x="258" y="176"/>
                  </a:lnTo>
                  <a:lnTo>
                    <a:pt x="290" y="70"/>
                  </a:lnTo>
                  <a:lnTo>
                    <a:pt x="260" y="58"/>
                  </a:lnTo>
                  <a:lnTo>
                    <a:pt x="236" y="0"/>
                  </a:lnTo>
                  <a:lnTo>
                    <a:pt x="151" y="4"/>
                  </a:lnTo>
                  <a:lnTo>
                    <a:pt x="109" y="41"/>
                  </a:lnTo>
                  <a:lnTo>
                    <a:pt x="93" y="139"/>
                  </a:lnTo>
                  <a:lnTo>
                    <a:pt x="0" y="1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7" name="Freeform 361"/>
            <p:cNvSpPr/>
            <p:nvPr/>
          </p:nvSpPr>
          <p:spPr bwMode="auto">
            <a:xfrm>
              <a:off x="1385363" y="2947712"/>
              <a:ext cx="213960" cy="219583"/>
            </a:xfrm>
            <a:custGeom>
              <a:avLst/>
              <a:gdLst>
                <a:gd name="T0" fmla="*/ 0 w 446"/>
                <a:gd name="T1" fmla="*/ 3 h 487"/>
                <a:gd name="T2" fmla="*/ 0 w 446"/>
                <a:gd name="T3" fmla="*/ 1 h 487"/>
                <a:gd name="T4" fmla="*/ 1 w 446"/>
                <a:gd name="T5" fmla="*/ 1 h 487"/>
                <a:gd name="T6" fmla="*/ 2 w 446"/>
                <a:gd name="T7" fmla="*/ 1 h 487"/>
                <a:gd name="T8" fmla="*/ 3 w 446"/>
                <a:gd name="T9" fmla="*/ 0 h 487"/>
                <a:gd name="T10" fmla="*/ 5 w 446"/>
                <a:gd name="T11" fmla="*/ 0 h 487"/>
                <a:gd name="T12" fmla="*/ 6 w 446"/>
                <a:gd name="T13" fmla="*/ 1 h 487"/>
                <a:gd name="T14" fmla="*/ 6 w 446"/>
                <a:gd name="T15" fmla="*/ 2 h 487"/>
                <a:gd name="T16" fmla="*/ 5 w 446"/>
                <a:gd name="T17" fmla="*/ 2 h 487"/>
                <a:gd name="T18" fmla="*/ 5 w 446"/>
                <a:gd name="T19" fmla="*/ 4 h 487"/>
                <a:gd name="T20" fmla="*/ 7 w 446"/>
                <a:gd name="T21" fmla="*/ 6 h 487"/>
                <a:gd name="T22" fmla="*/ 8 w 446"/>
                <a:gd name="T23" fmla="*/ 7 h 487"/>
                <a:gd name="T24" fmla="*/ 8 w 446"/>
                <a:gd name="T25" fmla="*/ 7 h 487"/>
                <a:gd name="T26" fmla="*/ 10 w 446"/>
                <a:gd name="T27" fmla="*/ 9 h 487"/>
                <a:gd name="T28" fmla="*/ 9 w 446"/>
                <a:gd name="T29" fmla="*/ 8 h 487"/>
                <a:gd name="T30" fmla="*/ 9 w 446"/>
                <a:gd name="T31" fmla="*/ 10 h 487"/>
                <a:gd name="T32" fmla="*/ 8 w 446"/>
                <a:gd name="T33" fmla="*/ 11 h 487"/>
                <a:gd name="T34" fmla="*/ 8 w 446"/>
                <a:gd name="T35" fmla="*/ 9 h 487"/>
                <a:gd name="T36" fmla="*/ 4 w 446"/>
                <a:gd name="T37" fmla="*/ 6 h 487"/>
                <a:gd name="T38" fmla="*/ 3 w 446"/>
                <a:gd name="T39" fmla="*/ 4 h 487"/>
                <a:gd name="T40" fmla="*/ 2 w 446"/>
                <a:gd name="T41" fmla="*/ 3 h 487"/>
                <a:gd name="T42" fmla="*/ 1 w 446"/>
                <a:gd name="T43" fmla="*/ 4 h 487"/>
                <a:gd name="T44" fmla="*/ 0 w 446"/>
                <a:gd name="T45" fmla="*/ 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487"/>
                <a:gd name="T71" fmla="*/ 446 w 446"/>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487">
                  <a:moveTo>
                    <a:pt x="0" y="122"/>
                  </a:moveTo>
                  <a:lnTo>
                    <a:pt x="11" y="67"/>
                  </a:lnTo>
                  <a:lnTo>
                    <a:pt x="64" y="39"/>
                  </a:lnTo>
                  <a:lnTo>
                    <a:pt x="87" y="65"/>
                  </a:lnTo>
                  <a:lnTo>
                    <a:pt x="141" y="13"/>
                  </a:lnTo>
                  <a:lnTo>
                    <a:pt x="199" y="0"/>
                  </a:lnTo>
                  <a:lnTo>
                    <a:pt x="266" y="35"/>
                  </a:lnTo>
                  <a:lnTo>
                    <a:pt x="266" y="88"/>
                  </a:lnTo>
                  <a:lnTo>
                    <a:pt x="215" y="97"/>
                  </a:lnTo>
                  <a:lnTo>
                    <a:pt x="220" y="164"/>
                  </a:lnTo>
                  <a:lnTo>
                    <a:pt x="305" y="273"/>
                  </a:lnTo>
                  <a:lnTo>
                    <a:pt x="357" y="281"/>
                  </a:lnTo>
                  <a:lnTo>
                    <a:pt x="351" y="302"/>
                  </a:lnTo>
                  <a:lnTo>
                    <a:pt x="446" y="376"/>
                  </a:lnTo>
                  <a:lnTo>
                    <a:pt x="381" y="362"/>
                  </a:lnTo>
                  <a:lnTo>
                    <a:pt x="396" y="433"/>
                  </a:lnTo>
                  <a:lnTo>
                    <a:pt x="357" y="487"/>
                  </a:lnTo>
                  <a:lnTo>
                    <a:pt x="336" y="377"/>
                  </a:lnTo>
                  <a:lnTo>
                    <a:pt x="170" y="254"/>
                  </a:lnTo>
                  <a:lnTo>
                    <a:pt x="131" y="174"/>
                  </a:lnTo>
                  <a:lnTo>
                    <a:pt x="77" y="146"/>
                  </a:lnTo>
                  <a:lnTo>
                    <a:pt x="26" y="181"/>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8" name="Freeform 362"/>
            <p:cNvSpPr/>
            <p:nvPr/>
          </p:nvSpPr>
          <p:spPr bwMode="auto">
            <a:xfrm>
              <a:off x="1412319" y="3089327"/>
              <a:ext cx="25271" cy="54100"/>
            </a:xfrm>
            <a:custGeom>
              <a:avLst/>
              <a:gdLst>
                <a:gd name="T0" fmla="*/ 0 w 53"/>
                <a:gd name="T1" fmla="*/ 0 h 119"/>
                <a:gd name="T2" fmla="*/ 0 w 53"/>
                <a:gd name="T3" fmla="*/ 3 h 119"/>
                <a:gd name="T4" fmla="*/ 1 w 53"/>
                <a:gd name="T5" fmla="*/ 3 h 119"/>
                <a:gd name="T6" fmla="*/ 1 w 53"/>
                <a:gd name="T7" fmla="*/ 1 h 119"/>
                <a:gd name="T8" fmla="*/ 1 w 53"/>
                <a:gd name="T9" fmla="*/ 0 h 119"/>
                <a:gd name="T10" fmla="*/ 0 w 53"/>
                <a:gd name="T11" fmla="*/ 0 h 119"/>
                <a:gd name="T12" fmla="*/ 0 60000 65536"/>
                <a:gd name="T13" fmla="*/ 0 60000 65536"/>
                <a:gd name="T14" fmla="*/ 0 60000 65536"/>
                <a:gd name="T15" fmla="*/ 0 60000 65536"/>
                <a:gd name="T16" fmla="*/ 0 60000 65536"/>
                <a:gd name="T17" fmla="*/ 0 60000 65536"/>
                <a:gd name="T18" fmla="*/ 0 w 53"/>
                <a:gd name="T19" fmla="*/ 0 h 119"/>
                <a:gd name="T20" fmla="*/ 53 w 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53" h="119">
                  <a:moveTo>
                    <a:pt x="0" y="19"/>
                  </a:moveTo>
                  <a:lnTo>
                    <a:pt x="8" y="111"/>
                  </a:lnTo>
                  <a:lnTo>
                    <a:pt x="34" y="119"/>
                  </a:lnTo>
                  <a:lnTo>
                    <a:pt x="53" y="47"/>
                  </a:lnTo>
                  <a:lnTo>
                    <a:pt x="35" y="0"/>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19" name="Freeform 363"/>
            <p:cNvSpPr/>
            <p:nvPr/>
          </p:nvSpPr>
          <p:spPr bwMode="auto">
            <a:xfrm>
              <a:off x="1491501" y="3160930"/>
              <a:ext cx="55596" cy="35006"/>
            </a:xfrm>
            <a:custGeom>
              <a:avLst/>
              <a:gdLst>
                <a:gd name="T0" fmla="*/ 0 w 115"/>
                <a:gd name="T1" fmla="*/ 0 h 76"/>
                <a:gd name="T2" fmla="*/ 2 w 115"/>
                <a:gd name="T3" fmla="*/ 2 h 76"/>
                <a:gd name="T4" fmla="*/ 3 w 115"/>
                <a:gd name="T5" fmla="*/ 0 h 76"/>
                <a:gd name="T6" fmla="*/ 0 w 115"/>
                <a:gd name="T7" fmla="*/ 0 h 76"/>
                <a:gd name="T8" fmla="*/ 0 60000 65536"/>
                <a:gd name="T9" fmla="*/ 0 60000 65536"/>
                <a:gd name="T10" fmla="*/ 0 60000 65536"/>
                <a:gd name="T11" fmla="*/ 0 60000 65536"/>
                <a:gd name="T12" fmla="*/ 0 w 115"/>
                <a:gd name="T13" fmla="*/ 0 h 76"/>
                <a:gd name="T14" fmla="*/ 115 w 115"/>
                <a:gd name="T15" fmla="*/ 76 h 76"/>
              </a:gdLst>
              <a:ahLst/>
              <a:cxnLst>
                <a:cxn ang="T8">
                  <a:pos x="T0" y="T1"/>
                </a:cxn>
                <a:cxn ang="T9">
                  <a:pos x="T2" y="T3"/>
                </a:cxn>
                <a:cxn ang="T10">
                  <a:pos x="T4" y="T5"/>
                </a:cxn>
                <a:cxn ang="T11">
                  <a:pos x="T6" y="T7"/>
                </a:cxn>
              </a:cxnLst>
              <a:rect l="T12" t="T13" r="T14" b="T15"/>
              <a:pathLst>
                <a:path w="115" h="76">
                  <a:moveTo>
                    <a:pt x="0" y="15"/>
                  </a:moveTo>
                  <a:lnTo>
                    <a:pt x="97" y="76"/>
                  </a:lnTo>
                  <a:lnTo>
                    <a:pt x="115"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0" name="Freeform 364"/>
            <p:cNvSpPr/>
            <p:nvPr/>
          </p:nvSpPr>
          <p:spPr bwMode="auto">
            <a:xfrm>
              <a:off x="3639523" y="3262765"/>
              <a:ext cx="43803" cy="55691"/>
            </a:xfrm>
            <a:custGeom>
              <a:avLst/>
              <a:gdLst>
                <a:gd name="T0" fmla="*/ 0 w 90"/>
                <a:gd name="T1" fmla="*/ 1 h 124"/>
                <a:gd name="T2" fmla="*/ 0 w 90"/>
                <a:gd name="T3" fmla="*/ 1 h 124"/>
                <a:gd name="T4" fmla="*/ 1 w 90"/>
                <a:gd name="T5" fmla="*/ 1 h 124"/>
                <a:gd name="T6" fmla="*/ 1 w 90"/>
                <a:gd name="T7" fmla="*/ 1 h 124"/>
                <a:gd name="T8" fmla="*/ 1 w 90"/>
                <a:gd name="T9" fmla="*/ 3 h 124"/>
                <a:gd name="T10" fmla="*/ 1 w 90"/>
                <a:gd name="T11" fmla="*/ 3 h 124"/>
                <a:gd name="T12" fmla="*/ 2 w 90"/>
                <a:gd name="T13" fmla="*/ 1 h 124"/>
                <a:gd name="T14" fmla="*/ 2 w 90"/>
                <a:gd name="T15" fmla="*/ 0 h 124"/>
                <a:gd name="T16" fmla="*/ 1 w 90"/>
                <a:gd name="T17" fmla="*/ 0 h 124"/>
                <a:gd name="T18" fmla="*/ 0 w 90"/>
                <a:gd name="T19" fmla="*/ 1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4"/>
                <a:gd name="T32" fmla="*/ 90 w 90"/>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4">
                  <a:moveTo>
                    <a:pt x="0" y="32"/>
                  </a:moveTo>
                  <a:lnTo>
                    <a:pt x="4" y="64"/>
                  </a:lnTo>
                  <a:lnTo>
                    <a:pt x="25" y="32"/>
                  </a:lnTo>
                  <a:lnTo>
                    <a:pt x="35" y="51"/>
                  </a:lnTo>
                  <a:lnTo>
                    <a:pt x="24" y="124"/>
                  </a:lnTo>
                  <a:lnTo>
                    <a:pt x="64" y="121"/>
                  </a:lnTo>
                  <a:lnTo>
                    <a:pt x="90" y="48"/>
                  </a:lnTo>
                  <a:lnTo>
                    <a:pt x="77" y="5"/>
                  </a:lnTo>
                  <a:lnTo>
                    <a:pt x="36" y="0"/>
                  </a:lnTo>
                  <a:lnTo>
                    <a:pt x="0" y="3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1" name="Freeform 365"/>
            <p:cNvSpPr/>
            <p:nvPr/>
          </p:nvSpPr>
          <p:spPr bwMode="auto">
            <a:xfrm>
              <a:off x="3661424" y="3087736"/>
              <a:ext cx="207221" cy="182985"/>
            </a:xfrm>
            <a:custGeom>
              <a:avLst/>
              <a:gdLst>
                <a:gd name="T0" fmla="*/ 0 w 433"/>
                <a:gd name="T1" fmla="*/ 9 h 403"/>
                <a:gd name="T2" fmla="*/ 2 w 433"/>
                <a:gd name="T3" fmla="*/ 7 h 403"/>
                <a:gd name="T4" fmla="*/ 4 w 433"/>
                <a:gd name="T5" fmla="*/ 7 h 403"/>
                <a:gd name="T6" fmla="*/ 5 w 433"/>
                <a:gd name="T7" fmla="*/ 5 h 403"/>
                <a:gd name="T8" fmla="*/ 6 w 433"/>
                <a:gd name="T9" fmla="*/ 5 h 403"/>
                <a:gd name="T10" fmla="*/ 6 w 433"/>
                <a:gd name="T11" fmla="*/ 5 h 403"/>
                <a:gd name="T12" fmla="*/ 7 w 433"/>
                <a:gd name="T13" fmla="*/ 5 h 403"/>
                <a:gd name="T14" fmla="*/ 8 w 433"/>
                <a:gd name="T15" fmla="*/ 3 h 403"/>
                <a:gd name="T16" fmla="*/ 8 w 433"/>
                <a:gd name="T17" fmla="*/ 1 h 403"/>
                <a:gd name="T18" fmla="*/ 9 w 433"/>
                <a:gd name="T19" fmla="*/ 1 h 403"/>
                <a:gd name="T20" fmla="*/ 9 w 433"/>
                <a:gd name="T21" fmla="*/ 0 h 403"/>
                <a:gd name="T22" fmla="*/ 9 w 433"/>
                <a:gd name="T23" fmla="*/ 0 h 403"/>
                <a:gd name="T24" fmla="*/ 10 w 433"/>
                <a:gd name="T25" fmla="*/ 2 h 403"/>
                <a:gd name="T26" fmla="*/ 9 w 433"/>
                <a:gd name="T27" fmla="*/ 4 h 403"/>
                <a:gd name="T28" fmla="*/ 9 w 433"/>
                <a:gd name="T29" fmla="*/ 5 h 403"/>
                <a:gd name="T30" fmla="*/ 9 w 433"/>
                <a:gd name="T31" fmla="*/ 7 h 403"/>
                <a:gd name="T32" fmla="*/ 8 w 433"/>
                <a:gd name="T33" fmla="*/ 8 h 403"/>
                <a:gd name="T34" fmla="*/ 8 w 433"/>
                <a:gd name="T35" fmla="*/ 7 h 403"/>
                <a:gd name="T36" fmla="*/ 7 w 433"/>
                <a:gd name="T37" fmla="*/ 8 h 403"/>
                <a:gd name="T38" fmla="*/ 5 w 433"/>
                <a:gd name="T39" fmla="*/ 8 h 403"/>
                <a:gd name="T40" fmla="*/ 5 w 433"/>
                <a:gd name="T41" fmla="*/ 9 h 403"/>
                <a:gd name="T42" fmla="*/ 4 w 433"/>
                <a:gd name="T43" fmla="*/ 9 h 403"/>
                <a:gd name="T44" fmla="*/ 4 w 433"/>
                <a:gd name="T45" fmla="*/ 8 h 403"/>
                <a:gd name="T46" fmla="*/ 0 w 433"/>
                <a:gd name="T47" fmla="*/ 9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3"/>
                <a:gd name="T73" fmla="*/ 0 h 403"/>
                <a:gd name="T74" fmla="*/ 433 w 433"/>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3" h="403">
                  <a:moveTo>
                    <a:pt x="0" y="378"/>
                  </a:moveTo>
                  <a:lnTo>
                    <a:pt x="80" y="305"/>
                  </a:lnTo>
                  <a:lnTo>
                    <a:pt x="188" y="305"/>
                  </a:lnTo>
                  <a:lnTo>
                    <a:pt x="232" y="212"/>
                  </a:lnTo>
                  <a:lnTo>
                    <a:pt x="250" y="204"/>
                  </a:lnTo>
                  <a:lnTo>
                    <a:pt x="252" y="239"/>
                  </a:lnTo>
                  <a:lnTo>
                    <a:pt x="299" y="204"/>
                  </a:lnTo>
                  <a:lnTo>
                    <a:pt x="343" y="138"/>
                  </a:lnTo>
                  <a:lnTo>
                    <a:pt x="360" y="21"/>
                  </a:lnTo>
                  <a:lnTo>
                    <a:pt x="394" y="25"/>
                  </a:lnTo>
                  <a:lnTo>
                    <a:pt x="385" y="0"/>
                  </a:lnTo>
                  <a:lnTo>
                    <a:pt x="406" y="1"/>
                  </a:lnTo>
                  <a:lnTo>
                    <a:pt x="433" y="97"/>
                  </a:lnTo>
                  <a:lnTo>
                    <a:pt x="394" y="166"/>
                  </a:lnTo>
                  <a:lnTo>
                    <a:pt x="394" y="227"/>
                  </a:lnTo>
                  <a:lnTo>
                    <a:pt x="367" y="319"/>
                  </a:lnTo>
                  <a:lnTo>
                    <a:pt x="346" y="332"/>
                  </a:lnTo>
                  <a:lnTo>
                    <a:pt x="345" y="297"/>
                  </a:lnTo>
                  <a:lnTo>
                    <a:pt x="284" y="347"/>
                  </a:lnTo>
                  <a:lnTo>
                    <a:pt x="232" y="327"/>
                  </a:lnTo>
                  <a:lnTo>
                    <a:pt x="235" y="368"/>
                  </a:lnTo>
                  <a:lnTo>
                    <a:pt x="188" y="403"/>
                  </a:lnTo>
                  <a:lnTo>
                    <a:pt x="177" y="345"/>
                  </a:lnTo>
                  <a:lnTo>
                    <a:pt x="0" y="37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2" name="Freeform 366"/>
            <p:cNvSpPr/>
            <p:nvPr/>
          </p:nvSpPr>
          <p:spPr bwMode="auto">
            <a:xfrm>
              <a:off x="3685010" y="3254809"/>
              <a:ext cx="43803" cy="33415"/>
            </a:xfrm>
            <a:custGeom>
              <a:avLst/>
              <a:gdLst>
                <a:gd name="T0" fmla="*/ 0 w 88"/>
                <a:gd name="T1" fmla="*/ 1 h 73"/>
                <a:gd name="T2" fmla="*/ 1 w 88"/>
                <a:gd name="T3" fmla="*/ 2 h 73"/>
                <a:gd name="T4" fmla="*/ 2 w 88"/>
                <a:gd name="T5" fmla="*/ 1 h 73"/>
                <a:gd name="T6" fmla="*/ 2 w 88"/>
                <a:gd name="T7" fmla="*/ 0 h 73"/>
                <a:gd name="T8" fmla="*/ 0 w 88"/>
                <a:gd name="T9" fmla="*/ 1 h 73"/>
                <a:gd name="T10" fmla="*/ 0 60000 65536"/>
                <a:gd name="T11" fmla="*/ 0 60000 65536"/>
                <a:gd name="T12" fmla="*/ 0 60000 65536"/>
                <a:gd name="T13" fmla="*/ 0 60000 65536"/>
                <a:gd name="T14" fmla="*/ 0 60000 65536"/>
                <a:gd name="T15" fmla="*/ 0 w 88"/>
                <a:gd name="T16" fmla="*/ 0 h 73"/>
                <a:gd name="T17" fmla="*/ 88 w 88"/>
                <a:gd name="T18" fmla="*/ 73 h 73"/>
              </a:gdLst>
              <a:ahLst/>
              <a:cxnLst>
                <a:cxn ang="T10">
                  <a:pos x="T0" y="T1"/>
                </a:cxn>
                <a:cxn ang="T11">
                  <a:pos x="T2" y="T3"/>
                </a:cxn>
                <a:cxn ang="T12">
                  <a:pos x="T4" y="T5"/>
                </a:cxn>
                <a:cxn ang="T13">
                  <a:pos x="T6" y="T7"/>
                </a:cxn>
                <a:cxn ang="T14">
                  <a:pos x="T8" y="T9"/>
                </a:cxn>
              </a:cxnLst>
              <a:rect l="T15" t="T16" r="T17" b="T18"/>
              <a:pathLst>
                <a:path w="88" h="73">
                  <a:moveTo>
                    <a:pt x="0" y="37"/>
                  </a:moveTo>
                  <a:lnTo>
                    <a:pt x="33" y="73"/>
                  </a:lnTo>
                  <a:lnTo>
                    <a:pt x="83" y="46"/>
                  </a:lnTo>
                  <a:lnTo>
                    <a:pt x="88"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3" name="Freeform 367"/>
            <p:cNvSpPr/>
            <p:nvPr/>
          </p:nvSpPr>
          <p:spPr bwMode="auto">
            <a:xfrm>
              <a:off x="3826527" y="2990674"/>
              <a:ext cx="107822" cy="97062"/>
            </a:xfrm>
            <a:custGeom>
              <a:avLst/>
              <a:gdLst>
                <a:gd name="T0" fmla="*/ 0 w 226"/>
                <a:gd name="T1" fmla="*/ 4 h 214"/>
                <a:gd name="T2" fmla="*/ 0 w 226"/>
                <a:gd name="T3" fmla="*/ 5 h 214"/>
                <a:gd name="T4" fmla="*/ 1 w 226"/>
                <a:gd name="T5" fmla="*/ 5 h 214"/>
                <a:gd name="T6" fmla="*/ 1 w 226"/>
                <a:gd name="T7" fmla="*/ 4 h 214"/>
                <a:gd name="T8" fmla="*/ 3 w 226"/>
                <a:gd name="T9" fmla="*/ 4 h 214"/>
                <a:gd name="T10" fmla="*/ 3 w 226"/>
                <a:gd name="T11" fmla="*/ 3 h 214"/>
                <a:gd name="T12" fmla="*/ 5 w 226"/>
                <a:gd name="T13" fmla="*/ 3 h 214"/>
                <a:gd name="T14" fmla="*/ 5 w 226"/>
                <a:gd name="T15" fmla="*/ 2 h 214"/>
                <a:gd name="T16" fmla="*/ 5 w 226"/>
                <a:gd name="T17" fmla="*/ 1 h 214"/>
                <a:gd name="T18" fmla="*/ 3 w 226"/>
                <a:gd name="T19" fmla="*/ 1 h 214"/>
                <a:gd name="T20" fmla="*/ 2 w 226"/>
                <a:gd name="T21" fmla="*/ 0 h 214"/>
                <a:gd name="T22" fmla="*/ 1 w 226"/>
                <a:gd name="T23" fmla="*/ 3 h 214"/>
                <a:gd name="T24" fmla="*/ 1 w 226"/>
                <a:gd name="T25" fmla="*/ 3 h 214"/>
                <a:gd name="T26" fmla="*/ 0 w 226"/>
                <a:gd name="T27" fmla="*/ 4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14"/>
                <a:gd name="T44" fmla="*/ 226 w 226"/>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14">
                  <a:moveTo>
                    <a:pt x="0" y="153"/>
                  </a:moveTo>
                  <a:lnTo>
                    <a:pt x="10" y="214"/>
                  </a:lnTo>
                  <a:lnTo>
                    <a:pt x="51" y="192"/>
                  </a:lnTo>
                  <a:lnTo>
                    <a:pt x="23" y="155"/>
                  </a:lnTo>
                  <a:lnTo>
                    <a:pt x="133" y="188"/>
                  </a:lnTo>
                  <a:lnTo>
                    <a:pt x="157" y="138"/>
                  </a:lnTo>
                  <a:lnTo>
                    <a:pt x="226" y="120"/>
                  </a:lnTo>
                  <a:lnTo>
                    <a:pt x="202" y="86"/>
                  </a:lnTo>
                  <a:lnTo>
                    <a:pt x="211" y="58"/>
                  </a:lnTo>
                  <a:lnTo>
                    <a:pt x="150" y="62"/>
                  </a:lnTo>
                  <a:lnTo>
                    <a:pt x="80" y="0"/>
                  </a:lnTo>
                  <a:lnTo>
                    <a:pt x="54" y="122"/>
                  </a:lnTo>
                  <a:lnTo>
                    <a:pt x="22" y="115"/>
                  </a:lnTo>
                  <a:lnTo>
                    <a:pt x="0" y="15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4" name="Freeform 368"/>
            <p:cNvSpPr/>
            <p:nvPr/>
          </p:nvSpPr>
          <p:spPr bwMode="auto">
            <a:xfrm>
              <a:off x="3543494" y="3054321"/>
              <a:ext cx="114561" cy="120930"/>
            </a:xfrm>
            <a:custGeom>
              <a:avLst/>
              <a:gdLst>
                <a:gd name="T0" fmla="*/ 0 w 240"/>
                <a:gd name="T1" fmla="*/ 3 h 268"/>
                <a:gd name="T2" fmla="*/ 1 w 240"/>
                <a:gd name="T3" fmla="*/ 4 h 268"/>
                <a:gd name="T4" fmla="*/ 0 w 240"/>
                <a:gd name="T5" fmla="*/ 6 h 268"/>
                <a:gd name="T6" fmla="*/ 2 w 240"/>
                <a:gd name="T7" fmla="*/ 6 h 268"/>
                <a:gd name="T8" fmla="*/ 3 w 240"/>
                <a:gd name="T9" fmla="*/ 5 h 268"/>
                <a:gd name="T10" fmla="*/ 3 w 240"/>
                <a:gd name="T11" fmla="*/ 4 h 268"/>
                <a:gd name="T12" fmla="*/ 5 w 240"/>
                <a:gd name="T13" fmla="*/ 2 h 268"/>
                <a:gd name="T14" fmla="*/ 5 w 240"/>
                <a:gd name="T15" fmla="*/ 1 h 268"/>
                <a:gd name="T16" fmla="*/ 5 w 240"/>
                <a:gd name="T17" fmla="*/ 0 h 268"/>
                <a:gd name="T18" fmla="*/ 5 w 240"/>
                <a:gd name="T19" fmla="*/ 0 h 268"/>
                <a:gd name="T20" fmla="*/ 3 w 240"/>
                <a:gd name="T21" fmla="*/ 1 h 268"/>
                <a:gd name="T22" fmla="*/ 3 w 240"/>
                <a:gd name="T23" fmla="*/ 2 h 268"/>
                <a:gd name="T24" fmla="*/ 2 w 240"/>
                <a:gd name="T25" fmla="*/ 1 h 268"/>
                <a:gd name="T26" fmla="*/ 0 w 240"/>
                <a:gd name="T27" fmla="*/ 3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268"/>
                <a:gd name="T44" fmla="*/ 240 w 240"/>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268">
                  <a:moveTo>
                    <a:pt x="0" y="151"/>
                  </a:moveTo>
                  <a:lnTo>
                    <a:pt x="43" y="173"/>
                  </a:lnTo>
                  <a:lnTo>
                    <a:pt x="15" y="251"/>
                  </a:lnTo>
                  <a:lnTo>
                    <a:pt x="84" y="268"/>
                  </a:lnTo>
                  <a:lnTo>
                    <a:pt x="155" y="223"/>
                  </a:lnTo>
                  <a:lnTo>
                    <a:pt x="122" y="159"/>
                  </a:lnTo>
                  <a:lnTo>
                    <a:pt x="202" y="101"/>
                  </a:lnTo>
                  <a:lnTo>
                    <a:pt x="240" y="24"/>
                  </a:lnTo>
                  <a:lnTo>
                    <a:pt x="237" y="13"/>
                  </a:lnTo>
                  <a:lnTo>
                    <a:pt x="223" y="0"/>
                  </a:lnTo>
                  <a:lnTo>
                    <a:pt x="147" y="50"/>
                  </a:lnTo>
                  <a:lnTo>
                    <a:pt x="147" y="77"/>
                  </a:lnTo>
                  <a:lnTo>
                    <a:pt x="94" y="68"/>
                  </a:lnTo>
                  <a:lnTo>
                    <a:pt x="0" y="15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5" name="Freeform 369"/>
            <p:cNvSpPr/>
            <p:nvPr/>
          </p:nvSpPr>
          <p:spPr bwMode="auto">
            <a:xfrm>
              <a:off x="3577188" y="3154565"/>
              <a:ext cx="60650" cy="97062"/>
            </a:xfrm>
            <a:custGeom>
              <a:avLst/>
              <a:gdLst>
                <a:gd name="T0" fmla="*/ 0 w 128"/>
                <a:gd name="T1" fmla="*/ 5 h 212"/>
                <a:gd name="T2" fmla="*/ 0 w 128"/>
                <a:gd name="T3" fmla="*/ 1 h 212"/>
                <a:gd name="T4" fmla="*/ 2 w 128"/>
                <a:gd name="T5" fmla="*/ 0 h 212"/>
                <a:gd name="T6" fmla="*/ 3 w 128"/>
                <a:gd name="T7" fmla="*/ 3 h 212"/>
                <a:gd name="T8" fmla="*/ 2 w 128"/>
                <a:gd name="T9" fmla="*/ 5 h 212"/>
                <a:gd name="T10" fmla="*/ 0 w 128"/>
                <a:gd name="T11" fmla="*/ 5 h 212"/>
                <a:gd name="T12" fmla="*/ 0 60000 65536"/>
                <a:gd name="T13" fmla="*/ 0 60000 65536"/>
                <a:gd name="T14" fmla="*/ 0 60000 65536"/>
                <a:gd name="T15" fmla="*/ 0 60000 65536"/>
                <a:gd name="T16" fmla="*/ 0 60000 65536"/>
                <a:gd name="T17" fmla="*/ 0 60000 65536"/>
                <a:gd name="T18" fmla="*/ 0 w 128"/>
                <a:gd name="T19" fmla="*/ 0 h 212"/>
                <a:gd name="T20" fmla="*/ 128 w 128"/>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128" h="212">
                  <a:moveTo>
                    <a:pt x="0" y="212"/>
                  </a:moveTo>
                  <a:lnTo>
                    <a:pt x="13" y="45"/>
                  </a:lnTo>
                  <a:lnTo>
                    <a:pt x="84" y="0"/>
                  </a:lnTo>
                  <a:lnTo>
                    <a:pt x="128" y="129"/>
                  </a:lnTo>
                  <a:lnTo>
                    <a:pt x="82" y="189"/>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6" name="Freeform 370"/>
            <p:cNvSpPr/>
            <p:nvPr/>
          </p:nvSpPr>
          <p:spPr bwMode="auto">
            <a:xfrm>
              <a:off x="3100411" y="3507807"/>
              <a:ext cx="131408" cy="167074"/>
            </a:xfrm>
            <a:custGeom>
              <a:avLst/>
              <a:gdLst>
                <a:gd name="T0" fmla="*/ 0 w 274"/>
                <a:gd name="T1" fmla="*/ 2 h 369"/>
                <a:gd name="T2" fmla="*/ 1 w 274"/>
                <a:gd name="T3" fmla="*/ 3 h 369"/>
                <a:gd name="T4" fmla="*/ 1 w 274"/>
                <a:gd name="T5" fmla="*/ 5 h 369"/>
                <a:gd name="T6" fmla="*/ 3 w 274"/>
                <a:gd name="T7" fmla="*/ 4 h 369"/>
                <a:gd name="T8" fmla="*/ 4 w 274"/>
                <a:gd name="T9" fmla="*/ 5 h 369"/>
                <a:gd name="T10" fmla="*/ 5 w 274"/>
                <a:gd name="T11" fmla="*/ 7 h 369"/>
                <a:gd name="T12" fmla="*/ 4 w 274"/>
                <a:gd name="T13" fmla="*/ 9 h 369"/>
                <a:gd name="T14" fmla="*/ 6 w 274"/>
                <a:gd name="T15" fmla="*/ 8 h 369"/>
                <a:gd name="T16" fmla="*/ 5 w 274"/>
                <a:gd name="T17" fmla="*/ 5 h 369"/>
                <a:gd name="T18" fmla="*/ 3 w 274"/>
                <a:gd name="T19" fmla="*/ 3 h 369"/>
                <a:gd name="T20" fmla="*/ 4 w 274"/>
                <a:gd name="T21" fmla="*/ 2 h 369"/>
                <a:gd name="T22" fmla="*/ 3 w 274"/>
                <a:gd name="T23" fmla="*/ 1 h 369"/>
                <a:gd name="T24" fmla="*/ 2 w 274"/>
                <a:gd name="T25" fmla="*/ 0 h 369"/>
                <a:gd name="T26" fmla="*/ 1 w 274"/>
                <a:gd name="T27" fmla="*/ 0 h 369"/>
                <a:gd name="T28" fmla="*/ 1 w 274"/>
                <a:gd name="T29" fmla="*/ 1 h 369"/>
                <a:gd name="T30" fmla="*/ 1 w 274"/>
                <a:gd name="T31" fmla="*/ 1 h 369"/>
                <a:gd name="T32" fmla="*/ 0 w 274"/>
                <a:gd name="T33" fmla="*/ 2 h 3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4"/>
                <a:gd name="T52" fmla="*/ 0 h 369"/>
                <a:gd name="T53" fmla="*/ 274 w 274"/>
                <a:gd name="T54" fmla="*/ 369 h 3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4" h="369">
                  <a:moveTo>
                    <a:pt x="0" y="79"/>
                  </a:moveTo>
                  <a:lnTo>
                    <a:pt x="36" y="132"/>
                  </a:lnTo>
                  <a:lnTo>
                    <a:pt x="25" y="223"/>
                  </a:lnTo>
                  <a:lnTo>
                    <a:pt x="123" y="184"/>
                  </a:lnTo>
                  <a:lnTo>
                    <a:pt x="160" y="223"/>
                  </a:lnTo>
                  <a:lnTo>
                    <a:pt x="198" y="313"/>
                  </a:lnTo>
                  <a:lnTo>
                    <a:pt x="188" y="369"/>
                  </a:lnTo>
                  <a:lnTo>
                    <a:pt x="274" y="353"/>
                  </a:lnTo>
                  <a:lnTo>
                    <a:pt x="231" y="234"/>
                  </a:lnTo>
                  <a:lnTo>
                    <a:pt x="138" y="147"/>
                  </a:lnTo>
                  <a:lnTo>
                    <a:pt x="165" y="94"/>
                  </a:lnTo>
                  <a:lnTo>
                    <a:pt x="112" y="67"/>
                  </a:lnTo>
                  <a:lnTo>
                    <a:pt x="73" y="0"/>
                  </a:lnTo>
                  <a:lnTo>
                    <a:pt x="50" y="1"/>
                  </a:lnTo>
                  <a:lnTo>
                    <a:pt x="52" y="48"/>
                  </a:lnTo>
                  <a:lnTo>
                    <a:pt x="36" y="36"/>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7" name="Freeform 371"/>
            <p:cNvSpPr/>
            <p:nvPr/>
          </p:nvSpPr>
          <p:spPr bwMode="auto">
            <a:xfrm>
              <a:off x="1368516" y="2868153"/>
              <a:ext cx="8424" cy="17503"/>
            </a:xfrm>
            <a:custGeom>
              <a:avLst/>
              <a:gdLst>
                <a:gd name="T0" fmla="*/ 0 w 18"/>
                <a:gd name="T1" fmla="*/ 1 h 38"/>
                <a:gd name="T2" fmla="*/ 0 w 18"/>
                <a:gd name="T3" fmla="*/ 0 h 38"/>
                <a:gd name="T4" fmla="*/ 0 w 18"/>
                <a:gd name="T5" fmla="*/ 1 h 38"/>
                <a:gd name="T6" fmla="*/ 0 w 18"/>
                <a:gd name="T7" fmla="*/ 1 h 38"/>
                <a:gd name="T8" fmla="*/ 0 60000 65536"/>
                <a:gd name="T9" fmla="*/ 0 60000 65536"/>
                <a:gd name="T10" fmla="*/ 0 60000 65536"/>
                <a:gd name="T11" fmla="*/ 0 60000 65536"/>
                <a:gd name="T12" fmla="*/ 0 w 18"/>
                <a:gd name="T13" fmla="*/ 0 h 38"/>
                <a:gd name="T14" fmla="*/ 18 w 18"/>
                <a:gd name="T15" fmla="*/ 38 h 38"/>
              </a:gdLst>
              <a:ahLst/>
              <a:cxnLst>
                <a:cxn ang="T8">
                  <a:pos x="T0" y="T1"/>
                </a:cxn>
                <a:cxn ang="T9">
                  <a:pos x="T2" y="T3"/>
                </a:cxn>
                <a:cxn ang="T10">
                  <a:pos x="T4" y="T5"/>
                </a:cxn>
                <a:cxn ang="T11">
                  <a:pos x="T6" y="T7"/>
                </a:cxn>
              </a:cxnLst>
              <a:rect l="T12" t="T13" r="T14" b="T15"/>
              <a:pathLst>
                <a:path w="18" h="38">
                  <a:moveTo>
                    <a:pt x="0" y="30"/>
                  </a:moveTo>
                  <a:lnTo>
                    <a:pt x="13" y="0"/>
                  </a:lnTo>
                  <a:lnTo>
                    <a:pt x="18" y="38"/>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8" name="Freeform 372"/>
            <p:cNvSpPr/>
            <p:nvPr/>
          </p:nvSpPr>
          <p:spPr bwMode="auto">
            <a:xfrm>
              <a:off x="3100411" y="3833998"/>
              <a:ext cx="69074" cy="100244"/>
            </a:xfrm>
            <a:custGeom>
              <a:avLst/>
              <a:gdLst>
                <a:gd name="T0" fmla="*/ 0 w 142"/>
                <a:gd name="T1" fmla="*/ 0 h 221"/>
                <a:gd name="T2" fmla="*/ 1 w 142"/>
                <a:gd name="T3" fmla="*/ 0 h 221"/>
                <a:gd name="T4" fmla="*/ 1 w 142"/>
                <a:gd name="T5" fmla="*/ 1 h 221"/>
                <a:gd name="T6" fmla="*/ 2 w 142"/>
                <a:gd name="T7" fmla="*/ 0 h 221"/>
                <a:gd name="T8" fmla="*/ 3 w 142"/>
                <a:gd name="T9" fmla="*/ 1 h 221"/>
                <a:gd name="T10" fmla="*/ 3 w 142"/>
                <a:gd name="T11" fmla="*/ 5 h 221"/>
                <a:gd name="T12" fmla="*/ 3 w 142"/>
                <a:gd name="T13" fmla="*/ 5 h 221"/>
                <a:gd name="T14" fmla="*/ 1 w 142"/>
                <a:gd name="T15" fmla="*/ 4 h 221"/>
                <a:gd name="T16" fmla="*/ 0 w 142"/>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221"/>
                <a:gd name="T29" fmla="*/ 142 w 142"/>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221">
                  <a:moveTo>
                    <a:pt x="0" y="0"/>
                  </a:moveTo>
                  <a:lnTo>
                    <a:pt x="29" y="0"/>
                  </a:lnTo>
                  <a:lnTo>
                    <a:pt x="38" y="41"/>
                  </a:lnTo>
                  <a:lnTo>
                    <a:pt x="73" y="15"/>
                  </a:lnTo>
                  <a:lnTo>
                    <a:pt x="122" y="65"/>
                  </a:lnTo>
                  <a:lnTo>
                    <a:pt x="142" y="221"/>
                  </a:lnTo>
                  <a:lnTo>
                    <a:pt x="141" y="221"/>
                  </a:lnTo>
                  <a:lnTo>
                    <a:pt x="42" y="15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29" name="Freeform 373"/>
            <p:cNvSpPr/>
            <p:nvPr/>
          </p:nvSpPr>
          <p:spPr bwMode="auto">
            <a:xfrm>
              <a:off x="3273938" y="3824451"/>
              <a:ext cx="173527" cy="120930"/>
            </a:xfrm>
            <a:custGeom>
              <a:avLst/>
              <a:gdLst>
                <a:gd name="T0" fmla="*/ 0 w 362"/>
                <a:gd name="T1" fmla="*/ 6 h 264"/>
                <a:gd name="T2" fmla="*/ 1 w 362"/>
                <a:gd name="T3" fmla="*/ 6 h 264"/>
                <a:gd name="T4" fmla="*/ 3 w 362"/>
                <a:gd name="T5" fmla="*/ 6 h 264"/>
                <a:gd name="T6" fmla="*/ 4 w 362"/>
                <a:gd name="T7" fmla="*/ 6 h 264"/>
                <a:gd name="T8" fmla="*/ 5 w 362"/>
                <a:gd name="T9" fmla="*/ 3 h 264"/>
                <a:gd name="T10" fmla="*/ 7 w 362"/>
                <a:gd name="T11" fmla="*/ 3 h 264"/>
                <a:gd name="T12" fmla="*/ 8 w 362"/>
                <a:gd name="T13" fmla="*/ 2 h 264"/>
                <a:gd name="T14" fmla="*/ 7 w 362"/>
                <a:gd name="T15" fmla="*/ 1 h 264"/>
                <a:gd name="T16" fmla="*/ 7 w 362"/>
                <a:gd name="T17" fmla="*/ 0 h 264"/>
                <a:gd name="T18" fmla="*/ 5 w 362"/>
                <a:gd name="T19" fmla="*/ 2 h 264"/>
                <a:gd name="T20" fmla="*/ 4 w 362"/>
                <a:gd name="T21" fmla="*/ 3 h 264"/>
                <a:gd name="T22" fmla="*/ 4 w 362"/>
                <a:gd name="T23" fmla="*/ 3 h 264"/>
                <a:gd name="T24" fmla="*/ 3 w 362"/>
                <a:gd name="T25" fmla="*/ 4 h 264"/>
                <a:gd name="T26" fmla="*/ 2 w 362"/>
                <a:gd name="T27" fmla="*/ 4 h 264"/>
                <a:gd name="T28" fmla="*/ 1 w 362"/>
                <a:gd name="T29" fmla="*/ 6 h 264"/>
                <a:gd name="T30" fmla="*/ 0 w 362"/>
                <a:gd name="T31" fmla="*/ 6 h 2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2"/>
                <a:gd name="T49" fmla="*/ 0 h 264"/>
                <a:gd name="T50" fmla="*/ 362 w 362"/>
                <a:gd name="T51" fmla="*/ 264 h 2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2" h="264">
                  <a:moveTo>
                    <a:pt x="0" y="235"/>
                  </a:moveTo>
                  <a:lnTo>
                    <a:pt x="33" y="264"/>
                  </a:lnTo>
                  <a:lnTo>
                    <a:pt x="143" y="253"/>
                  </a:lnTo>
                  <a:lnTo>
                    <a:pt x="182" y="238"/>
                  </a:lnTo>
                  <a:lnTo>
                    <a:pt x="234" y="115"/>
                  </a:lnTo>
                  <a:lnTo>
                    <a:pt x="299" y="120"/>
                  </a:lnTo>
                  <a:lnTo>
                    <a:pt x="362" y="78"/>
                  </a:lnTo>
                  <a:lnTo>
                    <a:pt x="304" y="45"/>
                  </a:lnTo>
                  <a:lnTo>
                    <a:pt x="284" y="0"/>
                  </a:lnTo>
                  <a:lnTo>
                    <a:pt x="210" y="82"/>
                  </a:lnTo>
                  <a:lnTo>
                    <a:pt x="185" y="128"/>
                  </a:lnTo>
                  <a:lnTo>
                    <a:pt x="163" y="103"/>
                  </a:lnTo>
                  <a:lnTo>
                    <a:pt x="120" y="168"/>
                  </a:lnTo>
                  <a:lnTo>
                    <a:pt x="70" y="177"/>
                  </a:lnTo>
                  <a:lnTo>
                    <a:pt x="56" y="238"/>
                  </a:lnTo>
                  <a:lnTo>
                    <a:pt x="0" y="2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0" name="Freeform 374"/>
            <p:cNvSpPr/>
            <p:nvPr/>
          </p:nvSpPr>
          <p:spPr bwMode="auto">
            <a:xfrm>
              <a:off x="2871289" y="2817235"/>
              <a:ext cx="581230" cy="265727"/>
            </a:xfrm>
            <a:custGeom>
              <a:avLst/>
              <a:gdLst>
                <a:gd name="T0" fmla="*/ 0 w 1209"/>
                <a:gd name="T1" fmla="*/ 4 h 587"/>
                <a:gd name="T2" fmla="*/ 1 w 1209"/>
                <a:gd name="T3" fmla="*/ 6 h 587"/>
                <a:gd name="T4" fmla="*/ 2 w 1209"/>
                <a:gd name="T5" fmla="*/ 6 h 587"/>
                <a:gd name="T6" fmla="*/ 3 w 1209"/>
                <a:gd name="T7" fmla="*/ 9 h 587"/>
                <a:gd name="T8" fmla="*/ 7 w 1209"/>
                <a:gd name="T9" fmla="*/ 10 h 587"/>
                <a:gd name="T10" fmla="*/ 8 w 1209"/>
                <a:gd name="T11" fmla="*/ 12 h 587"/>
                <a:gd name="T12" fmla="*/ 11 w 1209"/>
                <a:gd name="T13" fmla="*/ 12 h 587"/>
                <a:gd name="T14" fmla="*/ 15 w 1209"/>
                <a:gd name="T15" fmla="*/ 14 h 587"/>
                <a:gd name="T16" fmla="*/ 20 w 1209"/>
                <a:gd name="T17" fmla="*/ 12 h 587"/>
                <a:gd name="T18" fmla="*/ 21 w 1209"/>
                <a:gd name="T19" fmla="*/ 11 h 587"/>
                <a:gd name="T20" fmla="*/ 21 w 1209"/>
                <a:gd name="T21" fmla="*/ 9 h 587"/>
                <a:gd name="T22" fmla="*/ 23 w 1209"/>
                <a:gd name="T23" fmla="*/ 10 h 587"/>
                <a:gd name="T24" fmla="*/ 26 w 1209"/>
                <a:gd name="T25" fmla="*/ 7 h 587"/>
                <a:gd name="T26" fmla="*/ 28 w 1209"/>
                <a:gd name="T27" fmla="*/ 7 h 587"/>
                <a:gd name="T28" fmla="*/ 27 w 1209"/>
                <a:gd name="T29" fmla="*/ 5 h 587"/>
                <a:gd name="T30" fmla="*/ 25 w 1209"/>
                <a:gd name="T31" fmla="*/ 6 h 587"/>
                <a:gd name="T32" fmla="*/ 25 w 1209"/>
                <a:gd name="T33" fmla="*/ 4 h 587"/>
                <a:gd name="T34" fmla="*/ 25 w 1209"/>
                <a:gd name="T35" fmla="*/ 3 h 587"/>
                <a:gd name="T36" fmla="*/ 24 w 1209"/>
                <a:gd name="T37" fmla="*/ 3 h 587"/>
                <a:gd name="T38" fmla="*/ 19 w 1209"/>
                <a:gd name="T39" fmla="*/ 4 h 587"/>
                <a:gd name="T40" fmla="*/ 16 w 1209"/>
                <a:gd name="T41" fmla="*/ 2 h 587"/>
                <a:gd name="T42" fmla="*/ 13 w 1209"/>
                <a:gd name="T43" fmla="*/ 2 h 587"/>
                <a:gd name="T44" fmla="*/ 13 w 1209"/>
                <a:gd name="T45" fmla="*/ 1 h 587"/>
                <a:gd name="T46" fmla="*/ 10 w 1209"/>
                <a:gd name="T47" fmla="*/ 0 h 587"/>
                <a:gd name="T48" fmla="*/ 9 w 1209"/>
                <a:gd name="T49" fmla="*/ 1 h 587"/>
                <a:gd name="T50" fmla="*/ 9 w 1209"/>
                <a:gd name="T51" fmla="*/ 3 h 587"/>
                <a:gd name="T52" fmla="*/ 4 w 1209"/>
                <a:gd name="T53" fmla="*/ 2 h 587"/>
                <a:gd name="T54" fmla="*/ 0 w 1209"/>
                <a:gd name="T55" fmla="*/ 4 h 5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9"/>
                <a:gd name="T85" fmla="*/ 0 h 587"/>
                <a:gd name="T86" fmla="*/ 1209 w 1209"/>
                <a:gd name="T87" fmla="*/ 587 h 5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9" h="587">
                  <a:moveTo>
                    <a:pt x="0" y="184"/>
                  </a:moveTo>
                  <a:lnTo>
                    <a:pt x="39" y="242"/>
                  </a:lnTo>
                  <a:lnTo>
                    <a:pt x="94" y="265"/>
                  </a:lnTo>
                  <a:lnTo>
                    <a:pt x="113" y="389"/>
                  </a:lnTo>
                  <a:lnTo>
                    <a:pt x="282" y="439"/>
                  </a:lnTo>
                  <a:lnTo>
                    <a:pt x="353" y="526"/>
                  </a:lnTo>
                  <a:lnTo>
                    <a:pt x="494" y="522"/>
                  </a:lnTo>
                  <a:lnTo>
                    <a:pt x="651" y="587"/>
                  </a:lnTo>
                  <a:lnTo>
                    <a:pt x="856" y="526"/>
                  </a:lnTo>
                  <a:lnTo>
                    <a:pt x="920" y="477"/>
                  </a:lnTo>
                  <a:lnTo>
                    <a:pt x="920" y="408"/>
                  </a:lnTo>
                  <a:lnTo>
                    <a:pt x="979" y="416"/>
                  </a:lnTo>
                  <a:lnTo>
                    <a:pt x="1110" y="318"/>
                  </a:lnTo>
                  <a:lnTo>
                    <a:pt x="1209" y="312"/>
                  </a:lnTo>
                  <a:lnTo>
                    <a:pt x="1162" y="238"/>
                  </a:lnTo>
                  <a:lnTo>
                    <a:pt x="1065" y="257"/>
                  </a:lnTo>
                  <a:lnTo>
                    <a:pt x="1064" y="174"/>
                  </a:lnTo>
                  <a:lnTo>
                    <a:pt x="1088" y="127"/>
                  </a:lnTo>
                  <a:lnTo>
                    <a:pt x="1018" y="115"/>
                  </a:lnTo>
                  <a:lnTo>
                    <a:pt x="838" y="167"/>
                  </a:lnTo>
                  <a:lnTo>
                    <a:pt x="677" y="90"/>
                  </a:lnTo>
                  <a:lnTo>
                    <a:pt x="576" y="101"/>
                  </a:lnTo>
                  <a:lnTo>
                    <a:pt x="539" y="39"/>
                  </a:lnTo>
                  <a:lnTo>
                    <a:pt x="439" y="0"/>
                  </a:lnTo>
                  <a:lnTo>
                    <a:pt x="386" y="42"/>
                  </a:lnTo>
                  <a:lnTo>
                    <a:pt x="383" y="126"/>
                  </a:lnTo>
                  <a:lnTo>
                    <a:pt x="153" y="89"/>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1" name="Freeform 375"/>
            <p:cNvSpPr/>
            <p:nvPr/>
          </p:nvSpPr>
          <p:spPr bwMode="auto">
            <a:xfrm>
              <a:off x="2215932" y="3456889"/>
              <a:ext cx="141517" cy="173438"/>
            </a:xfrm>
            <a:custGeom>
              <a:avLst/>
              <a:gdLst>
                <a:gd name="T0" fmla="*/ 0 w 294"/>
                <a:gd name="T1" fmla="*/ 6 h 383"/>
                <a:gd name="T2" fmla="*/ 1 w 294"/>
                <a:gd name="T3" fmla="*/ 9 h 383"/>
                <a:gd name="T4" fmla="*/ 3 w 294"/>
                <a:gd name="T5" fmla="*/ 9 h 383"/>
                <a:gd name="T6" fmla="*/ 5 w 294"/>
                <a:gd name="T7" fmla="*/ 6 h 383"/>
                <a:gd name="T8" fmla="*/ 5 w 294"/>
                <a:gd name="T9" fmla="*/ 5 h 383"/>
                <a:gd name="T10" fmla="*/ 7 w 294"/>
                <a:gd name="T11" fmla="*/ 3 h 383"/>
                <a:gd name="T12" fmla="*/ 7 w 294"/>
                <a:gd name="T13" fmla="*/ 3 h 383"/>
                <a:gd name="T14" fmla="*/ 6 w 294"/>
                <a:gd name="T15" fmla="*/ 1 h 383"/>
                <a:gd name="T16" fmla="*/ 4 w 294"/>
                <a:gd name="T17" fmla="*/ 0 h 383"/>
                <a:gd name="T18" fmla="*/ 3 w 294"/>
                <a:gd name="T19" fmla="*/ 0 h 383"/>
                <a:gd name="T20" fmla="*/ 4 w 294"/>
                <a:gd name="T21" fmla="*/ 1 h 383"/>
                <a:gd name="T22" fmla="*/ 3 w 294"/>
                <a:gd name="T23" fmla="*/ 2 h 383"/>
                <a:gd name="T24" fmla="*/ 3 w 294"/>
                <a:gd name="T25" fmla="*/ 3 h 383"/>
                <a:gd name="T26" fmla="*/ 3 w 294"/>
                <a:gd name="T27" fmla="*/ 5 h 383"/>
                <a:gd name="T28" fmla="*/ 0 w 294"/>
                <a:gd name="T29" fmla="*/ 6 h 3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4"/>
                <a:gd name="T46" fmla="*/ 0 h 383"/>
                <a:gd name="T47" fmla="*/ 294 w 294"/>
                <a:gd name="T48" fmla="*/ 383 h 3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4" h="383">
                  <a:moveTo>
                    <a:pt x="0" y="270"/>
                  </a:moveTo>
                  <a:lnTo>
                    <a:pt x="40" y="383"/>
                  </a:lnTo>
                  <a:lnTo>
                    <a:pt x="109" y="364"/>
                  </a:lnTo>
                  <a:lnTo>
                    <a:pt x="218" y="269"/>
                  </a:lnTo>
                  <a:lnTo>
                    <a:pt x="217" y="223"/>
                  </a:lnTo>
                  <a:lnTo>
                    <a:pt x="289" y="139"/>
                  </a:lnTo>
                  <a:lnTo>
                    <a:pt x="294" y="114"/>
                  </a:lnTo>
                  <a:lnTo>
                    <a:pt x="255" y="64"/>
                  </a:lnTo>
                  <a:lnTo>
                    <a:pt x="164" y="0"/>
                  </a:lnTo>
                  <a:lnTo>
                    <a:pt x="141" y="1"/>
                  </a:lnTo>
                  <a:lnTo>
                    <a:pt x="153" y="36"/>
                  </a:lnTo>
                  <a:lnTo>
                    <a:pt x="122" y="101"/>
                  </a:lnTo>
                  <a:lnTo>
                    <a:pt x="141" y="134"/>
                  </a:lnTo>
                  <a:lnTo>
                    <a:pt x="111" y="226"/>
                  </a:lnTo>
                  <a:lnTo>
                    <a:pt x="0" y="27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2" name="Freeform 376"/>
            <p:cNvSpPr/>
            <p:nvPr/>
          </p:nvSpPr>
          <p:spPr bwMode="auto">
            <a:xfrm>
              <a:off x="2731457" y="3340733"/>
              <a:ext cx="144886" cy="82741"/>
            </a:xfrm>
            <a:custGeom>
              <a:avLst/>
              <a:gdLst>
                <a:gd name="T0" fmla="*/ 0 w 305"/>
                <a:gd name="T1" fmla="*/ 2 h 184"/>
                <a:gd name="T2" fmla="*/ 1 w 305"/>
                <a:gd name="T3" fmla="*/ 0 h 184"/>
                <a:gd name="T4" fmla="*/ 4 w 305"/>
                <a:gd name="T5" fmla="*/ 1 h 184"/>
                <a:gd name="T6" fmla="*/ 5 w 305"/>
                <a:gd name="T7" fmla="*/ 3 h 184"/>
                <a:gd name="T8" fmla="*/ 7 w 305"/>
                <a:gd name="T9" fmla="*/ 3 h 184"/>
                <a:gd name="T10" fmla="*/ 7 w 305"/>
                <a:gd name="T11" fmla="*/ 4 h 184"/>
                <a:gd name="T12" fmla="*/ 2 w 305"/>
                <a:gd name="T13" fmla="*/ 3 h 184"/>
                <a:gd name="T14" fmla="*/ 0 w 305"/>
                <a:gd name="T15" fmla="*/ 2 h 184"/>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184"/>
                <a:gd name="T26" fmla="*/ 305 w 305"/>
                <a:gd name="T27" fmla="*/ 184 h 1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184">
                  <a:moveTo>
                    <a:pt x="0" y="72"/>
                  </a:moveTo>
                  <a:lnTo>
                    <a:pt x="39" y="0"/>
                  </a:lnTo>
                  <a:lnTo>
                    <a:pt x="158" y="46"/>
                  </a:lnTo>
                  <a:lnTo>
                    <a:pt x="223" y="117"/>
                  </a:lnTo>
                  <a:lnTo>
                    <a:pt x="305" y="117"/>
                  </a:lnTo>
                  <a:lnTo>
                    <a:pt x="302" y="184"/>
                  </a:lnTo>
                  <a:lnTo>
                    <a:pt x="102" y="141"/>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3" name="Freeform 377"/>
            <p:cNvSpPr/>
            <p:nvPr/>
          </p:nvSpPr>
          <p:spPr bwMode="auto">
            <a:xfrm>
              <a:off x="1326398" y="2787003"/>
              <a:ext cx="65704" cy="68421"/>
            </a:xfrm>
            <a:custGeom>
              <a:avLst/>
              <a:gdLst>
                <a:gd name="T0" fmla="*/ 0 w 138"/>
                <a:gd name="T1" fmla="*/ 3 h 148"/>
                <a:gd name="T2" fmla="*/ 1 w 138"/>
                <a:gd name="T3" fmla="*/ 2 h 148"/>
                <a:gd name="T4" fmla="*/ 1 w 138"/>
                <a:gd name="T5" fmla="*/ 2 h 148"/>
                <a:gd name="T6" fmla="*/ 1 w 138"/>
                <a:gd name="T7" fmla="*/ 1 h 148"/>
                <a:gd name="T8" fmla="*/ 2 w 138"/>
                <a:gd name="T9" fmla="*/ 1 h 148"/>
                <a:gd name="T10" fmla="*/ 2 w 138"/>
                <a:gd name="T11" fmla="*/ 0 h 148"/>
                <a:gd name="T12" fmla="*/ 3 w 138"/>
                <a:gd name="T13" fmla="*/ 0 h 148"/>
                <a:gd name="T14" fmla="*/ 3 w 138"/>
                <a:gd name="T15" fmla="*/ 1 h 148"/>
                <a:gd name="T16" fmla="*/ 2 w 138"/>
                <a:gd name="T17" fmla="*/ 2 h 148"/>
                <a:gd name="T18" fmla="*/ 2 w 138"/>
                <a:gd name="T19" fmla="*/ 3 h 148"/>
                <a:gd name="T20" fmla="*/ 1 w 138"/>
                <a:gd name="T21" fmla="*/ 3 h 148"/>
                <a:gd name="T22" fmla="*/ 0 w 138"/>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8"/>
                <a:gd name="T37" fmla="*/ 0 h 148"/>
                <a:gd name="T38" fmla="*/ 138 w 138"/>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8" h="148">
                  <a:moveTo>
                    <a:pt x="0" y="111"/>
                  </a:moveTo>
                  <a:lnTo>
                    <a:pt x="54" y="92"/>
                  </a:lnTo>
                  <a:lnTo>
                    <a:pt x="29" y="76"/>
                  </a:lnTo>
                  <a:lnTo>
                    <a:pt x="53" y="23"/>
                  </a:lnTo>
                  <a:lnTo>
                    <a:pt x="75" y="57"/>
                  </a:lnTo>
                  <a:lnTo>
                    <a:pt x="76" y="0"/>
                  </a:lnTo>
                  <a:lnTo>
                    <a:pt x="138" y="0"/>
                  </a:lnTo>
                  <a:lnTo>
                    <a:pt x="134" y="57"/>
                  </a:lnTo>
                  <a:lnTo>
                    <a:pt x="93" y="79"/>
                  </a:lnTo>
                  <a:lnTo>
                    <a:pt x="95" y="148"/>
                  </a:lnTo>
                  <a:lnTo>
                    <a:pt x="57" y="106"/>
                  </a:lnTo>
                  <a:lnTo>
                    <a:pt x="0" y="11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4" name="Freeform 378"/>
            <p:cNvSpPr/>
            <p:nvPr/>
          </p:nvSpPr>
          <p:spPr bwMode="auto">
            <a:xfrm>
              <a:off x="4313412" y="4823711"/>
              <a:ext cx="143201" cy="144797"/>
            </a:xfrm>
            <a:custGeom>
              <a:avLst/>
              <a:gdLst>
                <a:gd name="T0" fmla="*/ 0 w 298"/>
                <a:gd name="T1" fmla="*/ 6 h 322"/>
                <a:gd name="T2" fmla="*/ 1 w 298"/>
                <a:gd name="T3" fmla="*/ 4 h 322"/>
                <a:gd name="T4" fmla="*/ 4 w 298"/>
                <a:gd name="T5" fmla="*/ 3 h 322"/>
                <a:gd name="T6" fmla="*/ 5 w 298"/>
                <a:gd name="T7" fmla="*/ 0 h 322"/>
                <a:gd name="T8" fmla="*/ 6 w 298"/>
                <a:gd name="T9" fmla="*/ 1 h 322"/>
                <a:gd name="T10" fmla="*/ 7 w 298"/>
                <a:gd name="T11" fmla="*/ 0 h 322"/>
                <a:gd name="T12" fmla="*/ 7 w 298"/>
                <a:gd name="T13" fmla="*/ 1 h 322"/>
                <a:gd name="T14" fmla="*/ 6 w 298"/>
                <a:gd name="T15" fmla="*/ 3 h 322"/>
                <a:gd name="T16" fmla="*/ 6 w 298"/>
                <a:gd name="T17" fmla="*/ 4 h 322"/>
                <a:gd name="T18" fmla="*/ 4 w 298"/>
                <a:gd name="T19" fmla="*/ 4 h 322"/>
                <a:gd name="T20" fmla="*/ 4 w 298"/>
                <a:gd name="T21" fmla="*/ 6 h 322"/>
                <a:gd name="T22" fmla="*/ 2 w 298"/>
                <a:gd name="T23" fmla="*/ 7 h 322"/>
                <a:gd name="T24" fmla="*/ 0 w 298"/>
                <a:gd name="T25" fmla="*/ 6 h 3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8"/>
                <a:gd name="T40" fmla="*/ 0 h 322"/>
                <a:gd name="T41" fmla="*/ 298 w 298"/>
                <a:gd name="T42" fmla="*/ 322 h 3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8" h="322">
                  <a:moveTo>
                    <a:pt x="0" y="281"/>
                  </a:moveTo>
                  <a:lnTo>
                    <a:pt x="63" y="182"/>
                  </a:lnTo>
                  <a:lnTo>
                    <a:pt x="172" y="109"/>
                  </a:lnTo>
                  <a:lnTo>
                    <a:pt x="223" y="0"/>
                  </a:lnTo>
                  <a:lnTo>
                    <a:pt x="256" y="32"/>
                  </a:lnTo>
                  <a:lnTo>
                    <a:pt x="293" y="17"/>
                  </a:lnTo>
                  <a:lnTo>
                    <a:pt x="298" y="55"/>
                  </a:lnTo>
                  <a:lnTo>
                    <a:pt x="242" y="134"/>
                  </a:lnTo>
                  <a:lnTo>
                    <a:pt x="252" y="167"/>
                  </a:lnTo>
                  <a:lnTo>
                    <a:pt x="190" y="180"/>
                  </a:lnTo>
                  <a:lnTo>
                    <a:pt x="161" y="289"/>
                  </a:lnTo>
                  <a:lnTo>
                    <a:pt x="96" y="322"/>
                  </a:lnTo>
                  <a:lnTo>
                    <a:pt x="0" y="2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5" name="Freeform 379"/>
            <p:cNvSpPr/>
            <p:nvPr/>
          </p:nvSpPr>
          <p:spPr bwMode="auto">
            <a:xfrm>
              <a:off x="4426289" y="4680505"/>
              <a:ext cx="106138" cy="160709"/>
            </a:xfrm>
            <a:custGeom>
              <a:avLst/>
              <a:gdLst>
                <a:gd name="T0" fmla="*/ 0 w 221"/>
                <a:gd name="T1" fmla="*/ 0 h 353"/>
                <a:gd name="T2" fmla="*/ 1 w 221"/>
                <a:gd name="T3" fmla="*/ 1 h 353"/>
                <a:gd name="T4" fmla="*/ 2 w 221"/>
                <a:gd name="T5" fmla="*/ 3 h 353"/>
                <a:gd name="T6" fmla="*/ 3 w 221"/>
                <a:gd name="T7" fmla="*/ 3 h 353"/>
                <a:gd name="T8" fmla="*/ 3 w 221"/>
                <a:gd name="T9" fmla="*/ 3 h 353"/>
                <a:gd name="T10" fmla="*/ 3 w 221"/>
                <a:gd name="T11" fmla="*/ 4 h 353"/>
                <a:gd name="T12" fmla="*/ 5 w 221"/>
                <a:gd name="T13" fmla="*/ 4 h 353"/>
                <a:gd name="T14" fmla="*/ 5 w 221"/>
                <a:gd name="T15" fmla="*/ 5 h 353"/>
                <a:gd name="T16" fmla="*/ 4 w 221"/>
                <a:gd name="T17" fmla="*/ 6 h 353"/>
                <a:gd name="T18" fmla="*/ 3 w 221"/>
                <a:gd name="T19" fmla="*/ 8 h 353"/>
                <a:gd name="T20" fmla="*/ 2 w 221"/>
                <a:gd name="T21" fmla="*/ 8 h 353"/>
                <a:gd name="T22" fmla="*/ 2 w 221"/>
                <a:gd name="T23" fmla="*/ 7 h 353"/>
                <a:gd name="T24" fmla="*/ 1 w 221"/>
                <a:gd name="T25" fmla="*/ 6 h 353"/>
                <a:gd name="T26" fmla="*/ 2 w 221"/>
                <a:gd name="T27" fmla="*/ 4 h 353"/>
                <a:gd name="T28" fmla="*/ 2 w 221"/>
                <a:gd name="T29" fmla="*/ 3 h 353"/>
                <a:gd name="T30" fmla="*/ 0 w 221"/>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1"/>
                <a:gd name="T49" fmla="*/ 0 h 353"/>
                <a:gd name="T50" fmla="*/ 221 w 221"/>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1" h="353">
                  <a:moveTo>
                    <a:pt x="0" y="0"/>
                  </a:moveTo>
                  <a:lnTo>
                    <a:pt x="63" y="39"/>
                  </a:lnTo>
                  <a:lnTo>
                    <a:pt x="75" y="117"/>
                  </a:lnTo>
                  <a:lnTo>
                    <a:pt x="104" y="139"/>
                  </a:lnTo>
                  <a:lnTo>
                    <a:pt x="119" y="106"/>
                  </a:lnTo>
                  <a:lnTo>
                    <a:pt x="132" y="161"/>
                  </a:lnTo>
                  <a:lnTo>
                    <a:pt x="221" y="161"/>
                  </a:lnTo>
                  <a:lnTo>
                    <a:pt x="204" y="238"/>
                  </a:lnTo>
                  <a:lnTo>
                    <a:pt x="159" y="250"/>
                  </a:lnTo>
                  <a:lnTo>
                    <a:pt x="120" y="351"/>
                  </a:lnTo>
                  <a:lnTo>
                    <a:pt x="78" y="353"/>
                  </a:lnTo>
                  <a:lnTo>
                    <a:pt x="96" y="316"/>
                  </a:lnTo>
                  <a:lnTo>
                    <a:pt x="41" y="244"/>
                  </a:lnTo>
                  <a:lnTo>
                    <a:pt x="86" y="179"/>
                  </a:lnTo>
                  <a:lnTo>
                    <a:pt x="78" y="1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6" name="Freeform 380"/>
            <p:cNvSpPr/>
            <p:nvPr/>
          </p:nvSpPr>
          <p:spPr bwMode="auto">
            <a:xfrm>
              <a:off x="1355038" y="2231682"/>
              <a:ext cx="473407" cy="418480"/>
            </a:xfrm>
            <a:custGeom>
              <a:avLst/>
              <a:gdLst>
                <a:gd name="T0" fmla="*/ 0 w 989"/>
                <a:gd name="T1" fmla="*/ 17 h 922"/>
                <a:gd name="T2" fmla="*/ 2 w 989"/>
                <a:gd name="T3" fmla="*/ 17 h 922"/>
                <a:gd name="T4" fmla="*/ 1 w 989"/>
                <a:gd name="T5" fmla="*/ 18 h 922"/>
                <a:gd name="T6" fmla="*/ 2 w 989"/>
                <a:gd name="T7" fmla="*/ 18 h 922"/>
                <a:gd name="T8" fmla="*/ 1 w 989"/>
                <a:gd name="T9" fmla="*/ 19 h 922"/>
                <a:gd name="T10" fmla="*/ 3 w 989"/>
                <a:gd name="T11" fmla="*/ 21 h 922"/>
                <a:gd name="T12" fmla="*/ 5 w 989"/>
                <a:gd name="T13" fmla="*/ 19 h 922"/>
                <a:gd name="T14" fmla="*/ 7 w 989"/>
                <a:gd name="T15" fmla="*/ 19 h 922"/>
                <a:gd name="T16" fmla="*/ 7 w 989"/>
                <a:gd name="T17" fmla="*/ 17 h 922"/>
                <a:gd name="T18" fmla="*/ 6 w 989"/>
                <a:gd name="T19" fmla="*/ 13 h 922"/>
                <a:gd name="T20" fmla="*/ 8 w 989"/>
                <a:gd name="T21" fmla="*/ 11 h 922"/>
                <a:gd name="T22" fmla="*/ 10 w 989"/>
                <a:gd name="T23" fmla="*/ 7 h 922"/>
                <a:gd name="T24" fmla="*/ 11 w 989"/>
                <a:gd name="T25" fmla="*/ 5 h 922"/>
                <a:gd name="T26" fmla="*/ 13 w 989"/>
                <a:gd name="T27" fmla="*/ 5 h 922"/>
                <a:gd name="T28" fmla="*/ 14 w 989"/>
                <a:gd name="T29" fmla="*/ 4 h 922"/>
                <a:gd name="T30" fmla="*/ 15 w 989"/>
                <a:gd name="T31" fmla="*/ 4 h 922"/>
                <a:gd name="T32" fmla="*/ 18 w 989"/>
                <a:gd name="T33" fmla="*/ 4 h 922"/>
                <a:gd name="T34" fmla="*/ 20 w 989"/>
                <a:gd name="T35" fmla="*/ 2 h 922"/>
                <a:gd name="T36" fmla="*/ 21 w 989"/>
                <a:gd name="T37" fmla="*/ 4 h 922"/>
                <a:gd name="T38" fmla="*/ 22 w 989"/>
                <a:gd name="T39" fmla="*/ 3 h 922"/>
                <a:gd name="T40" fmla="*/ 21 w 989"/>
                <a:gd name="T41" fmla="*/ 2 h 922"/>
                <a:gd name="T42" fmla="*/ 21 w 989"/>
                <a:gd name="T43" fmla="*/ 0 h 922"/>
                <a:gd name="T44" fmla="*/ 20 w 989"/>
                <a:gd name="T45" fmla="*/ 0 h 922"/>
                <a:gd name="T46" fmla="*/ 19 w 989"/>
                <a:gd name="T47" fmla="*/ 1 h 922"/>
                <a:gd name="T48" fmla="*/ 19 w 989"/>
                <a:gd name="T49" fmla="*/ 0 h 922"/>
                <a:gd name="T50" fmla="*/ 18 w 989"/>
                <a:gd name="T51" fmla="*/ 0 h 922"/>
                <a:gd name="T52" fmla="*/ 16 w 989"/>
                <a:gd name="T53" fmla="*/ 2 h 922"/>
                <a:gd name="T54" fmla="*/ 15 w 989"/>
                <a:gd name="T55" fmla="*/ 3 h 922"/>
                <a:gd name="T56" fmla="*/ 13 w 989"/>
                <a:gd name="T57" fmla="*/ 3 h 922"/>
                <a:gd name="T58" fmla="*/ 13 w 989"/>
                <a:gd name="T59" fmla="*/ 3 h 922"/>
                <a:gd name="T60" fmla="*/ 13 w 989"/>
                <a:gd name="T61" fmla="*/ 3 h 922"/>
                <a:gd name="T62" fmla="*/ 11 w 989"/>
                <a:gd name="T63" fmla="*/ 4 h 922"/>
                <a:gd name="T64" fmla="*/ 11 w 989"/>
                <a:gd name="T65" fmla="*/ 5 h 922"/>
                <a:gd name="T66" fmla="*/ 9 w 989"/>
                <a:gd name="T67" fmla="*/ 6 h 922"/>
                <a:gd name="T68" fmla="*/ 7 w 989"/>
                <a:gd name="T69" fmla="*/ 8 h 922"/>
                <a:gd name="T70" fmla="*/ 4 w 989"/>
                <a:gd name="T71" fmla="*/ 13 h 922"/>
                <a:gd name="T72" fmla="*/ 5 w 989"/>
                <a:gd name="T73" fmla="*/ 13 h 922"/>
                <a:gd name="T74" fmla="*/ 2 w 989"/>
                <a:gd name="T75" fmla="*/ 14 h 922"/>
                <a:gd name="T76" fmla="*/ 1 w 989"/>
                <a:gd name="T77" fmla="*/ 15 h 922"/>
                <a:gd name="T78" fmla="*/ 0 w 989"/>
                <a:gd name="T79" fmla="*/ 15 h 922"/>
                <a:gd name="T80" fmla="*/ 0 w 989"/>
                <a:gd name="T81" fmla="*/ 16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89"/>
                <a:gd name="T124" fmla="*/ 0 h 922"/>
                <a:gd name="T125" fmla="*/ 989 w 989"/>
                <a:gd name="T126" fmla="*/ 922 h 9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89" h="922">
                  <a:moveTo>
                    <a:pt x="0" y="688"/>
                  </a:moveTo>
                  <a:lnTo>
                    <a:pt x="4" y="727"/>
                  </a:lnTo>
                  <a:lnTo>
                    <a:pt x="91" y="702"/>
                  </a:lnTo>
                  <a:lnTo>
                    <a:pt x="97" y="717"/>
                  </a:lnTo>
                  <a:lnTo>
                    <a:pt x="3" y="741"/>
                  </a:lnTo>
                  <a:lnTo>
                    <a:pt x="27" y="757"/>
                  </a:lnTo>
                  <a:lnTo>
                    <a:pt x="17" y="807"/>
                  </a:lnTo>
                  <a:lnTo>
                    <a:pt x="80" y="764"/>
                  </a:lnTo>
                  <a:lnTo>
                    <a:pt x="12" y="834"/>
                  </a:lnTo>
                  <a:lnTo>
                    <a:pt x="50" y="834"/>
                  </a:lnTo>
                  <a:lnTo>
                    <a:pt x="27" y="895"/>
                  </a:lnTo>
                  <a:lnTo>
                    <a:pt x="121" y="922"/>
                  </a:lnTo>
                  <a:lnTo>
                    <a:pt x="196" y="863"/>
                  </a:lnTo>
                  <a:lnTo>
                    <a:pt x="213" y="809"/>
                  </a:lnTo>
                  <a:lnTo>
                    <a:pt x="235" y="863"/>
                  </a:lnTo>
                  <a:lnTo>
                    <a:pt x="281" y="795"/>
                  </a:lnTo>
                  <a:lnTo>
                    <a:pt x="270" y="737"/>
                  </a:lnTo>
                  <a:lnTo>
                    <a:pt x="292" y="712"/>
                  </a:lnTo>
                  <a:lnTo>
                    <a:pt x="270" y="685"/>
                  </a:lnTo>
                  <a:lnTo>
                    <a:pt x="277" y="553"/>
                  </a:lnTo>
                  <a:lnTo>
                    <a:pt x="344" y="523"/>
                  </a:lnTo>
                  <a:lnTo>
                    <a:pt x="332" y="483"/>
                  </a:lnTo>
                  <a:lnTo>
                    <a:pt x="364" y="381"/>
                  </a:lnTo>
                  <a:lnTo>
                    <a:pt x="431" y="309"/>
                  </a:lnTo>
                  <a:lnTo>
                    <a:pt x="443" y="249"/>
                  </a:lnTo>
                  <a:lnTo>
                    <a:pt x="488" y="238"/>
                  </a:lnTo>
                  <a:lnTo>
                    <a:pt x="505" y="198"/>
                  </a:lnTo>
                  <a:lnTo>
                    <a:pt x="573" y="207"/>
                  </a:lnTo>
                  <a:lnTo>
                    <a:pt x="574" y="159"/>
                  </a:lnTo>
                  <a:lnTo>
                    <a:pt x="593" y="159"/>
                  </a:lnTo>
                  <a:lnTo>
                    <a:pt x="620" y="138"/>
                  </a:lnTo>
                  <a:lnTo>
                    <a:pt x="665" y="180"/>
                  </a:lnTo>
                  <a:lnTo>
                    <a:pt x="744" y="188"/>
                  </a:lnTo>
                  <a:lnTo>
                    <a:pt x="789" y="162"/>
                  </a:lnTo>
                  <a:lnTo>
                    <a:pt x="801" y="100"/>
                  </a:lnTo>
                  <a:lnTo>
                    <a:pt x="877" y="83"/>
                  </a:lnTo>
                  <a:lnTo>
                    <a:pt x="917" y="108"/>
                  </a:lnTo>
                  <a:lnTo>
                    <a:pt x="912" y="159"/>
                  </a:lnTo>
                  <a:lnTo>
                    <a:pt x="986" y="100"/>
                  </a:lnTo>
                  <a:lnTo>
                    <a:pt x="941" y="109"/>
                  </a:lnTo>
                  <a:lnTo>
                    <a:pt x="952" y="96"/>
                  </a:lnTo>
                  <a:lnTo>
                    <a:pt x="900" y="79"/>
                  </a:lnTo>
                  <a:lnTo>
                    <a:pt x="989" y="51"/>
                  </a:lnTo>
                  <a:lnTo>
                    <a:pt x="917" y="16"/>
                  </a:lnTo>
                  <a:lnTo>
                    <a:pt x="872" y="51"/>
                  </a:lnTo>
                  <a:lnTo>
                    <a:pt x="896" y="4"/>
                  </a:lnTo>
                  <a:lnTo>
                    <a:pt x="861" y="0"/>
                  </a:lnTo>
                  <a:lnTo>
                    <a:pt x="838" y="51"/>
                  </a:lnTo>
                  <a:lnTo>
                    <a:pt x="823" y="55"/>
                  </a:lnTo>
                  <a:lnTo>
                    <a:pt x="823" y="10"/>
                  </a:lnTo>
                  <a:lnTo>
                    <a:pt x="761" y="83"/>
                  </a:lnTo>
                  <a:lnTo>
                    <a:pt x="792" y="17"/>
                  </a:lnTo>
                  <a:lnTo>
                    <a:pt x="761" y="8"/>
                  </a:lnTo>
                  <a:lnTo>
                    <a:pt x="693" y="88"/>
                  </a:lnTo>
                  <a:lnTo>
                    <a:pt x="630" y="62"/>
                  </a:lnTo>
                  <a:lnTo>
                    <a:pt x="646" y="108"/>
                  </a:lnTo>
                  <a:lnTo>
                    <a:pt x="620" y="83"/>
                  </a:lnTo>
                  <a:lnTo>
                    <a:pt x="574" y="140"/>
                  </a:lnTo>
                  <a:lnTo>
                    <a:pt x="580" y="93"/>
                  </a:lnTo>
                  <a:lnTo>
                    <a:pt x="557" y="132"/>
                  </a:lnTo>
                  <a:lnTo>
                    <a:pt x="535" y="105"/>
                  </a:lnTo>
                  <a:lnTo>
                    <a:pt x="550" y="144"/>
                  </a:lnTo>
                  <a:lnTo>
                    <a:pt x="500" y="128"/>
                  </a:lnTo>
                  <a:lnTo>
                    <a:pt x="483" y="181"/>
                  </a:lnTo>
                  <a:lnTo>
                    <a:pt x="438" y="203"/>
                  </a:lnTo>
                  <a:lnTo>
                    <a:pt x="480" y="205"/>
                  </a:lnTo>
                  <a:lnTo>
                    <a:pt x="401" y="234"/>
                  </a:lnTo>
                  <a:lnTo>
                    <a:pt x="387" y="273"/>
                  </a:lnTo>
                  <a:lnTo>
                    <a:pt x="414" y="273"/>
                  </a:lnTo>
                  <a:lnTo>
                    <a:pt x="317" y="336"/>
                  </a:lnTo>
                  <a:lnTo>
                    <a:pt x="283" y="446"/>
                  </a:lnTo>
                  <a:lnTo>
                    <a:pt x="175" y="537"/>
                  </a:lnTo>
                  <a:lnTo>
                    <a:pt x="196" y="560"/>
                  </a:lnTo>
                  <a:lnTo>
                    <a:pt x="238" y="543"/>
                  </a:lnTo>
                  <a:lnTo>
                    <a:pt x="134" y="570"/>
                  </a:lnTo>
                  <a:lnTo>
                    <a:pt x="80" y="607"/>
                  </a:lnTo>
                  <a:lnTo>
                    <a:pt x="91" y="629"/>
                  </a:lnTo>
                  <a:lnTo>
                    <a:pt x="52" y="629"/>
                  </a:lnTo>
                  <a:lnTo>
                    <a:pt x="56" y="657"/>
                  </a:lnTo>
                  <a:lnTo>
                    <a:pt x="5" y="657"/>
                  </a:lnTo>
                  <a:lnTo>
                    <a:pt x="52" y="673"/>
                  </a:lnTo>
                  <a:lnTo>
                    <a:pt x="0" y="6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7" name="Freeform 381"/>
            <p:cNvSpPr/>
            <p:nvPr/>
          </p:nvSpPr>
          <p:spPr bwMode="auto">
            <a:xfrm>
              <a:off x="2379350" y="3187980"/>
              <a:ext cx="304935" cy="292777"/>
            </a:xfrm>
            <a:custGeom>
              <a:avLst/>
              <a:gdLst>
                <a:gd name="T0" fmla="*/ 0 w 636"/>
                <a:gd name="T1" fmla="*/ 8 h 645"/>
                <a:gd name="T2" fmla="*/ 1 w 636"/>
                <a:gd name="T3" fmla="*/ 9 h 645"/>
                <a:gd name="T4" fmla="*/ 5 w 636"/>
                <a:gd name="T5" fmla="*/ 8 h 645"/>
                <a:gd name="T6" fmla="*/ 5 w 636"/>
                <a:gd name="T7" fmla="*/ 7 h 645"/>
                <a:gd name="T8" fmla="*/ 7 w 636"/>
                <a:gd name="T9" fmla="*/ 6 h 645"/>
                <a:gd name="T10" fmla="*/ 7 w 636"/>
                <a:gd name="T11" fmla="*/ 5 h 645"/>
                <a:gd name="T12" fmla="*/ 8 w 636"/>
                <a:gd name="T13" fmla="*/ 4 h 645"/>
                <a:gd name="T14" fmla="*/ 8 w 636"/>
                <a:gd name="T15" fmla="*/ 4 h 645"/>
                <a:gd name="T16" fmla="*/ 9 w 636"/>
                <a:gd name="T17" fmla="*/ 3 h 645"/>
                <a:gd name="T18" fmla="*/ 9 w 636"/>
                <a:gd name="T19" fmla="*/ 2 h 645"/>
                <a:gd name="T20" fmla="*/ 9 w 636"/>
                <a:gd name="T21" fmla="*/ 1 h 645"/>
                <a:gd name="T22" fmla="*/ 12 w 636"/>
                <a:gd name="T23" fmla="*/ 0 h 645"/>
                <a:gd name="T24" fmla="*/ 15 w 636"/>
                <a:gd name="T25" fmla="*/ 2 h 645"/>
                <a:gd name="T26" fmla="*/ 14 w 636"/>
                <a:gd name="T27" fmla="*/ 3 h 645"/>
                <a:gd name="T28" fmla="*/ 11 w 636"/>
                <a:gd name="T29" fmla="*/ 3 h 645"/>
                <a:gd name="T30" fmla="*/ 11 w 636"/>
                <a:gd name="T31" fmla="*/ 4 h 645"/>
                <a:gd name="T32" fmla="*/ 13 w 636"/>
                <a:gd name="T33" fmla="*/ 5 h 645"/>
                <a:gd name="T34" fmla="*/ 12 w 636"/>
                <a:gd name="T35" fmla="*/ 6 h 645"/>
                <a:gd name="T36" fmla="*/ 12 w 636"/>
                <a:gd name="T37" fmla="*/ 7 h 645"/>
                <a:gd name="T38" fmla="*/ 9 w 636"/>
                <a:gd name="T39" fmla="*/ 11 h 645"/>
                <a:gd name="T40" fmla="*/ 9 w 636"/>
                <a:gd name="T41" fmla="*/ 10 h 645"/>
                <a:gd name="T42" fmla="*/ 7 w 636"/>
                <a:gd name="T43" fmla="*/ 11 h 645"/>
                <a:gd name="T44" fmla="*/ 9 w 636"/>
                <a:gd name="T45" fmla="*/ 14 h 645"/>
                <a:gd name="T46" fmla="*/ 7 w 636"/>
                <a:gd name="T47" fmla="*/ 14 h 645"/>
                <a:gd name="T48" fmla="*/ 6 w 636"/>
                <a:gd name="T49" fmla="*/ 15 h 645"/>
                <a:gd name="T50" fmla="*/ 5 w 636"/>
                <a:gd name="T51" fmla="*/ 13 h 645"/>
                <a:gd name="T52" fmla="*/ 1 w 636"/>
                <a:gd name="T53" fmla="*/ 13 h 645"/>
                <a:gd name="T54" fmla="*/ 2 w 636"/>
                <a:gd name="T55" fmla="*/ 11 h 645"/>
                <a:gd name="T56" fmla="*/ 0 w 636"/>
                <a:gd name="T57" fmla="*/ 8 h 6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36"/>
                <a:gd name="T88" fmla="*/ 0 h 645"/>
                <a:gd name="T89" fmla="*/ 636 w 636"/>
                <a:gd name="T90" fmla="*/ 645 h 6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36" h="645">
                  <a:moveTo>
                    <a:pt x="0" y="354"/>
                  </a:moveTo>
                  <a:lnTo>
                    <a:pt x="59" y="377"/>
                  </a:lnTo>
                  <a:lnTo>
                    <a:pt x="198" y="354"/>
                  </a:lnTo>
                  <a:lnTo>
                    <a:pt x="225" y="289"/>
                  </a:lnTo>
                  <a:lnTo>
                    <a:pt x="319" y="253"/>
                  </a:lnTo>
                  <a:lnTo>
                    <a:pt x="326" y="197"/>
                  </a:lnTo>
                  <a:lnTo>
                    <a:pt x="361" y="182"/>
                  </a:lnTo>
                  <a:lnTo>
                    <a:pt x="347" y="154"/>
                  </a:lnTo>
                  <a:lnTo>
                    <a:pt x="379" y="150"/>
                  </a:lnTo>
                  <a:lnTo>
                    <a:pt x="404" y="96"/>
                  </a:lnTo>
                  <a:lnTo>
                    <a:pt x="394" y="40"/>
                  </a:lnTo>
                  <a:lnTo>
                    <a:pt x="524" y="0"/>
                  </a:lnTo>
                  <a:lnTo>
                    <a:pt x="636" y="84"/>
                  </a:lnTo>
                  <a:lnTo>
                    <a:pt x="607" y="119"/>
                  </a:lnTo>
                  <a:lnTo>
                    <a:pt x="497" y="119"/>
                  </a:lnTo>
                  <a:lnTo>
                    <a:pt x="499" y="191"/>
                  </a:lnTo>
                  <a:lnTo>
                    <a:pt x="548" y="237"/>
                  </a:lnTo>
                  <a:lnTo>
                    <a:pt x="521" y="261"/>
                  </a:lnTo>
                  <a:lnTo>
                    <a:pt x="528" y="300"/>
                  </a:lnTo>
                  <a:lnTo>
                    <a:pt x="412" y="449"/>
                  </a:lnTo>
                  <a:lnTo>
                    <a:pt x="364" y="444"/>
                  </a:lnTo>
                  <a:lnTo>
                    <a:pt x="326" y="481"/>
                  </a:lnTo>
                  <a:lnTo>
                    <a:pt x="387" y="617"/>
                  </a:lnTo>
                  <a:lnTo>
                    <a:pt x="302" y="617"/>
                  </a:lnTo>
                  <a:lnTo>
                    <a:pt x="271" y="645"/>
                  </a:lnTo>
                  <a:lnTo>
                    <a:pt x="207" y="564"/>
                  </a:lnTo>
                  <a:lnTo>
                    <a:pt x="27" y="580"/>
                  </a:lnTo>
                  <a:lnTo>
                    <a:pt x="86" y="487"/>
                  </a:lnTo>
                  <a:lnTo>
                    <a:pt x="0" y="3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8" name="Freeform 382"/>
            <p:cNvSpPr/>
            <p:nvPr/>
          </p:nvSpPr>
          <p:spPr bwMode="auto">
            <a:xfrm>
              <a:off x="3850113" y="4016984"/>
              <a:ext cx="183635" cy="154344"/>
            </a:xfrm>
            <a:custGeom>
              <a:avLst/>
              <a:gdLst>
                <a:gd name="T0" fmla="*/ 0 w 380"/>
                <a:gd name="T1" fmla="*/ 0 h 340"/>
                <a:gd name="T2" fmla="*/ 0 w 380"/>
                <a:gd name="T3" fmla="*/ 7 h 340"/>
                <a:gd name="T4" fmla="*/ 2 w 380"/>
                <a:gd name="T5" fmla="*/ 7 h 340"/>
                <a:gd name="T6" fmla="*/ 3 w 380"/>
                <a:gd name="T7" fmla="*/ 5 h 340"/>
                <a:gd name="T8" fmla="*/ 5 w 380"/>
                <a:gd name="T9" fmla="*/ 6 h 340"/>
                <a:gd name="T10" fmla="*/ 6 w 380"/>
                <a:gd name="T11" fmla="*/ 8 h 340"/>
                <a:gd name="T12" fmla="*/ 9 w 380"/>
                <a:gd name="T13" fmla="*/ 8 h 340"/>
                <a:gd name="T14" fmla="*/ 6 w 380"/>
                <a:gd name="T15" fmla="*/ 5 h 340"/>
                <a:gd name="T16" fmla="*/ 6 w 380"/>
                <a:gd name="T17" fmla="*/ 3 h 340"/>
                <a:gd name="T18" fmla="*/ 4 w 380"/>
                <a:gd name="T19" fmla="*/ 3 h 340"/>
                <a:gd name="T20" fmla="*/ 3 w 380"/>
                <a:gd name="T21" fmla="*/ 1 h 340"/>
                <a:gd name="T22" fmla="*/ 0 w 380"/>
                <a:gd name="T23" fmla="*/ 0 h 3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0"/>
                <a:gd name="T37" fmla="*/ 0 h 340"/>
                <a:gd name="T38" fmla="*/ 380 w 380"/>
                <a:gd name="T39" fmla="*/ 340 h 3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0" h="340">
                  <a:moveTo>
                    <a:pt x="0" y="0"/>
                  </a:moveTo>
                  <a:lnTo>
                    <a:pt x="6" y="285"/>
                  </a:lnTo>
                  <a:lnTo>
                    <a:pt x="68" y="293"/>
                  </a:lnTo>
                  <a:lnTo>
                    <a:pt x="129" y="215"/>
                  </a:lnTo>
                  <a:lnTo>
                    <a:pt x="195" y="250"/>
                  </a:lnTo>
                  <a:lnTo>
                    <a:pt x="259" y="327"/>
                  </a:lnTo>
                  <a:lnTo>
                    <a:pt x="380" y="340"/>
                  </a:lnTo>
                  <a:lnTo>
                    <a:pt x="243" y="213"/>
                  </a:lnTo>
                  <a:lnTo>
                    <a:pt x="251" y="151"/>
                  </a:lnTo>
                  <a:lnTo>
                    <a:pt x="188" y="128"/>
                  </a:lnTo>
                  <a:lnTo>
                    <a:pt x="126" y="5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39" name="Freeform 383"/>
            <p:cNvSpPr/>
            <p:nvPr/>
          </p:nvSpPr>
          <p:spPr bwMode="auto">
            <a:xfrm>
              <a:off x="3983206" y="4048807"/>
              <a:ext cx="75813" cy="39779"/>
            </a:xfrm>
            <a:custGeom>
              <a:avLst/>
              <a:gdLst>
                <a:gd name="T0" fmla="*/ 0 w 159"/>
                <a:gd name="T1" fmla="*/ 1 h 90"/>
                <a:gd name="T2" fmla="*/ 2 w 159"/>
                <a:gd name="T3" fmla="*/ 2 h 90"/>
                <a:gd name="T4" fmla="*/ 4 w 159"/>
                <a:gd name="T5" fmla="*/ 1 h 90"/>
                <a:gd name="T6" fmla="*/ 3 w 159"/>
                <a:gd name="T7" fmla="*/ 0 h 90"/>
                <a:gd name="T8" fmla="*/ 3 w 159"/>
                <a:gd name="T9" fmla="*/ 1 h 90"/>
                <a:gd name="T10" fmla="*/ 0 w 159"/>
                <a:gd name="T11" fmla="*/ 1 h 90"/>
                <a:gd name="T12" fmla="*/ 0 60000 65536"/>
                <a:gd name="T13" fmla="*/ 0 60000 65536"/>
                <a:gd name="T14" fmla="*/ 0 60000 65536"/>
                <a:gd name="T15" fmla="*/ 0 60000 65536"/>
                <a:gd name="T16" fmla="*/ 0 60000 65536"/>
                <a:gd name="T17" fmla="*/ 0 60000 65536"/>
                <a:gd name="T18" fmla="*/ 0 w 159"/>
                <a:gd name="T19" fmla="*/ 0 h 90"/>
                <a:gd name="T20" fmla="*/ 159 w 159"/>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59" h="90">
                  <a:moveTo>
                    <a:pt x="0" y="57"/>
                  </a:moveTo>
                  <a:lnTo>
                    <a:pt x="93" y="90"/>
                  </a:lnTo>
                  <a:lnTo>
                    <a:pt x="159" y="27"/>
                  </a:lnTo>
                  <a:lnTo>
                    <a:pt x="132" y="0"/>
                  </a:lnTo>
                  <a:lnTo>
                    <a:pt x="114" y="35"/>
                  </a:lnTo>
                  <a:lnTo>
                    <a:pt x="0" y="5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0" name="Freeform 384"/>
            <p:cNvSpPr/>
            <p:nvPr/>
          </p:nvSpPr>
          <p:spPr bwMode="auto">
            <a:xfrm>
              <a:off x="4028694" y="4018575"/>
              <a:ext cx="38749" cy="39779"/>
            </a:xfrm>
            <a:custGeom>
              <a:avLst/>
              <a:gdLst>
                <a:gd name="T0" fmla="*/ 0 w 80"/>
                <a:gd name="T1" fmla="*/ 0 h 86"/>
                <a:gd name="T2" fmla="*/ 1 w 80"/>
                <a:gd name="T3" fmla="*/ 1 h 86"/>
                <a:gd name="T4" fmla="*/ 2 w 80"/>
                <a:gd name="T5" fmla="*/ 2 h 86"/>
                <a:gd name="T6" fmla="*/ 2 w 80"/>
                <a:gd name="T7" fmla="*/ 1 h 86"/>
                <a:gd name="T8" fmla="*/ 0 w 80"/>
                <a:gd name="T9" fmla="*/ 0 h 86"/>
                <a:gd name="T10" fmla="*/ 0 60000 65536"/>
                <a:gd name="T11" fmla="*/ 0 60000 65536"/>
                <a:gd name="T12" fmla="*/ 0 60000 65536"/>
                <a:gd name="T13" fmla="*/ 0 60000 65536"/>
                <a:gd name="T14" fmla="*/ 0 60000 65536"/>
                <a:gd name="T15" fmla="*/ 0 w 80"/>
                <a:gd name="T16" fmla="*/ 0 h 86"/>
                <a:gd name="T17" fmla="*/ 80 w 80"/>
                <a:gd name="T18" fmla="*/ 86 h 86"/>
              </a:gdLst>
              <a:ahLst/>
              <a:cxnLst>
                <a:cxn ang="T10">
                  <a:pos x="T0" y="T1"/>
                </a:cxn>
                <a:cxn ang="T11">
                  <a:pos x="T2" y="T3"/>
                </a:cxn>
                <a:cxn ang="T12">
                  <a:pos x="T4" y="T5"/>
                </a:cxn>
                <a:cxn ang="T13">
                  <a:pos x="T6" y="T7"/>
                </a:cxn>
                <a:cxn ang="T14">
                  <a:pos x="T8" y="T9"/>
                </a:cxn>
              </a:cxnLst>
              <a:rect l="T15" t="T16" r="T17" b="T18"/>
              <a:pathLst>
                <a:path w="80" h="86">
                  <a:moveTo>
                    <a:pt x="0" y="0"/>
                  </a:moveTo>
                  <a:lnTo>
                    <a:pt x="63" y="39"/>
                  </a:lnTo>
                  <a:lnTo>
                    <a:pt x="80" y="86"/>
                  </a:lnTo>
                  <a:lnTo>
                    <a:pt x="79" y="51"/>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1" name="Freeform 385"/>
            <p:cNvSpPr/>
            <p:nvPr/>
          </p:nvSpPr>
          <p:spPr bwMode="auto">
            <a:xfrm>
              <a:off x="3410400" y="3736936"/>
              <a:ext cx="43803" cy="57282"/>
            </a:xfrm>
            <a:custGeom>
              <a:avLst/>
              <a:gdLst>
                <a:gd name="T0" fmla="*/ 0 w 89"/>
                <a:gd name="T1" fmla="*/ 3 h 127"/>
                <a:gd name="T2" fmla="*/ 2 w 89"/>
                <a:gd name="T3" fmla="*/ 1 h 127"/>
                <a:gd name="T4" fmla="*/ 2 w 89"/>
                <a:gd name="T5" fmla="*/ 0 h 127"/>
                <a:gd name="T6" fmla="*/ 0 w 89"/>
                <a:gd name="T7" fmla="*/ 3 h 127"/>
                <a:gd name="T8" fmla="*/ 0 60000 65536"/>
                <a:gd name="T9" fmla="*/ 0 60000 65536"/>
                <a:gd name="T10" fmla="*/ 0 60000 65536"/>
                <a:gd name="T11" fmla="*/ 0 60000 65536"/>
                <a:gd name="T12" fmla="*/ 0 w 89"/>
                <a:gd name="T13" fmla="*/ 0 h 127"/>
                <a:gd name="T14" fmla="*/ 89 w 89"/>
                <a:gd name="T15" fmla="*/ 127 h 127"/>
              </a:gdLst>
              <a:ahLst/>
              <a:cxnLst>
                <a:cxn ang="T8">
                  <a:pos x="T0" y="T1"/>
                </a:cxn>
                <a:cxn ang="T9">
                  <a:pos x="T2" y="T3"/>
                </a:cxn>
                <a:cxn ang="T10">
                  <a:pos x="T4" y="T5"/>
                </a:cxn>
                <a:cxn ang="T11">
                  <a:pos x="T6" y="T7"/>
                </a:cxn>
              </a:cxnLst>
              <a:rect l="T12" t="T13" r="T14" b="T15"/>
              <a:pathLst>
                <a:path w="89" h="127">
                  <a:moveTo>
                    <a:pt x="0" y="127"/>
                  </a:moveTo>
                  <a:lnTo>
                    <a:pt x="64" y="67"/>
                  </a:lnTo>
                  <a:lnTo>
                    <a:pt x="89" y="0"/>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2" name="Freeform 386"/>
            <p:cNvSpPr/>
            <p:nvPr/>
          </p:nvSpPr>
          <p:spPr bwMode="auto">
            <a:xfrm>
              <a:off x="3460942" y="3588957"/>
              <a:ext cx="75813" cy="122521"/>
            </a:xfrm>
            <a:custGeom>
              <a:avLst/>
              <a:gdLst>
                <a:gd name="T0" fmla="*/ 0 w 156"/>
                <a:gd name="T1" fmla="*/ 3 h 269"/>
                <a:gd name="T2" fmla="*/ 1 w 156"/>
                <a:gd name="T3" fmla="*/ 0 h 269"/>
                <a:gd name="T4" fmla="*/ 2 w 156"/>
                <a:gd name="T5" fmla="*/ 0 h 269"/>
                <a:gd name="T6" fmla="*/ 2 w 156"/>
                <a:gd name="T7" fmla="*/ 2 h 269"/>
                <a:gd name="T8" fmla="*/ 1 w 156"/>
                <a:gd name="T9" fmla="*/ 3 h 269"/>
                <a:gd name="T10" fmla="*/ 1 w 156"/>
                <a:gd name="T11" fmla="*/ 4 h 269"/>
                <a:gd name="T12" fmla="*/ 3 w 156"/>
                <a:gd name="T13" fmla="*/ 5 h 269"/>
                <a:gd name="T14" fmla="*/ 4 w 156"/>
                <a:gd name="T15" fmla="*/ 6 h 269"/>
                <a:gd name="T16" fmla="*/ 3 w 156"/>
                <a:gd name="T17" fmla="*/ 5 h 269"/>
                <a:gd name="T18" fmla="*/ 3 w 156"/>
                <a:gd name="T19" fmla="*/ 6 h 269"/>
                <a:gd name="T20" fmla="*/ 1 w 156"/>
                <a:gd name="T21" fmla="*/ 5 h 269"/>
                <a:gd name="T22" fmla="*/ 0 w 156"/>
                <a:gd name="T23" fmla="*/ 3 h 2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69"/>
                <a:gd name="T38" fmla="*/ 156 w 156"/>
                <a:gd name="T39" fmla="*/ 269 h 2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69">
                  <a:moveTo>
                    <a:pt x="0" y="106"/>
                  </a:moveTo>
                  <a:lnTo>
                    <a:pt x="28" y="0"/>
                  </a:lnTo>
                  <a:lnTo>
                    <a:pt x="85" y="4"/>
                  </a:lnTo>
                  <a:lnTo>
                    <a:pt x="97" y="72"/>
                  </a:lnTo>
                  <a:lnTo>
                    <a:pt x="55" y="145"/>
                  </a:lnTo>
                  <a:lnTo>
                    <a:pt x="65" y="188"/>
                  </a:lnTo>
                  <a:lnTo>
                    <a:pt x="148" y="212"/>
                  </a:lnTo>
                  <a:lnTo>
                    <a:pt x="156" y="269"/>
                  </a:lnTo>
                  <a:lnTo>
                    <a:pt x="103" y="212"/>
                  </a:lnTo>
                  <a:lnTo>
                    <a:pt x="103" y="240"/>
                  </a:lnTo>
                  <a:lnTo>
                    <a:pt x="28" y="212"/>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3" name="Freeform 387"/>
            <p:cNvSpPr/>
            <p:nvPr/>
          </p:nvSpPr>
          <p:spPr bwMode="auto">
            <a:xfrm>
              <a:off x="3467681" y="3692383"/>
              <a:ext cx="20217" cy="25459"/>
            </a:xfrm>
            <a:custGeom>
              <a:avLst/>
              <a:gdLst>
                <a:gd name="T0" fmla="*/ 0 w 43"/>
                <a:gd name="T1" fmla="*/ 0 h 57"/>
                <a:gd name="T2" fmla="*/ 1 w 43"/>
                <a:gd name="T3" fmla="*/ 0 h 57"/>
                <a:gd name="T4" fmla="*/ 1 w 43"/>
                <a:gd name="T5" fmla="*/ 0 h 57"/>
                <a:gd name="T6" fmla="*/ 1 w 43"/>
                <a:gd name="T7" fmla="*/ 1 h 57"/>
                <a:gd name="T8" fmla="*/ 0 w 43"/>
                <a:gd name="T9" fmla="*/ 0 h 57"/>
                <a:gd name="T10" fmla="*/ 0 60000 65536"/>
                <a:gd name="T11" fmla="*/ 0 60000 65536"/>
                <a:gd name="T12" fmla="*/ 0 60000 65536"/>
                <a:gd name="T13" fmla="*/ 0 60000 65536"/>
                <a:gd name="T14" fmla="*/ 0 60000 65536"/>
                <a:gd name="T15" fmla="*/ 0 w 43"/>
                <a:gd name="T16" fmla="*/ 0 h 57"/>
                <a:gd name="T17" fmla="*/ 43 w 43"/>
                <a:gd name="T18" fmla="*/ 57 h 57"/>
              </a:gdLst>
              <a:ahLst/>
              <a:cxnLst>
                <a:cxn ang="T10">
                  <a:pos x="T0" y="T1"/>
                </a:cxn>
                <a:cxn ang="T11">
                  <a:pos x="T2" y="T3"/>
                </a:cxn>
                <a:cxn ang="T12">
                  <a:pos x="T4" y="T5"/>
                </a:cxn>
                <a:cxn ang="T13">
                  <a:pos x="T6" y="T7"/>
                </a:cxn>
                <a:cxn ang="T14">
                  <a:pos x="T8" y="T9"/>
                </a:cxn>
              </a:cxnLst>
              <a:rect l="T15" t="T16" r="T17" b="T18"/>
              <a:pathLst>
                <a:path w="43" h="57">
                  <a:moveTo>
                    <a:pt x="0" y="0"/>
                  </a:moveTo>
                  <a:lnTo>
                    <a:pt x="24" y="0"/>
                  </a:lnTo>
                  <a:lnTo>
                    <a:pt x="43" y="13"/>
                  </a:lnTo>
                  <a:lnTo>
                    <a:pt x="35"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4" name="Freeform 388"/>
            <p:cNvSpPr/>
            <p:nvPr/>
          </p:nvSpPr>
          <p:spPr bwMode="auto">
            <a:xfrm>
              <a:off x="3496321" y="3724207"/>
              <a:ext cx="20217" cy="31824"/>
            </a:xfrm>
            <a:custGeom>
              <a:avLst/>
              <a:gdLst>
                <a:gd name="T0" fmla="*/ 0 w 40"/>
                <a:gd name="T1" fmla="*/ 0 h 70"/>
                <a:gd name="T2" fmla="*/ 0 w 40"/>
                <a:gd name="T3" fmla="*/ 2 h 70"/>
                <a:gd name="T4" fmla="*/ 1 w 40"/>
                <a:gd name="T5" fmla="*/ 1 h 70"/>
                <a:gd name="T6" fmla="*/ 0 w 40"/>
                <a:gd name="T7" fmla="*/ 0 h 70"/>
                <a:gd name="T8" fmla="*/ 0 60000 65536"/>
                <a:gd name="T9" fmla="*/ 0 60000 65536"/>
                <a:gd name="T10" fmla="*/ 0 60000 65536"/>
                <a:gd name="T11" fmla="*/ 0 60000 65536"/>
                <a:gd name="T12" fmla="*/ 0 w 40"/>
                <a:gd name="T13" fmla="*/ 0 h 70"/>
                <a:gd name="T14" fmla="*/ 40 w 40"/>
                <a:gd name="T15" fmla="*/ 70 h 70"/>
              </a:gdLst>
              <a:ahLst/>
              <a:cxnLst>
                <a:cxn ang="T8">
                  <a:pos x="T0" y="T1"/>
                </a:cxn>
                <a:cxn ang="T9">
                  <a:pos x="T2" y="T3"/>
                </a:cxn>
                <a:cxn ang="T10">
                  <a:pos x="T4" y="T5"/>
                </a:cxn>
                <a:cxn ang="T11">
                  <a:pos x="T6" y="T7"/>
                </a:cxn>
              </a:cxnLst>
              <a:rect l="T12" t="T13" r="T14" b="T15"/>
              <a:pathLst>
                <a:path w="40" h="70">
                  <a:moveTo>
                    <a:pt x="0" y="0"/>
                  </a:moveTo>
                  <a:lnTo>
                    <a:pt x="5" y="70"/>
                  </a:lnTo>
                  <a:lnTo>
                    <a:pt x="40" y="42"/>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5" name="Freeform 389"/>
            <p:cNvSpPr/>
            <p:nvPr/>
          </p:nvSpPr>
          <p:spPr bwMode="auto">
            <a:xfrm>
              <a:off x="3499691" y="3767169"/>
              <a:ext cx="79182" cy="84332"/>
            </a:xfrm>
            <a:custGeom>
              <a:avLst/>
              <a:gdLst>
                <a:gd name="T0" fmla="*/ 0 w 167"/>
                <a:gd name="T1" fmla="*/ 3 h 186"/>
                <a:gd name="T2" fmla="*/ 1 w 167"/>
                <a:gd name="T3" fmla="*/ 1 h 186"/>
                <a:gd name="T4" fmla="*/ 2 w 167"/>
                <a:gd name="T5" fmla="*/ 2 h 186"/>
                <a:gd name="T6" fmla="*/ 3 w 167"/>
                <a:gd name="T7" fmla="*/ 0 h 186"/>
                <a:gd name="T8" fmla="*/ 4 w 167"/>
                <a:gd name="T9" fmla="*/ 1 h 186"/>
                <a:gd name="T10" fmla="*/ 4 w 167"/>
                <a:gd name="T11" fmla="*/ 4 h 186"/>
                <a:gd name="T12" fmla="*/ 3 w 167"/>
                <a:gd name="T13" fmla="*/ 3 h 186"/>
                <a:gd name="T14" fmla="*/ 3 w 167"/>
                <a:gd name="T15" fmla="*/ 4 h 186"/>
                <a:gd name="T16" fmla="*/ 2 w 167"/>
                <a:gd name="T17" fmla="*/ 4 h 186"/>
                <a:gd name="T18" fmla="*/ 1 w 167"/>
                <a:gd name="T19" fmla="*/ 2 h 186"/>
                <a:gd name="T20" fmla="*/ 0 w 167"/>
                <a:gd name="T21" fmla="*/ 3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186"/>
                <a:gd name="T35" fmla="*/ 167 w 167"/>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186">
                  <a:moveTo>
                    <a:pt x="0" y="127"/>
                  </a:moveTo>
                  <a:lnTo>
                    <a:pt x="34" y="62"/>
                  </a:lnTo>
                  <a:lnTo>
                    <a:pt x="78" y="71"/>
                  </a:lnTo>
                  <a:lnTo>
                    <a:pt x="138" y="0"/>
                  </a:lnTo>
                  <a:lnTo>
                    <a:pt x="167" y="43"/>
                  </a:lnTo>
                  <a:lnTo>
                    <a:pt x="162" y="153"/>
                  </a:lnTo>
                  <a:lnTo>
                    <a:pt x="148" y="107"/>
                  </a:lnTo>
                  <a:lnTo>
                    <a:pt x="131" y="186"/>
                  </a:lnTo>
                  <a:lnTo>
                    <a:pt x="90" y="165"/>
                  </a:lnTo>
                  <a:lnTo>
                    <a:pt x="63" y="82"/>
                  </a:lnTo>
                  <a:lnTo>
                    <a:pt x="0" y="12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6" name="Freeform 390"/>
            <p:cNvSpPr/>
            <p:nvPr/>
          </p:nvSpPr>
          <p:spPr bwMode="auto">
            <a:xfrm>
              <a:off x="3508114" y="3748074"/>
              <a:ext cx="18532" cy="33415"/>
            </a:xfrm>
            <a:custGeom>
              <a:avLst/>
              <a:gdLst>
                <a:gd name="T0" fmla="*/ 0 w 37"/>
                <a:gd name="T1" fmla="*/ 1 h 74"/>
                <a:gd name="T2" fmla="*/ 0 w 37"/>
                <a:gd name="T3" fmla="*/ 1 h 74"/>
                <a:gd name="T4" fmla="*/ 1 w 37"/>
                <a:gd name="T5" fmla="*/ 0 h 74"/>
                <a:gd name="T6" fmla="*/ 1 w 37"/>
                <a:gd name="T7" fmla="*/ 2 h 74"/>
                <a:gd name="T8" fmla="*/ 0 w 37"/>
                <a:gd name="T9" fmla="*/ 1 h 74"/>
                <a:gd name="T10" fmla="*/ 0 60000 65536"/>
                <a:gd name="T11" fmla="*/ 0 60000 65536"/>
                <a:gd name="T12" fmla="*/ 0 60000 65536"/>
                <a:gd name="T13" fmla="*/ 0 60000 65536"/>
                <a:gd name="T14" fmla="*/ 0 60000 65536"/>
                <a:gd name="T15" fmla="*/ 0 w 37"/>
                <a:gd name="T16" fmla="*/ 0 h 74"/>
                <a:gd name="T17" fmla="*/ 37 w 37"/>
                <a:gd name="T18" fmla="*/ 74 h 74"/>
              </a:gdLst>
              <a:ahLst/>
              <a:cxnLst>
                <a:cxn ang="T10">
                  <a:pos x="T0" y="T1"/>
                </a:cxn>
                <a:cxn ang="T11">
                  <a:pos x="T2" y="T3"/>
                </a:cxn>
                <a:cxn ang="T12">
                  <a:pos x="T4" y="T5"/>
                </a:cxn>
                <a:cxn ang="T13">
                  <a:pos x="T6" y="T7"/>
                </a:cxn>
                <a:cxn ang="T14">
                  <a:pos x="T8" y="T9"/>
                </a:cxn>
              </a:cxnLst>
              <a:rect l="T15" t="T16" r="T17" b="T18"/>
              <a:pathLst>
                <a:path w="37" h="74">
                  <a:moveTo>
                    <a:pt x="0" y="46"/>
                  </a:moveTo>
                  <a:lnTo>
                    <a:pt x="8" y="34"/>
                  </a:lnTo>
                  <a:lnTo>
                    <a:pt x="37" y="0"/>
                  </a:lnTo>
                  <a:lnTo>
                    <a:pt x="25" y="74"/>
                  </a:lnTo>
                  <a:lnTo>
                    <a:pt x="0" y="4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7" name="Freeform 391"/>
            <p:cNvSpPr/>
            <p:nvPr/>
          </p:nvSpPr>
          <p:spPr bwMode="auto">
            <a:xfrm>
              <a:off x="1518456" y="2745632"/>
              <a:ext cx="185320" cy="151162"/>
            </a:xfrm>
            <a:custGeom>
              <a:avLst/>
              <a:gdLst>
                <a:gd name="T0" fmla="*/ 0 w 383"/>
                <a:gd name="T1" fmla="*/ 1 h 337"/>
                <a:gd name="T2" fmla="*/ 1 w 383"/>
                <a:gd name="T3" fmla="*/ 5 h 337"/>
                <a:gd name="T4" fmla="*/ 5 w 383"/>
                <a:gd name="T5" fmla="*/ 7 h 337"/>
                <a:gd name="T6" fmla="*/ 7 w 383"/>
                <a:gd name="T7" fmla="*/ 8 h 337"/>
                <a:gd name="T8" fmla="*/ 9 w 383"/>
                <a:gd name="T9" fmla="*/ 6 h 337"/>
                <a:gd name="T10" fmla="*/ 8 w 383"/>
                <a:gd name="T11" fmla="*/ 3 h 337"/>
                <a:gd name="T12" fmla="*/ 9 w 383"/>
                <a:gd name="T13" fmla="*/ 3 h 337"/>
                <a:gd name="T14" fmla="*/ 9 w 383"/>
                <a:gd name="T15" fmla="*/ 1 h 337"/>
                <a:gd name="T16" fmla="*/ 5 w 383"/>
                <a:gd name="T17" fmla="*/ 0 h 337"/>
                <a:gd name="T18" fmla="*/ 3 w 383"/>
                <a:gd name="T19" fmla="*/ 0 h 337"/>
                <a:gd name="T20" fmla="*/ 0 w 383"/>
                <a:gd name="T21" fmla="*/ 1 h 3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3"/>
                <a:gd name="T34" fmla="*/ 0 h 337"/>
                <a:gd name="T35" fmla="*/ 383 w 383"/>
                <a:gd name="T36" fmla="*/ 337 h 3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3" h="337">
                  <a:moveTo>
                    <a:pt x="0" y="61"/>
                  </a:moveTo>
                  <a:lnTo>
                    <a:pt x="26" y="237"/>
                  </a:lnTo>
                  <a:lnTo>
                    <a:pt x="222" y="326"/>
                  </a:lnTo>
                  <a:lnTo>
                    <a:pt x="319" y="337"/>
                  </a:lnTo>
                  <a:lnTo>
                    <a:pt x="383" y="248"/>
                  </a:lnTo>
                  <a:lnTo>
                    <a:pt x="349" y="149"/>
                  </a:lnTo>
                  <a:lnTo>
                    <a:pt x="375" y="124"/>
                  </a:lnTo>
                  <a:lnTo>
                    <a:pt x="358" y="45"/>
                  </a:lnTo>
                  <a:lnTo>
                    <a:pt x="213" y="19"/>
                  </a:lnTo>
                  <a:lnTo>
                    <a:pt x="118"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8" name="Freeform 392"/>
            <p:cNvSpPr/>
            <p:nvPr/>
          </p:nvSpPr>
          <p:spPr bwMode="auto">
            <a:xfrm>
              <a:off x="1093906" y="3078188"/>
              <a:ext cx="55596" cy="109791"/>
            </a:xfrm>
            <a:custGeom>
              <a:avLst/>
              <a:gdLst>
                <a:gd name="T0" fmla="*/ 0 w 118"/>
                <a:gd name="T1" fmla="*/ 4 h 245"/>
                <a:gd name="T2" fmla="*/ 0 w 118"/>
                <a:gd name="T3" fmla="*/ 0 h 245"/>
                <a:gd name="T4" fmla="*/ 3 w 118"/>
                <a:gd name="T5" fmla="*/ 0 h 245"/>
                <a:gd name="T6" fmla="*/ 2 w 118"/>
                <a:gd name="T7" fmla="*/ 3 h 245"/>
                <a:gd name="T8" fmla="*/ 2 w 118"/>
                <a:gd name="T9" fmla="*/ 5 h 245"/>
                <a:gd name="T10" fmla="*/ 0 w 118"/>
                <a:gd name="T11" fmla="*/ 5 h 245"/>
                <a:gd name="T12" fmla="*/ 1 w 118"/>
                <a:gd name="T13" fmla="*/ 4 h 245"/>
                <a:gd name="T14" fmla="*/ 0 w 118"/>
                <a:gd name="T15" fmla="*/ 4 h 245"/>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45"/>
                <a:gd name="T26" fmla="*/ 118 w 118"/>
                <a:gd name="T27" fmla="*/ 245 h 2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45">
                  <a:moveTo>
                    <a:pt x="0" y="161"/>
                  </a:moveTo>
                  <a:lnTo>
                    <a:pt x="19" y="0"/>
                  </a:lnTo>
                  <a:lnTo>
                    <a:pt x="118" y="9"/>
                  </a:lnTo>
                  <a:lnTo>
                    <a:pt x="76" y="112"/>
                  </a:lnTo>
                  <a:lnTo>
                    <a:pt x="76" y="238"/>
                  </a:lnTo>
                  <a:lnTo>
                    <a:pt x="17" y="245"/>
                  </a:lnTo>
                  <a:lnTo>
                    <a:pt x="25" y="169"/>
                  </a:lnTo>
                  <a:lnTo>
                    <a:pt x="0" y="1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49" name="Freeform 393"/>
            <p:cNvSpPr/>
            <p:nvPr/>
          </p:nvSpPr>
          <p:spPr bwMode="auto">
            <a:xfrm>
              <a:off x="1631333" y="2917479"/>
              <a:ext cx="175211" cy="111382"/>
            </a:xfrm>
            <a:custGeom>
              <a:avLst/>
              <a:gdLst>
                <a:gd name="T0" fmla="*/ 0 w 366"/>
                <a:gd name="T1" fmla="*/ 3 h 247"/>
                <a:gd name="T2" fmla="*/ 2 w 366"/>
                <a:gd name="T3" fmla="*/ 5 h 247"/>
                <a:gd name="T4" fmla="*/ 7 w 366"/>
                <a:gd name="T5" fmla="*/ 6 h 247"/>
                <a:gd name="T6" fmla="*/ 9 w 366"/>
                <a:gd name="T7" fmla="*/ 4 h 247"/>
                <a:gd name="T8" fmla="*/ 7 w 366"/>
                <a:gd name="T9" fmla="*/ 4 h 247"/>
                <a:gd name="T10" fmla="*/ 7 w 366"/>
                <a:gd name="T11" fmla="*/ 2 h 247"/>
                <a:gd name="T12" fmla="*/ 6 w 366"/>
                <a:gd name="T13" fmla="*/ 0 h 247"/>
                <a:gd name="T14" fmla="*/ 2 w 366"/>
                <a:gd name="T15" fmla="*/ 0 h 247"/>
                <a:gd name="T16" fmla="*/ 0 w 366"/>
                <a:gd name="T17" fmla="*/ 3 h 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
                <a:gd name="T28" fmla="*/ 0 h 247"/>
                <a:gd name="T29" fmla="*/ 366 w 366"/>
                <a:gd name="T30" fmla="*/ 247 h 2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 h="247">
                  <a:moveTo>
                    <a:pt x="0" y="123"/>
                  </a:moveTo>
                  <a:lnTo>
                    <a:pt x="100" y="223"/>
                  </a:lnTo>
                  <a:lnTo>
                    <a:pt x="324" y="247"/>
                  </a:lnTo>
                  <a:lnTo>
                    <a:pt x="366" y="162"/>
                  </a:lnTo>
                  <a:lnTo>
                    <a:pt x="308" y="158"/>
                  </a:lnTo>
                  <a:lnTo>
                    <a:pt x="301" y="81"/>
                  </a:lnTo>
                  <a:lnTo>
                    <a:pt x="251" y="0"/>
                  </a:lnTo>
                  <a:lnTo>
                    <a:pt x="100" y="18"/>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0" name="Freeform 394"/>
            <p:cNvSpPr/>
            <p:nvPr/>
          </p:nvSpPr>
          <p:spPr bwMode="auto">
            <a:xfrm>
              <a:off x="1895834" y="3299362"/>
              <a:ext cx="387486" cy="351650"/>
            </a:xfrm>
            <a:custGeom>
              <a:avLst/>
              <a:gdLst>
                <a:gd name="T0" fmla="*/ 0 w 805"/>
                <a:gd name="T1" fmla="*/ 5 h 776"/>
                <a:gd name="T2" fmla="*/ 0 w 805"/>
                <a:gd name="T3" fmla="*/ 3 h 776"/>
                <a:gd name="T4" fmla="*/ 1 w 805"/>
                <a:gd name="T5" fmla="*/ 3 h 776"/>
                <a:gd name="T6" fmla="*/ 3 w 805"/>
                <a:gd name="T7" fmla="*/ 3 h 776"/>
                <a:gd name="T8" fmla="*/ 3 w 805"/>
                <a:gd name="T9" fmla="*/ 2 h 776"/>
                <a:gd name="T10" fmla="*/ 2 w 805"/>
                <a:gd name="T11" fmla="*/ 1 h 776"/>
                <a:gd name="T12" fmla="*/ 4 w 805"/>
                <a:gd name="T13" fmla="*/ 0 h 776"/>
                <a:gd name="T14" fmla="*/ 8 w 805"/>
                <a:gd name="T15" fmla="*/ 2 h 776"/>
                <a:gd name="T16" fmla="*/ 8 w 805"/>
                <a:gd name="T17" fmla="*/ 3 h 776"/>
                <a:gd name="T18" fmla="*/ 9 w 805"/>
                <a:gd name="T19" fmla="*/ 3 h 776"/>
                <a:gd name="T20" fmla="*/ 10 w 805"/>
                <a:gd name="T21" fmla="*/ 4 h 776"/>
                <a:gd name="T22" fmla="*/ 11 w 805"/>
                <a:gd name="T23" fmla="*/ 3 h 776"/>
                <a:gd name="T24" fmla="*/ 12 w 805"/>
                <a:gd name="T25" fmla="*/ 4 h 776"/>
                <a:gd name="T26" fmla="*/ 14 w 805"/>
                <a:gd name="T27" fmla="*/ 8 h 776"/>
                <a:gd name="T28" fmla="*/ 15 w 805"/>
                <a:gd name="T29" fmla="*/ 9 h 776"/>
                <a:gd name="T30" fmla="*/ 15 w 805"/>
                <a:gd name="T31" fmla="*/ 10 h 776"/>
                <a:gd name="T32" fmla="*/ 18 w 805"/>
                <a:gd name="T33" fmla="*/ 10 h 776"/>
                <a:gd name="T34" fmla="*/ 19 w 805"/>
                <a:gd name="T35" fmla="*/ 11 h 776"/>
                <a:gd name="T36" fmla="*/ 18 w 805"/>
                <a:gd name="T37" fmla="*/ 13 h 776"/>
                <a:gd name="T38" fmla="*/ 15 w 805"/>
                <a:gd name="T39" fmla="*/ 14 h 776"/>
                <a:gd name="T40" fmla="*/ 13 w 805"/>
                <a:gd name="T41" fmla="*/ 15 h 776"/>
                <a:gd name="T42" fmla="*/ 10 w 805"/>
                <a:gd name="T43" fmla="*/ 18 h 776"/>
                <a:gd name="T44" fmla="*/ 10 w 805"/>
                <a:gd name="T45" fmla="*/ 17 h 776"/>
                <a:gd name="T46" fmla="*/ 9 w 805"/>
                <a:gd name="T47" fmla="*/ 16 h 776"/>
                <a:gd name="T48" fmla="*/ 7 w 805"/>
                <a:gd name="T49" fmla="*/ 17 h 776"/>
                <a:gd name="T50" fmla="*/ 5 w 805"/>
                <a:gd name="T51" fmla="*/ 14 h 776"/>
                <a:gd name="T52" fmla="*/ 4 w 805"/>
                <a:gd name="T53" fmla="*/ 13 h 776"/>
                <a:gd name="T54" fmla="*/ 3 w 805"/>
                <a:gd name="T55" fmla="*/ 9 h 776"/>
                <a:gd name="T56" fmla="*/ 0 w 805"/>
                <a:gd name="T57" fmla="*/ 5 h 7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5"/>
                <a:gd name="T88" fmla="*/ 0 h 776"/>
                <a:gd name="T89" fmla="*/ 805 w 805"/>
                <a:gd name="T90" fmla="*/ 776 h 7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5" h="776">
                  <a:moveTo>
                    <a:pt x="0" y="202"/>
                  </a:moveTo>
                  <a:lnTo>
                    <a:pt x="12" y="135"/>
                  </a:lnTo>
                  <a:lnTo>
                    <a:pt x="54" y="149"/>
                  </a:lnTo>
                  <a:lnTo>
                    <a:pt x="107" y="107"/>
                  </a:lnTo>
                  <a:lnTo>
                    <a:pt x="130" y="78"/>
                  </a:lnTo>
                  <a:lnTo>
                    <a:pt x="85" y="32"/>
                  </a:lnTo>
                  <a:lnTo>
                    <a:pt x="171" y="0"/>
                  </a:lnTo>
                  <a:lnTo>
                    <a:pt x="344" y="89"/>
                  </a:lnTo>
                  <a:lnTo>
                    <a:pt x="345" y="120"/>
                  </a:lnTo>
                  <a:lnTo>
                    <a:pt x="388" y="143"/>
                  </a:lnTo>
                  <a:lnTo>
                    <a:pt x="420" y="165"/>
                  </a:lnTo>
                  <a:lnTo>
                    <a:pt x="454" y="149"/>
                  </a:lnTo>
                  <a:lnTo>
                    <a:pt x="524" y="174"/>
                  </a:lnTo>
                  <a:lnTo>
                    <a:pt x="617" y="352"/>
                  </a:lnTo>
                  <a:lnTo>
                    <a:pt x="627" y="365"/>
                  </a:lnTo>
                  <a:lnTo>
                    <a:pt x="664" y="436"/>
                  </a:lnTo>
                  <a:lnTo>
                    <a:pt x="786" y="450"/>
                  </a:lnTo>
                  <a:lnTo>
                    <a:pt x="805" y="483"/>
                  </a:lnTo>
                  <a:lnTo>
                    <a:pt x="775" y="575"/>
                  </a:lnTo>
                  <a:lnTo>
                    <a:pt x="664" y="619"/>
                  </a:lnTo>
                  <a:lnTo>
                    <a:pt x="542" y="652"/>
                  </a:lnTo>
                  <a:lnTo>
                    <a:pt x="443" y="776"/>
                  </a:lnTo>
                  <a:lnTo>
                    <a:pt x="443" y="729"/>
                  </a:lnTo>
                  <a:lnTo>
                    <a:pt x="373" y="697"/>
                  </a:lnTo>
                  <a:lnTo>
                    <a:pt x="306" y="739"/>
                  </a:lnTo>
                  <a:lnTo>
                    <a:pt x="234" y="599"/>
                  </a:lnTo>
                  <a:lnTo>
                    <a:pt x="180" y="544"/>
                  </a:lnTo>
                  <a:lnTo>
                    <a:pt x="146" y="398"/>
                  </a:lnTo>
                  <a:lnTo>
                    <a:pt x="0" y="20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1" name="Freeform 395"/>
            <p:cNvSpPr/>
            <p:nvPr/>
          </p:nvSpPr>
          <p:spPr bwMode="auto">
            <a:xfrm>
              <a:off x="1621224" y="1970729"/>
              <a:ext cx="3130216" cy="1102686"/>
            </a:xfrm>
            <a:custGeom>
              <a:avLst/>
              <a:gdLst>
                <a:gd name="T0" fmla="*/ 3 w 6518"/>
                <a:gd name="T1" fmla="*/ 35 h 2431"/>
                <a:gd name="T2" fmla="*/ 8 w 6518"/>
                <a:gd name="T3" fmla="*/ 31 h 2431"/>
                <a:gd name="T4" fmla="*/ 8 w 6518"/>
                <a:gd name="T5" fmla="*/ 18 h 2431"/>
                <a:gd name="T6" fmla="*/ 14 w 6518"/>
                <a:gd name="T7" fmla="*/ 17 h 2431"/>
                <a:gd name="T8" fmla="*/ 16 w 6518"/>
                <a:gd name="T9" fmla="*/ 26 h 2431"/>
                <a:gd name="T10" fmla="*/ 18 w 6518"/>
                <a:gd name="T11" fmla="*/ 23 h 2431"/>
                <a:gd name="T12" fmla="*/ 23 w 6518"/>
                <a:gd name="T13" fmla="*/ 20 h 2431"/>
                <a:gd name="T14" fmla="*/ 35 w 6518"/>
                <a:gd name="T15" fmla="*/ 17 h 2431"/>
                <a:gd name="T16" fmla="*/ 44 w 6518"/>
                <a:gd name="T17" fmla="*/ 17 h 2431"/>
                <a:gd name="T18" fmla="*/ 44 w 6518"/>
                <a:gd name="T19" fmla="*/ 10 h 2431"/>
                <a:gd name="T20" fmla="*/ 47 w 6518"/>
                <a:gd name="T21" fmla="*/ 19 h 2431"/>
                <a:gd name="T22" fmla="*/ 49 w 6518"/>
                <a:gd name="T23" fmla="*/ 17 h 2431"/>
                <a:gd name="T24" fmla="*/ 51 w 6518"/>
                <a:gd name="T25" fmla="*/ 17 h 2431"/>
                <a:gd name="T26" fmla="*/ 49 w 6518"/>
                <a:gd name="T27" fmla="*/ 13 h 2431"/>
                <a:gd name="T28" fmla="*/ 56 w 6518"/>
                <a:gd name="T29" fmla="*/ 12 h 2431"/>
                <a:gd name="T30" fmla="*/ 59 w 6518"/>
                <a:gd name="T31" fmla="*/ 8 h 2431"/>
                <a:gd name="T32" fmla="*/ 67 w 6518"/>
                <a:gd name="T33" fmla="*/ 3 h 2431"/>
                <a:gd name="T34" fmla="*/ 72 w 6518"/>
                <a:gd name="T35" fmla="*/ 1 h 2431"/>
                <a:gd name="T36" fmla="*/ 83 w 6518"/>
                <a:gd name="T37" fmla="*/ 4 h 2431"/>
                <a:gd name="T38" fmla="*/ 77 w 6518"/>
                <a:gd name="T39" fmla="*/ 9 h 2431"/>
                <a:gd name="T40" fmla="*/ 84 w 6518"/>
                <a:gd name="T41" fmla="*/ 9 h 2431"/>
                <a:gd name="T42" fmla="*/ 92 w 6518"/>
                <a:gd name="T43" fmla="*/ 8 h 2431"/>
                <a:gd name="T44" fmla="*/ 102 w 6518"/>
                <a:gd name="T45" fmla="*/ 12 h 2431"/>
                <a:gd name="T46" fmla="*/ 114 w 6518"/>
                <a:gd name="T47" fmla="*/ 12 h 2431"/>
                <a:gd name="T48" fmla="*/ 126 w 6518"/>
                <a:gd name="T49" fmla="*/ 16 h 2431"/>
                <a:gd name="T50" fmla="*/ 133 w 6518"/>
                <a:gd name="T51" fmla="*/ 15 h 2431"/>
                <a:gd name="T52" fmla="*/ 148 w 6518"/>
                <a:gd name="T53" fmla="*/ 21 h 2431"/>
                <a:gd name="T54" fmla="*/ 147 w 6518"/>
                <a:gd name="T55" fmla="*/ 25 h 2431"/>
                <a:gd name="T56" fmla="*/ 143 w 6518"/>
                <a:gd name="T57" fmla="*/ 22 h 2431"/>
                <a:gd name="T58" fmla="*/ 141 w 6518"/>
                <a:gd name="T59" fmla="*/ 28 h 2431"/>
                <a:gd name="T60" fmla="*/ 129 w 6518"/>
                <a:gd name="T61" fmla="*/ 31 h 2431"/>
                <a:gd name="T62" fmla="*/ 126 w 6518"/>
                <a:gd name="T63" fmla="*/ 37 h 2431"/>
                <a:gd name="T64" fmla="*/ 121 w 6518"/>
                <a:gd name="T65" fmla="*/ 45 h 2431"/>
                <a:gd name="T66" fmla="*/ 128 w 6518"/>
                <a:gd name="T67" fmla="*/ 29 h 2431"/>
                <a:gd name="T68" fmla="*/ 119 w 6518"/>
                <a:gd name="T69" fmla="*/ 32 h 2431"/>
                <a:gd name="T70" fmla="*/ 109 w 6518"/>
                <a:gd name="T71" fmla="*/ 33 h 2431"/>
                <a:gd name="T72" fmla="*/ 105 w 6518"/>
                <a:gd name="T73" fmla="*/ 41 h 2431"/>
                <a:gd name="T74" fmla="*/ 107 w 6518"/>
                <a:gd name="T75" fmla="*/ 45 h 2431"/>
                <a:gd name="T76" fmla="*/ 99 w 6518"/>
                <a:gd name="T77" fmla="*/ 55 h 2431"/>
                <a:gd name="T78" fmla="*/ 94 w 6518"/>
                <a:gd name="T79" fmla="*/ 42 h 2431"/>
                <a:gd name="T80" fmla="*/ 84 w 6518"/>
                <a:gd name="T81" fmla="*/ 46 h 2431"/>
                <a:gd name="T82" fmla="*/ 69 w 6518"/>
                <a:gd name="T83" fmla="*/ 46 h 2431"/>
                <a:gd name="T84" fmla="*/ 53 w 6518"/>
                <a:gd name="T85" fmla="*/ 46 h 2431"/>
                <a:gd name="T86" fmla="*/ 46 w 6518"/>
                <a:gd name="T87" fmla="*/ 42 h 2431"/>
                <a:gd name="T88" fmla="*/ 38 w 6518"/>
                <a:gd name="T89" fmla="*/ 39 h 2431"/>
                <a:gd name="T90" fmla="*/ 32 w 6518"/>
                <a:gd name="T91" fmla="*/ 40 h 2431"/>
                <a:gd name="T92" fmla="*/ 33 w 6518"/>
                <a:gd name="T93" fmla="*/ 45 h 2431"/>
                <a:gd name="T94" fmla="*/ 29 w 6518"/>
                <a:gd name="T95" fmla="*/ 44 h 2431"/>
                <a:gd name="T96" fmla="*/ 24 w 6518"/>
                <a:gd name="T97" fmla="*/ 46 h 2431"/>
                <a:gd name="T98" fmla="*/ 23 w 6518"/>
                <a:gd name="T99" fmla="*/ 48 h 2431"/>
                <a:gd name="T100" fmla="*/ 25 w 6518"/>
                <a:gd name="T101" fmla="*/ 51 h 2431"/>
                <a:gd name="T102" fmla="*/ 23 w 6518"/>
                <a:gd name="T103" fmla="*/ 55 h 2431"/>
                <a:gd name="T104" fmla="*/ 17 w 6518"/>
                <a:gd name="T105" fmla="*/ 54 h 2431"/>
                <a:gd name="T106" fmla="*/ 17 w 6518"/>
                <a:gd name="T107" fmla="*/ 47 h 2431"/>
                <a:gd name="T108" fmla="*/ 12 w 6518"/>
                <a:gd name="T109" fmla="*/ 43 h 2431"/>
                <a:gd name="T110" fmla="*/ 10 w 6518"/>
                <a:gd name="T111" fmla="*/ 42 h 2431"/>
                <a:gd name="T112" fmla="*/ 6 w 6518"/>
                <a:gd name="T113" fmla="*/ 38 h 2431"/>
                <a:gd name="T114" fmla="*/ 4 w 6518"/>
                <a:gd name="T115" fmla="*/ 41 h 2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18"/>
                <a:gd name="T175" fmla="*/ 0 h 2431"/>
                <a:gd name="T176" fmla="*/ 6518 w 6518"/>
                <a:gd name="T177" fmla="*/ 2431 h 24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18" h="2431">
                  <a:moveTo>
                    <a:pt x="0" y="1726"/>
                  </a:moveTo>
                  <a:lnTo>
                    <a:pt x="55" y="1671"/>
                  </a:lnTo>
                  <a:lnTo>
                    <a:pt x="36" y="1694"/>
                  </a:lnTo>
                  <a:lnTo>
                    <a:pt x="61" y="1701"/>
                  </a:lnTo>
                  <a:lnTo>
                    <a:pt x="55" y="1587"/>
                  </a:lnTo>
                  <a:lnTo>
                    <a:pt x="77" y="1534"/>
                  </a:lnTo>
                  <a:lnTo>
                    <a:pt x="108" y="1526"/>
                  </a:lnTo>
                  <a:lnTo>
                    <a:pt x="171" y="1575"/>
                  </a:lnTo>
                  <a:lnTo>
                    <a:pt x="182" y="1482"/>
                  </a:lnTo>
                  <a:lnTo>
                    <a:pt x="158" y="1483"/>
                  </a:lnTo>
                  <a:lnTo>
                    <a:pt x="147" y="1429"/>
                  </a:lnTo>
                  <a:lnTo>
                    <a:pt x="405" y="1377"/>
                  </a:lnTo>
                  <a:lnTo>
                    <a:pt x="339" y="1358"/>
                  </a:lnTo>
                  <a:lnTo>
                    <a:pt x="343" y="1330"/>
                  </a:lnTo>
                  <a:lnTo>
                    <a:pt x="305" y="1340"/>
                  </a:lnTo>
                  <a:lnTo>
                    <a:pt x="452" y="1197"/>
                  </a:lnTo>
                  <a:lnTo>
                    <a:pt x="389" y="1047"/>
                  </a:lnTo>
                  <a:lnTo>
                    <a:pt x="401" y="976"/>
                  </a:lnTo>
                  <a:lnTo>
                    <a:pt x="361" y="896"/>
                  </a:lnTo>
                  <a:lnTo>
                    <a:pt x="398" y="850"/>
                  </a:lnTo>
                  <a:lnTo>
                    <a:pt x="339" y="786"/>
                  </a:lnTo>
                  <a:lnTo>
                    <a:pt x="355" y="736"/>
                  </a:lnTo>
                  <a:lnTo>
                    <a:pt x="429" y="677"/>
                  </a:lnTo>
                  <a:lnTo>
                    <a:pt x="469" y="670"/>
                  </a:lnTo>
                  <a:lnTo>
                    <a:pt x="516" y="683"/>
                  </a:lnTo>
                  <a:lnTo>
                    <a:pt x="475" y="696"/>
                  </a:lnTo>
                  <a:lnTo>
                    <a:pt x="505" y="719"/>
                  </a:lnTo>
                  <a:lnTo>
                    <a:pt x="620" y="727"/>
                  </a:lnTo>
                  <a:lnTo>
                    <a:pt x="819" y="847"/>
                  </a:lnTo>
                  <a:lnTo>
                    <a:pt x="824" y="907"/>
                  </a:lnTo>
                  <a:lnTo>
                    <a:pt x="738" y="958"/>
                  </a:lnTo>
                  <a:lnTo>
                    <a:pt x="471" y="886"/>
                  </a:lnTo>
                  <a:lnTo>
                    <a:pt x="578" y="972"/>
                  </a:lnTo>
                  <a:lnTo>
                    <a:pt x="574" y="1074"/>
                  </a:lnTo>
                  <a:lnTo>
                    <a:pt x="682" y="1122"/>
                  </a:lnTo>
                  <a:lnTo>
                    <a:pt x="712" y="1114"/>
                  </a:lnTo>
                  <a:lnTo>
                    <a:pt x="698" y="1074"/>
                  </a:lnTo>
                  <a:lnTo>
                    <a:pt x="647" y="1057"/>
                  </a:lnTo>
                  <a:lnTo>
                    <a:pt x="659" y="1023"/>
                  </a:lnTo>
                  <a:lnTo>
                    <a:pt x="710" y="1061"/>
                  </a:lnTo>
                  <a:lnTo>
                    <a:pt x="813" y="1074"/>
                  </a:lnTo>
                  <a:lnTo>
                    <a:pt x="768" y="993"/>
                  </a:lnTo>
                  <a:lnTo>
                    <a:pt x="867" y="926"/>
                  </a:lnTo>
                  <a:lnTo>
                    <a:pt x="937" y="972"/>
                  </a:lnTo>
                  <a:lnTo>
                    <a:pt x="934" y="792"/>
                  </a:lnTo>
                  <a:lnTo>
                    <a:pt x="903" y="765"/>
                  </a:lnTo>
                  <a:lnTo>
                    <a:pt x="1023" y="805"/>
                  </a:lnTo>
                  <a:lnTo>
                    <a:pt x="1032" y="827"/>
                  </a:lnTo>
                  <a:lnTo>
                    <a:pt x="969" y="859"/>
                  </a:lnTo>
                  <a:lnTo>
                    <a:pt x="1032" y="917"/>
                  </a:lnTo>
                  <a:lnTo>
                    <a:pt x="1086" y="850"/>
                  </a:lnTo>
                  <a:lnTo>
                    <a:pt x="1303" y="743"/>
                  </a:lnTo>
                  <a:lnTo>
                    <a:pt x="1337" y="739"/>
                  </a:lnTo>
                  <a:lnTo>
                    <a:pt x="1303" y="755"/>
                  </a:lnTo>
                  <a:lnTo>
                    <a:pt x="1340" y="807"/>
                  </a:lnTo>
                  <a:lnTo>
                    <a:pt x="1500" y="739"/>
                  </a:lnTo>
                  <a:lnTo>
                    <a:pt x="1536" y="789"/>
                  </a:lnTo>
                  <a:lnTo>
                    <a:pt x="1575" y="748"/>
                  </a:lnTo>
                  <a:lnTo>
                    <a:pt x="1553" y="693"/>
                  </a:lnTo>
                  <a:lnTo>
                    <a:pt x="1578" y="674"/>
                  </a:lnTo>
                  <a:lnTo>
                    <a:pt x="1699" y="701"/>
                  </a:lnTo>
                  <a:lnTo>
                    <a:pt x="1858" y="803"/>
                  </a:lnTo>
                  <a:lnTo>
                    <a:pt x="1888" y="754"/>
                  </a:lnTo>
                  <a:lnTo>
                    <a:pt x="1855" y="704"/>
                  </a:lnTo>
                  <a:lnTo>
                    <a:pt x="1807" y="688"/>
                  </a:lnTo>
                  <a:lnTo>
                    <a:pt x="1824" y="608"/>
                  </a:lnTo>
                  <a:lnTo>
                    <a:pt x="1795" y="597"/>
                  </a:lnTo>
                  <a:lnTo>
                    <a:pt x="1803" y="560"/>
                  </a:lnTo>
                  <a:lnTo>
                    <a:pt x="1861" y="521"/>
                  </a:lnTo>
                  <a:lnTo>
                    <a:pt x="1899" y="424"/>
                  </a:lnTo>
                  <a:lnTo>
                    <a:pt x="1981" y="425"/>
                  </a:lnTo>
                  <a:lnTo>
                    <a:pt x="2024" y="439"/>
                  </a:lnTo>
                  <a:lnTo>
                    <a:pt x="1990" y="543"/>
                  </a:lnTo>
                  <a:lnTo>
                    <a:pt x="2028" y="593"/>
                  </a:lnTo>
                  <a:lnTo>
                    <a:pt x="2017" y="736"/>
                  </a:lnTo>
                  <a:lnTo>
                    <a:pt x="2056" y="784"/>
                  </a:lnTo>
                  <a:lnTo>
                    <a:pt x="2039" y="836"/>
                  </a:lnTo>
                  <a:lnTo>
                    <a:pt x="1977" y="877"/>
                  </a:lnTo>
                  <a:lnTo>
                    <a:pt x="1996" y="896"/>
                  </a:lnTo>
                  <a:lnTo>
                    <a:pt x="1914" y="915"/>
                  </a:lnTo>
                  <a:lnTo>
                    <a:pt x="2002" y="949"/>
                  </a:lnTo>
                  <a:lnTo>
                    <a:pt x="2105" y="836"/>
                  </a:lnTo>
                  <a:lnTo>
                    <a:pt x="2091" y="765"/>
                  </a:lnTo>
                  <a:lnTo>
                    <a:pt x="2123" y="754"/>
                  </a:lnTo>
                  <a:lnTo>
                    <a:pt x="2176" y="740"/>
                  </a:lnTo>
                  <a:lnTo>
                    <a:pt x="2204" y="781"/>
                  </a:lnTo>
                  <a:lnTo>
                    <a:pt x="2201" y="835"/>
                  </a:lnTo>
                  <a:lnTo>
                    <a:pt x="2263" y="851"/>
                  </a:lnTo>
                  <a:lnTo>
                    <a:pt x="2212" y="834"/>
                  </a:lnTo>
                  <a:lnTo>
                    <a:pt x="2236" y="801"/>
                  </a:lnTo>
                  <a:lnTo>
                    <a:pt x="2214" y="754"/>
                  </a:lnTo>
                  <a:lnTo>
                    <a:pt x="2067" y="723"/>
                  </a:lnTo>
                  <a:lnTo>
                    <a:pt x="2091" y="612"/>
                  </a:lnTo>
                  <a:lnTo>
                    <a:pt x="2039" y="543"/>
                  </a:lnTo>
                  <a:lnTo>
                    <a:pt x="2112" y="479"/>
                  </a:lnTo>
                  <a:lnTo>
                    <a:pt x="2106" y="433"/>
                  </a:lnTo>
                  <a:lnTo>
                    <a:pt x="2137" y="459"/>
                  </a:lnTo>
                  <a:lnTo>
                    <a:pt x="2120" y="550"/>
                  </a:lnTo>
                  <a:lnTo>
                    <a:pt x="2145" y="560"/>
                  </a:lnTo>
                  <a:lnTo>
                    <a:pt x="2246" y="587"/>
                  </a:lnTo>
                  <a:lnTo>
                    <a:pt x="2153" y="514"/>
                  </a:lnTo>
                  <a:lnTo>
                    <a:pt x="2221" y="517"/>
                  </a:lnTo>
                  <a:lnTo>
                    <a:pt x="2206" y="487"/>
                  </a:lnTo>
                  <a:lnTo>
                    <a:pt x="2246" y="472"/>
                  </a:lnTo>
                  <a:lnTo>
                    <a:pt x="2429" y="532"/>
                  </a:lnTo>
                  <a:lnTo>
                    <a:pt x="2394" y="568"/>
                  </a:lnTo>
                  <a:lnTo>
                    <a:pt x="2389" y="628"/>
                  </a:lnTo>
                  <a:lnTo>
                    <a:pt x="2427" y="660"/>
                  </a:lnTo>
                  <a:lnTo>
                    <a:pt x="2446" y="532"/>
                  </a:lnTo>
                  <a:lnTo>
                    <a:pt x="2347" y="466"/>
                  </a:lnTo>
                  <a:lnTo>
                    <a:pt x="2325" y="375"/>
                  </a:lnTo>
                  <a:lnTo>
                    <a:pt x="2558" y="344"/>
                  </a:lnTo>
                  <a:lnTo>
                    <a:pt x="2529" y="260"/>
                  </a:lnTo>
                  <a:lnTo>
                    <a:pt x="2558" y="279"/>
                  </a:lnTo>
                  <a:lnTo>
                    <a:pt x="2599" y="247"/>
                  </a:lnTo>
                  <a:lnTo>
                    <a:pt x="2568" y="237"/>
                  </a:lnTo>
                  <a:lnTo>
                    <a:pt x="2816" y="171"/>
                  </a:lnTo>
                  <a:lnTo>
                    <a:pt x="2794" y="152"/>
                  </a:lnTo>
                  <a:lnTo>
                    <a:pt x="2909" y="145"/>
                  </a:lnTo>
                  <a:lnTo>
                    <a:pt x="2908" y="167"/>
                  </a:lnTo>
                  <a:lnTo>
                    <a:pt x="2934" y="167"/>
                  </a:lnTo>
                  <a:lnTo>
                    <a:pt x="3018" y="137"/>
                  </a:lnTo>
                  <a:lnTo>
                    <a:pt x="3057" y="153"/>
                  </a:lnTo>
                  <a:lnTo>
                    <a:pt x="3019" y="117"/>
                  </a:lnTo>
                  <a:lnTo>
                    <a:pt x="3113" y="110"/>
                  </a:lnTo>
                  <a:lnTo>
                    <a:pt x="3116" y="64"/>
                  </a:lnTo>
                  <a:lnTo>
                    <a:pt x="3223" y="0"/>
                  </a:lnTo>
                  <a:lnTo>
                    <a:pt x="3300" y="38"/>
                  </a:lnTo>
                  <a:lnTo>
                    <a:pt x="3235" y="71"/>
                  </a:lnTo>
                  <a:lnTo>
                    <a:pt x="3348" y="69"/>
                  </a:lnTo>
                  <a:lnTo>
                    <a:pt x="3301" y="117"/>
                  </a:lnTo>
                  <a:lnTo>
                    <a:pt x="3491" y="92"/>
                  </a:lnTo>
                  <a:lnTo>
                    <a:pt x="3593" y="167"/>
                  </a:lnTo>
                  <a:lnTo>
                    <a:pt x="3577" y="194"/>
                  </a:lnTo>
                  <a:lnTo>
                    <a:pt x="3543" y="176"/>
                  </a:lnTo>
                  <a:lnTo>
                    <a:pt x="3590" y="201"/>
                  </a:lnTo>
                  <a:lnTo>
                    <a:pt x="3568" y="244"/>
                  </a:lnTo>
                  <a:lnTo>
                    <a:pt x="3223" y="456"/>
                  </a:lnTo>
                  <a:lnTo>
                    <a:pt x="3335" y="428"/>
                  </a:lnTo>
                  <a:lnTo>
                    <a:pt x="3311" y="401"/>
                  </a:lnTo>
                  <a:lnTo>
                    <a:pt x="3485" y="362"/>
                  </a:lnTo>
                  <a:lnTo>
                    <a:pt x="3437" y="367"/>
                  </a:lnTo>
                  <a:lnTo>
                    <a:pt x="3448" y="332"/>
                  </a:lnTo>
                  <a:lnTo>
                    <a:pt x="3543" y="362"/>
                  </a:lnTo>
                  <a:lnTo>
                    <a:pt x="3560" y="332"/>
                  </a:lnTo>
                  <a:lnTo>
                    <a:pt x="3579" y="401"/>
                  </a:lnTo>
                  <a:lnTo>
                    <a:pt x="3626" y="406"/>
                  </a:lnTo>
                  <a:lnTo>
                    <a:pt x="3582" y="376"/>
                  </a:lnTo>
                  <a:lnTo>
                    <a:pt x="3675" y="362"/>
                  </a:lnTo>
                  <a:lnTo>
                    <a:pt x="3786" y="375"/>
                  </a:lnTo>
                  <a:lnTo>
                    <a:pt x="3778" y="401"/>
                  </a:lnTo>
                  <a:lnTo>
                    <a:pt x="3871" y="424"/>
                  </a:lnTo>
                  <a:lnTo>
                    <a:pt x="3954" y="418"/>
                  </a:lnTo>
                  <a:lnTo>
                    <a:pt x="3958" y="353"/>
                  </a:lnTo>
                  <a:lnTo>
                    <a:pt x="3983" y="347"/>
                  </a:lnTo>
                  <a:lnTo>
                    <a:pt x="4193" y="418"/>
                  </a:lnTo>
                  <a:lnTo>
                    <a:pt x="4167" y="532"/>
                  </a:lnTo>
                  <a:lnTo>
                    <a:pt x="4264" y="608"/>
                  </a:lnTo>
                  <a:lnTo>
                    <a:pt x="4319" y="504"/>
                  </a:lnTo>
                  <a:lnTo>
                    <a:pt x="4354" y="550"/>
                  </a:lnTo>
                  <a:lnTo>
                    <a:pt x="4424" y="532"/>
                  </a:lnTo>
                  <a:lnTo>
                    <a:pt x="4519" y="568"/>
                  </a:lnTo>
                  <a:lnTo>
                    <a:pt x="4593" y="547"/>
                  </a:lnTo>
                  <a:lnTo>
                    <a:pt x="4589" y="504"/>
                  </a:lnTo>
                  <a:lnTo>
                    <a:pt x="4640" y="431"/>
                  </a:lnTo>
                  <a:lnTo>
                    <a:pt x="4957" y="482"/>
                  </a:lnTo>
                  <a:lnTo>
                    <a:pt x="4978" y="516"/>
                  </a:lnTo>
                  <a:lnTo>
                    <a:pt x="4938" y="531"/>
                  </a:lnTo>
                  <a:lnTo>
                    <a:pt x="5042" y="547"/>
                  </a:lnTo>
                  <a:lnTo>
                    <a:pt x="5080" y="597"/>
                  </a:lnTo>
                  <a:lnTo>
                    <a:pt x="5319" y="587"/>
                  </a:lnTo>
                  <a:lnTo>
                    <a:pt x="5362" y="628"/>
                  </a:lnTo>
                  <a:lnTo>
                    <a:pt x="5345" y="677"/>
                  </a:lnTo>
                  <a:lnTo>
                    <a:pt x="5415" y="712"/>
                  </a:lnTo>
                  <a:lnTo>
                    <a:pt x="5451" y="685"/>
                  </a:lnTo>
                  <a:lnTo>
                    <a:pt x="5622" y="705"/>
                  </a:lnTo>
                  <a:lnTo>
                    <a:pt x="5655" y="677"/>
                  </a:lnTo>
                  <a:lnTo>
                    <a:pt x="5677" y="721"/>
                  </a:lnTo>
                  <a:lnTo>
                    <a:pt x="5747" y="757"/>
                  </a:lnTo>
                  <a:lnTo>
                    <a:pt x="5780" y="732"/>
                  </a:lnTo>
                  <a:lnTo>
                    <a:pt x="5744" y="693"/>
                  </a:lnTo>
                  <a:lnTo>
                    <a:pt x="5765" y="660"/>
                  </a:lnTo>
                  <a:lnTo>
                    <a:pt x="6062" y="711"/>
                  </a:lnTo>
                  <a:lnTo>
                    <a:pt x="6258" y="838"/>
                  </a:lnTo>
                  <a:lnTo>
                    <a:pt x="6302" y="838"/>
                  </a:lnTo>
                  <a:lnTo>
                    <a:pt x="6352" y="942"/>
                  </a:lnTo>
                  <a:lnTo>
                    <a:pt x="6328" y="886"/>
                  </a:lnTo>
                  <a:lnTo>
                    <a:pt x="6361" y="881"/>
                  </a:lnTo>
                  <a:lnTo>
                    <a:pt x="6383" y="903"/>
                  </a:lnTo>
                  <a:lnTo>
                    <a:pt x="6439" y="896"/>
                  </a:lnTo>
                  <a:lnTo>
                    <a:pt x="6518" y="954"/>
                  </a:lnTo>
                  <a:lnTo>
                    <a:pt x="6404" y="1020"/>
                  </a:lnTo>
                  <a:lnTo>
                    <a:pt x="6428" y="1039"/>
                  </a:lnTo>
                  <a:lnTo>
                    <a:pt x="6387" y="1051"/>
                  </a:lnTo>
                  <a:lnTo>
                    <a:pt x="6420" y="1076"/>
                  </a:lnTo>
                  <a:lnTo>
                    <a:pt x="6352" y="1077"/>
                  </a:lnTo>
                  <a:lnTo>
                    <a:pt x="6327" y="1039"/>
                  </a:lnTo>
                  <a:lnTo>
                    <a:pt x="6303" y="1054"/>
                  </a:lnTo>
                  <a:lnTo>
                    <a:pt x="6258" y="993"/>
                  </a:lnTo>
                  <a:lnTo>
                    <a:pt x="6179" y="995"/>
                  </a:lnTo>
                  <a:lnTo>
                    <a:pt x="6158" y="958"/>
                  </a:lnTo>
                  <a:lnTo>
                    <a:pt x="6178" y="942"/>
                  </a:lnTo>
                  <a:lnTo>
                    <a:pt x="6150" y="942"/>
                  </a:lnTo>
                  <a:lnTo>
                    <a:pt x="6124" y="954"/>
                  </a:lnTo>
                  <a:lnTo>
                    <a:pt x="6151" y="996"/>
                  </a:lnTo>
                  <a:lnTo>
                    <a:pt x="6135" y="1023"/>
                  </a:lnTo>
                  <a:lnTo>
                    <a:pt x="6069" y="1065"/>
                  </a:lnTo>
                  <a:lnTo>
                    <a:pt x="6024" y="1055"/>
                  </a:lnTo>
                  <a:lnTo>
                    <a:pt x="6099" y="1173"/>
                  </a:lnTo>
                  <a:lnTo>
                    <a:pt x="6085" y="1219"/>
                  </a:lnTo>
                  <a:lnTo>
                    <a:pt x="6009" y="1187"/>
                  </a:lnTo>
                  <a:lnTo>
                    <a:pt x="6012" y="1206"/>
                  </a:lnTo>
                  <a:lnTo>
                    <a:pt x="5875" y="1264"/>
                  </a:lnTo>
                  <a:lnTo>
                    <a:pt x="5751" y="1384"/>
                  </a:lnTo>
                  <a:lnTo>
                    <a:pt x="5669" y="1338"/>
                  </a:lnTo>
                  <a:lnTo>
                    <a:pt x="5593" y="1387"/>
                  </a:lnTo>
                  <a:lnTo>
                    <a:pt x="5593" y="1344"/>
                  </a:lnTo>
                  <a:lnTo>
                    <a:pt x="5549" y="1388"/>
                  </a:lnTo>
                  <a:lnTo>
                    <a:pt x="5493" y="1386"/>
                  </a:lnTo>
                  <a:lnTo>
                    <a:pt x="5436" y="1502"/>
                  </a:lnTo>
                  <a:lnTo>
                    <a:pt x="5483" y="1526"/>
                  </a:lnTo>
                  <a:lnTo>
                    <a:pt x="5465" y="1564"/>
                  </a:lnTo>
                  <a:lnTo>
                    <a:pt x="5486" y="1625"/>
                  </a:lnTo>
                  <a:lnTo>
                    <a:pt x="5446" y="1614"/>
                  </a:lnTo>
                  <a:lnTo>
                    <a:pt x="5423" y="1668"/>
                  </a:lnTo>
                  <a:lnTo>
                    <a:pt x="5437" y="1714"/>
                  </a:lnTo>
                  <a:lnTo>
                    <a:pt x="5353" y="1753"/>
                  </a:lnTo>
                  <a:lnTo>
                    <a:pt x="5362" y="1808"/>
                  </a:lnTo>
                  <a:lnTo>
                    <a:pt x="5306" y="1822"/>
                  </a:lnTo>
                  <a:lnTo>
                    <a:pt x="5293" y="1881"/>
                  </a:lnTo>
                  <a:lnTo>
                    <a:pt x="5241" y="1943"/>
                  </a:lnTo>
                  <a:lnTo>
                    <a:pt x="5196" y="1714"/>
                  </a:lnTo>
                  <a:lnTo>
                    <a:pt x="5200" y="1591"/>
                  </a:lnTo>
                  <a:lnTo>
                    <a:pt x="5241" y="1518"/>
                  </a:lnTo>
                  <a:lnTo>
                    <a:pt x="5299" y="1503"/>
                  </a:lnTo>
                  <a:lnTo>
                    <a:pt x="5434" y="1350"/>
                  </a:lnTo>
                  <a:lnTo>
                    <a:pt x="5498" y="1318"/>
                  </a:lnTo>
                  <a:lnTo>
                    <a:pt x="5520" y="1230"/>
                  </a:lnTo>
                  <a:lnTo>
                    <a:pt x="5549" y="1207"/>
                  </a:lnTo>
                  <a:lnTo>
                    <a:pt x="5497" y="1206"/>
                  </a:lnTo>
                  <a:lnTo>
                    <a:pt x="5482" y="1279"/>
                  </a:lnTo>
                  <a:lnTo>
                    <a:pt x="5367" y="1340"/>
                  </a:lnTo>
                  <a:lnTo>
                    <a:pt x="5378" y="1246"/>
                  </a:lnTo>
                  <a:lnTo>
                    <a:pt x="5254" y="1268"/>
                  </a:lnTo>
                  <a:lnTo>
                    <a:pt x="5138" y="1387"/>
                  </a:lnTo>
                  <a:lnTo>
                    <a:pt x="5161" y="1438"/>
                  </a:lnTo>
                  <a:lnTo>
                    <a:pt x="5037" y="1455"/>
                  </a:lnTo>
                  <a:lnTo>
                    <a:pt x="5021" y="1440"/>
                  </a:lnTo>
                  <a:lnTo>
                    <a:pt x="5063" y="1432"/>
                  </a:lnTo>
                  <a:lnTo>
                    <a:pt x="4959" y="1400"/>
                  </a:lnTo>
                  <a:lnTo>
                    <a:pt x="4929" y="1432"/>
                  </a:lnTo>
                  <a:lnTo>
                    <a:pt x="4694" y="1433"/>
                  </a:lnTo>
                  <a:lnTo>
                    <a:pt x="4417" y="1709"/>
                  </a:lnTo>
                  <a:lnTo>
                    <a:pt x="4473" y="1721"/>
                  </a:lnTo>
                  <a:lnTo>
                    <a:pt x="4473" y="1771"/>
                  </a:lnTo>
                  <a:lnTo>
                    <a:pt x="4507" y="1740"/>
                  </a:lnTo>
                  <a:lnTo>
                    <a:pt x="4497" y="1783"/>
                  </a:lnTo>
                  <a:lnTo>
                    <a:pt x="4537" y="1759"/>
                  </a:lnTo>
                  <a:lnTo>
                    <a:pt x="4535" y="1786"/>
                  </a:lnTo>
                  <a:lnTo>
                    <a:pt x="4546" y="1740"/>
                  </a:lnTo>
                  <a:lnTo>
                    <a:pt x="4589" y="1741"/>
                  </a:lnTo>
                  <a:lnTo>
                    <a:pt x="4647" y="1801"/>
                  </a:lnTo>
                  <a:lnTo>
                    <a:pt x="4592" y="1806"/>
                  </a:lnTo>
                  <a:lnTo>
                    <a:pt x="4641" y="1824"/>
                  </a:lnTo>
                  <a:lnTo>
                    <a:pt x="4653" y="1866"/>
                  </a:lnTo>
                  <a:lnTo>
                    <a:pt x="4614" y="1952"/>
                  </a:lnTo>
                  <a:lnTo>
                    <a:pt x="4606" y="2082"/>
                  </a:lnTo>
                  <a:lnTo>
                    <a:pt x="4411" y="2358"/>
                  </a:lnTo>
                  <a:lnTo>
                    <a:pt x="4342" y="2396"/>
                  </a:lnTo>
                  <a:lnTo>
                    <a:pt x="4287" y="2358"/>
                  </a:lnTo>
                  <a:lnTo>
                    <a:pt x="4240" y="2412"/>
                  </a:lnTo>
                  <a:lnTo>
                    <a:pt x="4237" y="2401"/>
                  </a:lnTo>
                  <a:lnTo>
                    <a:pt x="4262" y="2358"/>
                  </a:lnTo>
                  <a:lnTo>
                    <a:pt x="4249" y="2289"/>
                  </a:lnTo>
                  <a:lnTo>
                    <a:pt x="4334" y="2261"/>
                  </a:lnTo>
                  <a:lnTo>
                    <a:pt x="4403" y="2077"/>
                  </a:lnTo>
                  <a:lnTo>
                    <a:pt x="4257" y="2121"/>
                  </a:lnTo>
                  <a:lnTo>
                    <a:pt x="4237" y="2052"/>
                  </a:lnTo>
                  <a:lnTo>
                    <a:pt x="4120" y="2010"/>
                  </a:lnTo>
                  <a:lnTo>
                    <a:pt x="4050" y="1821"/>
                  </a:lnTo>
                  <a:lnTo>
                    <a:pt x="3972" y="1786"/>
                  </a:lnTo>
                  <a:lnTo>
                    <a:pt x="3834" y="1837"/>
                  </a:lnTo>
                  <a:lnTo>
                    <a:pt x="3859" y="1878"/>
                  </a:lnTo>
                  <a:lnTo>
                    <a:pt x="3802" y="1990"/>
                  </a:lnTo>
                  <a:lnTo>
                    <a:pt x="3748" y="2020"/>
                  </a:lnTo>
                  <a:lnTo>
                    <a:pt x="3691" y="1993"/>
                  </a:lnTo>
                  <a:lnTo>
                    <a:pt x="3621" y="1981"/>
                  </a:lnTo>
                  <a:lnTo>
                    <a:pt x="3441" y="2033"/>
                  </a:lnTo>
                  <a:lnTo>
                    <a:pt x="3280" y="1956"/>
                  </a:lnTo>
                  <a:lnTo>
                    <a:pt x="3179" y="1967"/>
                  </a:lnTo>
                  <a:lnTo>
                    <a:pt x="3142" y="1905"/>
                  </a:lnTo>
                  <a:lnTo>
                    <a:pt x="3042" y="1866"/>
                  </a:lnTo>
                  <a:lnTo>
                    <a:pt x="2989" y="1908"/>
                  </a:lnTo>
                  <a:lnTo>
                    <a:pt x="2986" y="1992"/>
                  </a:lnTo>
                  <a:lnTo>
                    <a:pt x="2756" y="1955"/>
                  </a:lnTo>
                  <a:lnTo>
                    <a:pt x="2633" y="2033"/>
                  </a:lnTo>
                  <a:lnTo>
                    <a:pt x="2568" y="2063"/>
                  </a:lnTo>
                  <a:lnTo>
                    <a:pt x="2488" y="2002"/>
                  </a:lnTo>
                  <a:lnTo>
                    <a:pt x="2435" y="2036"/>
                  </a:lnTo>
                  <a:lnTo>
                    <a:pt x="2339" y="1993"/>
                  </a:lnTo>
                  <a:lnTo>
                    <a:pt x="2302" y="1990"/>
                  </a:lnTo>
                  <a:lnTo>
                    <a:pt x="2275" y="1923"/>
                  </a:lnTo>
                  <a:lnTo>
                    <a:pt x="2221" y="1923"/>
                  </a:lnTo>
                  <a:lnTo>
                    <a:pt x="2202" y="1935"/>
                  </a:lnTo>
                  <a:lnTo>
                    <a:pt x="2159" y="1885"/>
                  </a:lnTo>
                  <a:lnTo>
                    <a:pt x="2130" y="1898"/>
                  </a:lnTo>
                  <a:lnTo>
                    <a:pt x="2106" y="1914"/>
                  </a:lnTo>
                  <a:lnTo>
                    <a:pt x="1996" y="1812"/>
                  </a:lnTo>
                  <a:lnTo>
                    <a:pt x="1965" y="1802"/>
                  </a:lnTo>
                  <a:lnTo>
                    <a:pt x="1893" y="1724"/>
                  </a:lnTo>
                  <a:lnTo>
                    <a:pt x="1825" y="1771"/>
                  </a:lnTo>
                  <a:lnTo>
                    <a:pt x="1813" y="1739"/>
                  </a:lnTo>
                  <a:lnTo>
                    <a:pt x="1713" y="1733"/>
                  </a:lnTo>
                  <a:lnTo>
                    <a:pt x="1674" y="1678"/>
                  </a:lnTo>
                  <a:lnTo>
                    <a:pt x="1622" y="1682"/>
                  </a:lnTo>
                  <a:lnTo>
                    <a:pt x="1601" y="1705"/>
                  </a:lnTo>
                  <a:lnTo>
                    <a:pt x="1536" y="1718"/>
                  </a:lnTo>
                  <a:lnTo>
                    <a:pt x="1517" y="1705"/>
                  </a:lnTo>
                  <a:lnTo>
                    <a:pt x="1493" y="1749"/>
                  </a:lnTo>
                  <a:lnTo>
                    <a:pt x="1471" y="1739"/>
                  </a:lnTo>
                  <a:lnTo>
                    <a:pt x="1392" y="1751"/>
                  </a:lnTo>
                  <a:lnTo>
                    <a:pt x="1367" y="1739"/>
                  </a:lnTo>
                  <a:lnTo>
                    <a:pt x="1357" y="1751"/>
                  </a:lnTo>
                  <a:lnTo>
                    <a:pt x="1398" y="1802"/>
                  </a:lnTo>
                  <a:lnTo>
                    <a:pt x="1369" y="1832"/>
                  </a:lnTo>
                  <a:lnTo>
                    <a:pt x="1370" y="1874"/>
                  </a:lnTo>
                  <a:lnTo>
                    <a:pt x="1416" y="1875"/>
                  </a:lnTo>
                  <a:lnTo>
                    <a:pt x="1438" y="1914"/>
                  </a:lnTo>
                  <a:lnTo>
                    <a:pt x="1424" y="1944"/>
                  </a:lnTo>
                  <a:lnTo>
                    <a:pt x="1392" y="1923"/>
                  </a:lnTo>
                  <a:lnTo>
                    <a:pt x="1367" y="1943"/>
                  </a:lnTo>
                  <a:lnTo>
                    <a:pt x="1339" y="1927"/>
                  </a:lnTo>
                  <a:lnTo>
                    <a:pt x="1325" y="1898"/>
                  </a:lnTo>
                  <a:lnTo>
                    <a:pt x="1295" y="1914"/>
                  </a:lnTo>
                  <a:lnTo>
                    <a:pt x="1273" y="1900"/>
                  </a:lnTo>
                  <a:lnTo>
                    <a:pt x="1245" y="1923"/>
                  </a:lnTo>
                  <a:lnTo>
                    <a:pt x="1211" y="1929"/>
                  </a:lnTo>
                  <a:lnTo>
                    <a:pt x="1190" y="1898"/>
                  </a:lnTo>
                  <a:lnTo>
                    <a:pt x="1066" y="1890"/>
                  </a:lnTo>
                  <a:lnTo>
                    <a:pt x="1054" y="1905"/>
                  </a:lnTo>
                  <a:lnTo>
                    <a:pt x="1042" y="1904"/>
                  </a:lnTo>
                  <a:lnTo>
                    <a:pt x="1020" y="1937"/>
                  </a:lnTo>
                  <a:lnTo>
                    <a:pt x="1023" y="1970"/>
                  </a:lnTo>
                  <a:lnTo>
                    <a:pt x="1008" y="1973"/>
                  </a:lnTo>
                  <a:lnTo>
                    <a:pt x="999" y="1944"/>
                  </a:lnTo>
                  <a:lnTo>
                    <a:pt x="980" y="1947"/>
                  </a:lnTo>
                  <a:lnTo>
                    <a:pt x="975" y="2042"/>
                  </a:lnTo>
                  <a:lnTo>
                    <a:pt x="993" y="2070"/>
                  </a:lnTo>
                  <a:lnTo>
                    <a:pt x="993" y="2096"/>
                  </a:lnTo>
                  <a:lnTo>
                    <a:pt x="1015" y="2092"/>
                  </a:lnTo>
                  <a:lnTo>
                    <a:pt x="1042" y="2079"/>
                  </a:lnTo>
                  <a:lnTo>
                    <a:pt x="1064" y="2121"/>
                  </a:lnTo>
                  <a:lnTo>
                    <a:pt x="1078" y="2148"/>
                  </a:lnTo>
                  <a:lnTo>
                    <a:pt x="1097" y="2184"/>
                  </a:lnTo>
                  <a:lnTo>
                    <a:pt x="1126" y="2193"/>
                  </a:lnTo>
                  <a:lnTo>
                    <a:pt x="1089" y="2221"/>
                  </a:lnTo>
                  <a:lnTo>
                    <a:pt x="1065" y="2194"/>
                  </a:lnTo>
                  <a:lnTo>
                    <a:pt x="1040" y="2300"/>
                  </a:lnTo>
                  <a:lnTo>
                    <a:pt x="1070" y="2328"/>
                  </a:lnTo>
                  <a:lnTo>
                    <a:pt x="1095" y="2431"/>
                  </a:lnTo>
                  <a:lnTo>
                    <a:pt x="1071" y="2412"/>
                  </a:lnTo>
                  <a:lnTo>
                    <a:pt x="1047" y="2401"/>
                  </a:lnTo>
                  <a:lnTo>
                    <a:pt x="1015" y="2396"/>
                  </a:lnTo>
                  <a:lnTo>
                    <a:pt x="993" y="2384"/>
                  </a:lnTo>
                  <a:lnTo>
                    <a:pt x="973" y="2381"/>
                  </a:lnTo>
                  <a:lnTo>
                    <a:pt x="958" y="2345"/>
                  </a:lnTo>
                  <a:lnTo>
                    <a:pt x="918" y="2366"/>
                  </a:lnTo>
                  <a:lnTo>
                    <a:pt x="883" y="2365"/>
                  </a:lnTo>
                  <a:lnTo>
                    <a:pt x="856" y="2334"/>
                  </a:lnTo>
                  <a:lnTo>
                    <a:pt x="796" y="2303"/>
                  </a:lnTo>
                  <a:lnTo>
                    <a:pt x="737" y="2309"/>
                  </a:lnTo>
                  <a:lnTo>
                    <a:pt x="671" y="2258"/>
                  </a:lnTo>
                  <a:lnTo>
                    <a:pt x="722" y="2212"/>
                  </a:lnTo>
                  <a:lnTo>
                    <a:pt x="727" y="2170"/>
                  </a:lnTo>
                  <a:lnTo>
                    <a:pt x="726" y="2131"/>
                  </a:lnTo>
                  <a:lnTo>
                    <a:pt x="733" y="2098"/>
                  </a:lnTo>
                  <a:lnTo>
                    <a:pt x="765" y="2088"/>
                  </a:lnTo>
                  <a:lnTo>
                    <a:pt x="745" y="2027"/>
                  </a:lnTo>
                  <a:lnTo>
                    <a:pt x="708" y="2010"/>
                  </a:lnTo>
                  <a:lnTo>
                    <a:pt x="688" y="2000"/>
                  </a:lnTo>
                  <a:lnTo>
                    <a:pt x="660" y="2009"/>
                  </a:lnTo>
                  <a:lnTo>
                    <a:pt x="605" y="1992"/>
                  </a:lnTo>
                  <a:lnTo>
                    <a:pt x="562" y="1931"/>
                  </a:lnTo>
                  <a:lnTo>
                    <a:pt x="524" y="1913"/>
                  </a:lnTo>
                  <a:lnTo>
                    <a:pt x="505" y="1858"/>
                  </a:lnTo>
                  <a:lnTo>
                    <a:pt x="475" y="1851"/>
                  </a:lnTo>
                  <a:lnTo>
                    <a:pt x="444" y="1870"/>
                  </a:lnTo>
                  <a:lnTo>
                    <a:pt x="423" y="1881"/>
                  </a:lnTo>
                  <a:lnTo>
                    <a:pt x="412" y="1856"/>
                  </a:lnTo>
                  <a:lnTo>
                    <a:pt x="399" y="1831"/>
                  </a:lnTo>
                  <a:lnTo>
                    <a:pt x="441" y="1825"/>
                  </a:lnTo>
                  <a:lnTo>
                    <a:pt x="439" y="1810"/>
                  </a:lnTo>
                  <a:lnTo>
                    <a:pt x="429" y="1797"/>
                  </a:lnTo>
                  <a:lnTo>
                    <a:pt x="412" y="1785"/>
                  </a:lnTo>
                  <a:lnTo>
                    <a:pt x="391" y="1718"/>
                  </a:lnTo>
                  <a:lnTo>
                    <a:pt x="355" y="1686"/>
                  </a:lnTo>
                  <a:lnTo>
                    <a:pt x="322" y="1684"/>
                  </a:lnTo>
                  <a:lnTo>
                    <a:pt x="287" y="1684"/>
                  </a:lnTo>
                  <a:lnTo>
                    <a:pt x="265" y="1664"/>
                  </a:lnTo>
                  <a:lnTo>
                    <a:pt x="241" y="1660"/>
                  </a:lnTo>
                  <a:lnTo>
                    <a:pt x="222" y="1660"/>
                  </a:lnTo>
                  <a:lnTo>
                    <a:pt x="210" y="1678"/>
                  </a:lnTo>
                  <a:lnTo>
                    <a:pt x="186" y="1703"/>
                  </a:lnTo>
                  <a:lnTo>
                    <a:pt x="181" y="1730"/>
                  </a:lnTo>
                  <a:lnTo>
                    <a:pt x="173" y="1739"/>
                  </a:lnTo>
                  <a:lnTo>
                    <a:pt x="159" y="1783"/>
                  </a:lnTo>
                  <a:lnTo>
                    <a:pt x="150" y="1768"/>
                  </a:lnTo>
                  <a:lnTo>
                    <a:pt x="145" y="1752"/>
                  </a:lnTo>
                  <a:lnTo>
                    <a:pt x="0" y="17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2" name="Freeform 396"/>
            <p:cNvSpPr/>
            <p:nvPr/>
          </p:nvSpPr>
          <p:spPr bwMode="auto">
            <a:xfrm>
              <a:off x="2116533" y="1827522"/>
              <a:ext cx="90975" cy="44553"/>
            </a:xfrm>
            <a:custGeom>
              <a:avLst/>
              <a:gdLst>
                <a:gd name="T0" fmla="*/ 0 w 190"/>
                <a:gd name="T1" fmla="*/ 2 h 94"/>
                <a:gd name="T2" fmla="*/ 1 w 190"/>
                <a:gd name="T3" fmla="*/ 1 h 94"/>
                <a:gd name="T4" fmla="*/ 0 w 190"/>
                <a:gd name="T5" fmla="*/ 1 h 94"/>
                <a:gd name="T6" fmla="*/ 3 w 190"/>
                <a:gd name="T7" fmla="*/ 0 h 94"/>
                <a:gd name="T8" fmla="*/ 4 w 190"/>
                <a:gd name="T9" fmla="*/ 0 h 94"/>
                <a:gd name="T10" fmla="*/ 3 w 190"/>
                <a:gd name="T11" fmla="*/ 1 h 94"/>
                <a:gd name="T12" fmla="*/ 4 w 190"/>
                <a:gd name="T13" fmla="*/ 1 h 94"/>
                <a:gd name="T14" fmla="*/ 1 w 190"/>
                <a:gd name="T15" fmla="*/ 2 h 94"/>
                <a:gd name="T16" fmla="*/ 1 w 190"/>
                <a:gd name="T17" fmla="*/ 2 h 94"/>
                <a:gd name="T18" fmla="*/ 1 w 190"/>
                <a:gd name="T19" fmla="*/ 2 h 94"/>
                <a:gd name="T20" fmla="*/ 0 w 190"/>
                <a:gd name="T21" fmla="*/ 2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94"/>
                <a:gd name="T35" fmla="*/ 190 w 190"/>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94">
                  <a:moveTo>
                    <a:pt x="0" y="67"/>
                  </a:moveTo>
                  <a:lnTo>
                    <a:pt x="39" y="46"/>
                  </a:lnTo>
                  <a:lnTo>
                    <a:pt x="11" y="27"/>
                  </a:lnTo>
                  <a:lnTo>
                    <a:pt x="146" y="0"/>
                  </a:lnTo>
                  <a:lnTo>
                    <a:pt x="168" y="1"/>
                  </a:lnTo>
                  <a:lnTo>
                    <a:pt x="142" y="25"/>
                  </a:lnTo>
                  <a:lnTo>
                    <a:pt x="190" y="23"/>
                  </a:lnTo>
                  <a:lnTo>
                    <a:pt x="66" y="79"/>
                  </a:lnTo>
                  <a:lnTo>
                    <a:pt x="39" y="94"/>
                  </a:lnTo>
                  <a:lnTo>
                    <a:pt x="45" y="71"/>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3" name="Freeform 397"/>
            <p:cNvSpPr/>
            <p:nvPr/>
          </p:nvSpPr>
          <p:spPr bwMode="auto">
            <a:xfrm>
              <a:off x="2143488" y="2290555"/>
              <a:ext cx="37064" cy="22276"/>
            </a:xfrm>
            <a:custGeom>
              <a:avLst/>
              <a:gdLst>
                <a:gd name="T0" fmla="*/ 0 w 75"/>
                <a:gd name="T1" fmla="*/ 1 h 49"/>
                <a:gd name="T2" fmla="*/ 1 w 75"/>
                <a:gd name="T3" fmla="*/ 0 h 49"/>
                <a:gd name="T4" fmla="*/ 2 w 75"/>
                <a:gd name="T5" fmla="*/ 1 h 49"/>
                <a:gd name="T6" fmla="*/ 0 w 75"/>
                <a:gd name="T7" fmla="*/ 1 h 49"/>
                <a:gd name="T8" fmla="*/ 0 60000 65536"/>
                <a:gd name="T9" fmla="*/ 0 60000 65536"/>
                <a:gd name="T10" fmla="*/ 0 60000 65536"/>
                <a:gd name="T11" fmla="*/ 0 60000 65536"/>
                <a:gd name="T12" fmla="*/ 0 w 75"/>
                <a:gd name="T13" fmla="*/ 0 h 49"/>
                <a:gd name="T14" fmla="*/ 75 w 75"/>
                <a:gd name="T15" fmla="*/ 49 h 49"/>
              </a:gdLst>
              <a:ahLst/>
              <a:cxnLst>
                <a:cxn ang="T8">
                  <a:pos x="T0" y="T1"/>
                </a:cxn>
                <a:cxn ang="T9">
                  <a:pos x="T2" y="T3"/>
                </a:cxn>
                <a:cxn ang="T10">
                  <a:pos x="T4" y="T5"/>
                </a:cxn>
                <a:cxn ang="T11">
                  <a:pos x="T6" y="T7"/>
                </a:cxn>
              </a:cxnLst>
              <a:rect l="T12" t="T13" r="T14" b="T15"/>
              <a:pathLst>
                <a:path w="75" h="49">
                  <a:moveTo>
                    <a:pt x="0" y="49"/>
                  </a:moveTo>
                  <a:lnTo>
                    <a:pt x="22" y="0"/>
                  </a:lnTo>
                  <a:lnTo>
                    <a:pt x="75" y="27"/>
                  </a:lnTo>
                  <a:lnTo>
                    <a:pt x="0" y="4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4" name="Freeform 398"/>
            <p:cNvSpPr/>
            <p:nvPr/>
          </p:nvSpPr>
          <p:spPr bwMode="auto">
            <a:xfrm>
              <a:off x="2207508" y="2152123"/>
              <a:ext cx="111192" cy="92288"/>
            </a:xfrm>
            <a:custGeom>
              <a:avLst/>
              <a:gdLst>
                <a:gd name="T0" fmla="*/ 0 w 229"/>
                <a:gd name="T1" fmla="*/ 2 h 204"/>
                <a:gd name="T2" fmla="*/ 0 w 229"/>
                <a:gd name="T3" fmla="*/ 3 h 204"/>
                <a:gd name="T4" fmla="*/ 1 w 229"/>
                <a:gd name="T5" fmla="*/ 3 h 204"/>
                <a:gd name="T6" fmla="*/ 2 w 229"/>
                <a:gd name="T7" fmla="*/ 4 h 204"/>
                <a:gd name="T8" fmla="*/ 2 w 229"/>
                <a:gd name="T9" fmla="*/ 3 h 204"/>
                <a:gd name="T10" fmla="*/ 2 w 229"/>
                <a:gd name="T11" fmla="*/ 5 h 204"/>
                <a:gd name="T12" fmla="*/ 5 w 229"/>
                <a:gd name="T13" fmla="*/ 5 h 204"/>
                <a:gd name="T14" fmla="*/ 4 w 229"/>
                <a:gd name="T15" fmla="*/ 4 h 204"/>
                <a:gd name="T16" fmla="*/ 3 w 229"/>
                <a:gd name="T17" fmla="*/ 3 h 204"/>
                <a:gd name="T18" fmla="*/ 3 w 229"/>
                <a:gd name="T19" fmla="*/ 1 h 204"/>
                <a:gd name="T20" fmla="*/ 5 w 229"/>
                <a:gd name="T21" fmla="*/ 0 h 204"/>
                <a:gd name="T22" fmla="*/ 1 w 229"/>
                <a:gd name="T23" fmla="*/ 0 h 204"/>
                <a:gd name="T24" fmla="*/ 1 w 229"/>
                <a:gd name="T25" fmla="*/ 2 h 204"/>
                <a:gd name="T26" fmla="*/ 0 w 229"/>
                <a:gd name="T27" fmla="*/ 2 h 2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04"/>
                <a:gd name="T44" fmla="*/ 229 w 229"/>
                <a:gd name="T45" fmla="*/ 204 h 2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04">
                  <a:moveTo>
                    <a:pt x="0" y="103"/>
                  </a:moveTo>
                  <a:lnTo>
                    <a:pt x="16" y="146"/>
                  </a:lnTo>
                  <a:lnTo>
                    <a:pt x="41" y="131"/>
                  </a:lnTo>
                  <a:lnTo>
                    <a:pt x="71" y="159"/>
                  </a:lnTo>
                  <a:lnTo>
                    <a:pt x="91" y="146"/>
                  </a:lnTo>
                  <a:lnTo>
                    <a:pt x="82" y="196"/>
                  </a:lnTo>
                  <a:lnTo>
                    <a:pt x="229" y="204"/>
                  </a:lnTo>
                  <a:lnTo>
                    <a:pt x="175" y="167"/>
                  </a:lnTo>
                  <a:lnTo>
                    <a:pt x="147" y="105"/>
                  </a:lnTo>
                  <a:lnTo>
                    <a:pt x="148" y="38"/>
                  </a:lnTo>
                  <a:lnTo>
                    <a:pt x="186" y="0"/>
                  </a:lnTo>
                  <a:lnTo>
                    <a:pt x="57" y="13"/>
                  </a:lnTo>
                  <a:lnTo>
                    <a:pt x="25" y="103"/>
                  </a:lnTo>
                  <a:lnTo>
                    <a:pt x="0" y="10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5" name="Freeform 399"/>
            <p:cNvSpPr/>
            <p:nvPr/>
          </p:nvSpPr>
          <p:spPr bwMode="auto">
            <a:xfrm>
              <a:off x="2244572" y="2002552"/>
              <a:ext cx="283034" cy="149571"/>
            </a:xfrm>
            <a:custGeom>
              <a:avLst/>
              <a:gdLst>
                <a:gd name="T0" fmla="*/ 0 w 587"/>
                <a:gd name="T1" fmla="*/ 7 h 330"/>
                <a:gd name="T2" fmla="*/ 1 w 587"/>
                <a:gd name="T3" fmla="*/ 7 h 330"/>
                <a:gd name="T4" fmla="*/ 0 w 587"/>
                <a:gd name="T5" fmla="*/ 7 h 330"/>
                <a:gd name="T6" fmla="*/ 3 w 587"/>
                <a:gd name="T7" fmla="*/ 8 h 330"/>
                <a:gd name="T8" fmla="*/ 3 w 587"/>
                <a:gd name="T9" fmla="*/ 7 h 330"/>
                <a:gd name="T10" fmla="*/ 3 w 587"/>
                <a:gd name="T11" fmla="*/ 7 h 330"/>
                <a:gd name="T12" fmla="*/ 3 w 587"/>
                <a:gd name="T13" fmla="*/ 7 h 330"/>
                <a:gd name="T14" fmla="*/ 4 w 587"/>
                <a:gd name="T15" fmla="*/ 7 h 330"/>
                <a:gd name="T16" fmla="*/ 3 w 587"/>
                <a:gd name="T17" fmla="*/ 6 h 330"/>
                <a:gd name="T18" fmla="*/ 4 w 587"/>
                <a:gd name="T19" fmla="*/ 6 h 330"/>
                <a:gd name="T20" fmla="*/ 5 w 587"/>
                <a:gd name="T21" fmla="*/ 6 h 330"/>
                <a:gd name="T22" fmla="*/ 4 w 587"/>
                <a:gd name="T23" fmla="*/ 5 h 330"/>
                <a:gd name="T24" fmla="*/ 5 w 587"/>
                <a:gd name="T25" fmla="*/ 5 h 330"/>
                <a:gd name="T26" fmla="*/ 5 w 587"/>
                <a:gd name="T27" fmla="*/ 5 h 330"/>
                <a:gd name="T28" fmla="*/ 6 w 587"/>
                <a:gd name="T29" fmla="*/ 5 h 330"/>
                <a:gd name="T30" fmla="*/ 6 w 587"/>
                <a:gd name="T31" fmla="*/ 4 h 330"/>
                <a:gd name="T32" fmla="*/ 13 w 587"/>
                <a:gd name="T33" fmla="*/ 2 h 330"/>
                <a:gd name="T34" fmla="*/ 14 w 587"/>
                <a:gd name="T35" fmla="*/ 1 h 330"/>
                <a:gd name="T36" fmla="*/ 13 w 587"/>
                <a:gd name="T37" fmla="*/ 0 h 330"/>
                <a:gd name="T38" fmla="*/ 9 w 587"/>
                <a:gd name="T39" fmla="*/ 1 h 330"/>
                <a:gd name="T40" fmla="*/ 7 w 587"/>
                <a:gd name="T41" fmla="*/ 1 h 330"/>
                <a:gd name="T42" fmla="*/ 3 w 587"/>
                <a:gd name="T43" fmla="*/ 4 h 330"/>
                <a:gd name="T44" fmla="*/ 2 w 587"/>
                <a:gd name="T45" fmla="*/ 4 h 330"/>
                <a:gd name="T46" fmla="*/ 2 w 587"/>
                <a:gd name="T47" fmla="*/ 5 h 330"/>
                <a:gd name="T48" fmla="*/ 3 w 587"/>
                <a:gd name="T49" fmla="*/ 5 h 330"/>
                <a:gd name="T50" fmla="*/ 2 w 587"/>
                <a:gd name="T51" fmla="*/ 5 h 330"/>
                <a:gd name="T52" fmla="*/ 2 w 587"/>
                <a:gd name="T53" fmla="*/ 5 h 330"/>
                <a:gd name="T54" fmla="*/ 1 w 587"/>
                <a:gd name="T55" fmla="*/ 6 h 330"/>
                <a:gd name="T56" fmla="*/ 2 w 587"/>
                <a:gd name="T57" fmla="*/ 6 h 330"/>
                <a:gd name="T58" fmla="*/ 0 w 587"/>
                <a:gd name="T59" fmla="*/ 7 h 3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7"/>
                <a:gd name="T91" fmla="*/ 0 h 330"/>
                <a:gd name="T92" fmla="*/ 587 w 587"/>
                <a:gd name="T93" fmla="*/ 330 h 3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7" h="330">
                  <a:moveTo>
                    <a:pt x="0" y="284"/>
                  </a:moveTo>
                  <a:lnTo>
                    <a:pt x="58" y="293"/>
                  </a:lnTo>
                  <a:lnTo>
                    <a:pt x="18" y="321"/>
                  </a:lnTo>
                  <a:lnTo>
                    <a:pt x="117" y="330"/>
                  </a:lnTo>
                  <a:lnTo>
                    <a:pt x="120" y="293"/>
                  </a:lnTo>
                  <a:lnTo>
                    <a:pt x="149" y="298"/>
                  </a:lnTo>
                  <a:lnTo>
                    <a:pt x="119" y="279"/>
                  </a:lnTo>
                  <a:lnTo>
                    <a:pt x="158" y="286"/>
                  </a:lnTo>
                  <a:lnTo>
                    <a:pt x="149" y="244"/>
                  </a:lnTo>
                  <a:lnTo>
                    <a:pt x="167" y="270"/>
                  </a:lnTo>
                  <a:lnTo>
                    <a:pt x="196" y="245"/>
                  </a:lnTo>
                  <a:lnTo>
                    <a:pt x="177" y="217"/>
                  </a:lnTo>
                  <a:lnTo>
                    <a:pt x="239" y="222"/>
                  </a:lnTo>
                  <a:lnTo>
                    <a:pt x="221" y="205"/>
                  </a:lnTo>
                  <a:lnTo>
                    <a:pt x="249" y="209"/>
                  </a:lnTo>
                  <a:lnTo>
                    <a:pt x="265" y="175"/>
                  </a:lnTo>
                  <a:lnTo>
                    <a:pt x="558" y="71"/>
                  </a:lnTo>
                  <a:lnTo>
                    <a:pt x="587" y="30"/>
                  </a:lnTo>
                  <a:lnTo>
                    <a:pt x="530" y="0"/>
                  </a:lnTo>
                  <a:lnTo>
                    <a:pt x="409" y="67"/>
                  </a:lnTo>
                  <a:lnTo>
                    <a:pt x="282" y="67"/>
                  </a:lnTo>
                  <a:lnTo>
                    <a:pt x="147" y="155"/>
                  </a:lnTo>
                  <a:lnTo>
                    <a:pt x="71" y="165"/>
                  </a:lnTo>
                  <a:lnTo>
                    <a:pt x="76" y="205"/>
                  </a:lnTo>
                  <a:lnTo>
                    <a:pt x="116" y="209"/>
                  </a:lnTo>
                  <a:lnTo>
                    <a:pt x="70" y="210"/>
                  </a:lnTo>
                  <a:lnTo>
                    <a:pt x="91" y="226"/>
                  </a:lnTo>
                  <a:lnTo>
                    <a:pt x="58" y="245"/>
                  </a:lnTo>
                  <a:lnTo>
                    <a:pt x="97" y="263"/>
                  </a:lnTo>
                  <a:lnTo>
                    <a:pt x="0" y="2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6" name="Freeform 400"/>
            <p:cNvSpPr/>
            <p:nvPr/>
          </p:nvSpPr>
          <p:spPr bwMode="auto">
            <a:xfrm>
              <a:off x="2407990" y="1805246"/>
              <a:ext cx="53911" cy="30232"/>
            </a:xfrm>
            <a:custGeom>
              <a:avLst/>
              <a:gdLst>
                <a:gd name="T0" fmla="*/ 0 w 115"/>
                <a:gd name="T1" fmla="*/ 1 h 66"/>
                <a:gd name="T2" fmla="*/ 1 w 115"/>
                <a:gd name="T3" fmla="*/ 1 h 66"/>
                <a:gd name="T4" fmla="*/ 3 w 115"/>
                <a:gd name="T5" fmla="*/ 1 h 66"/>
                <a:gd name="T6" fmla="*/ 1 w 115"/>
                <a:gd name="T7" fmla="*/ 0 h 66"/>
                <a:gd name="T8" fmla="*/ 0 w 115"/>
                <a:gd name="T9" fmla="*/ 1 h 66"/>
                <a:gd name="T10" fmla="*/ 0 60000 65536"/>
                <a:gd name="T11" fmla="*/ 0 60000 65536"/>
                <a:gd name="T12" fmla="*/ 0 60000 65536"/>
                <a:gd name="T13" fmla="*/ 0 60000 65536"/>
                <a:gd name="T14" fmla="*/ 0 60000 65536"/>
                <a:gd name="T15" fmla="*/ 0 w 115"/>
                <a:gd name="T16" fmla="*/ 0 h 66"/>
                <a:gd name="T17" fmla="*/ 115 w 115"/>
                <a:gd name="T18" fmla="*/ 66 h 66"/>
              </a:gdLst>
              <a:ahLst/>
              <a:cxnLst>
                <a:cxn ang="T10">
                  <a:pos x="T0" y="T1"/>
                </a:cxn>
                <a:cxn ang="T11">
                  <a:pos x="T2" y="T3"/>
                </a:cxn>
                <a:cxn ang="T12">
                  <a:pos x="T4" y="T5"/>
                </a:cxn>
                <a:cxn ang="T13">
                  <a:pos x="T6" y="T7"/>
                </a:cxn>
                <a:cxn ang="T14">
                  <a:pos x="T8" y="T9"/>
                </a:cxn>
              </a:cxnLst>
              <a:rect l="T15" t="T16" r="T17" b="T18"/>
              <a:pathLst>
                <a:path w="115" h="66">
                  <a:moveTo>
                    <a:pt x="0" y="47"/>
                  </a:moveTo>
                  <a:lnTo>
                    <a:pt x="32" y="66"/>
                  </a:lnTo>
                  <a:lnTo>
                    <a:pt x="115" y="43"/>
                  </a:lnTo>
                  <a:lnTo>
                    <a:pt x="66" y="0"/>
                  </a:lnTo>
                  <a:lnTo>
                    <a:pt x="0" y="4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7" name="Freeform 401"/>
            <p:cNvSpPr/>
            <p:nvPr/>
          </p:nvSpPr>
          <p:spPr bwMode="auto">
            <a:xfrm>
              <a:off x="2930254" y="1865711"/>
              <a:ext cx="48857" cy="19094"/>
            </a:xfrm>
            <a:custGeom>
              <a:avLst/>
              <a:gdLst>
                <a:gd name="T0" fmla="*/ 0 w 103"/>
                <a:gd name="T1" fmla="*/ 0 h 42"/>
                <a:gd name="T2" fmla="*/ 1 w 103"/>
                <a:gd name="T3" fmla="*/ 1 h 42"/>
                <a:gd name="T4" fmla="*/ 1 w 103"/>
                <a:gd name="T5" fmla="*/ 1 h 42"/>
                <a:gd name="T6" fmla="*/ 2 w 103"/>
                <a:gd name="T7" fmla="*/ 1 h 42"/>
                <a:gd name="T8" fmla="*/ 2 w 103"/>
                <a:gd name="T9" fmla="*/ 1 h 42"/>
                <a:gd name="T10" fmla="*/ 0 w 103"/>
                <a:gd name="T11" fmla="*/ 0 h 42"/>
                <a:gd name="T12" fmla="*/ 0 60000 65536"/>
                <a:gd name="T13" fmla="*/ 0 60000 65536"/>
                <a:gd name="T14" fmla="*/ 0 60000 65536"/>
                <a:gd name="T15" fmla="*/ 0 60000 65536"/>
                <a:gd name="T16" fmla="*/ 0 60000 65536"/>
                <a:gd name="T17" fmla="*/ 0 60000 65536"/>
                <a:gd name="T18" fmla="*/ 0 w 103"/>
                <a:gd name="T19" fmla="*/ 0 h 42"/>
                <a:gd name="T20" fmla="*/ 103 w 10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03" h="42">
                  <a:moveTo>
                    <a:pt x="0" y="0"/>
                  </a:moveTo>
                  <a:lnTo>
                    <a:pt x="46" y="34"/>
                  </a:lnTo>
                  <a:lnTo>
                    <a:pt x="31" y="42"/>
                  </a:lnTo>
                  <a:lnTo>
                    <a:pt x="70" y="41"/>
                  </a:lnTo>
                  <a:lnTo>
                    <a:pt x="103" y="20"/>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8" name="Freeform 402"/>
            <p:cNvSpPr/>
            <p:nvPr/>
          </p:nvSpPr>
          <p:spPr bwMode="auto">
            <a:xfrm>
              <a:off x="2940363" y="1811611"/>
              <a:ext cx="116246" cy="55691"/>
            </a:xfrm>
            <a:custGeom>
              <a:avLst/>
              <a:gdLst>
                <a:gd name="T0" fmla="*/ 0 w 242"/>
                <a:gd name="T1" fmla="*/ 2 h 123"/>
                <a:gd name="T2" fmla="*/ 1 w 242"/>
                <a:gd name="T3" fmla="*/ 1 h 123"/>
                <a:gd name="T4" fmla="*/ 4 w 242"/>
                <a:gd name="T5" fmla="*/ 0 h 123"/>
                <a:gd name="T6" fmla="*/ 6 w 242"/>
                <a:gd name="T7" fmla="*/ 1 h 123"/>
                <a:gd name="T8" fmla="*/ 5 w 242"/>
                <a:gd name="T9" fmla="*/ 2 h 123"/>
                <a:gd name="T10" fmla="*/ 5 w 242"/>
                <a:gd name="T11" fmla="*/ 2 h 123"/>
                <a:gd name="T12" fmla="*/ 2 w 242"/>
                <a:gd name="T13" fmla="*/ 3 h 123"/>
                <a:gd name="T14" fmla="*/ 0 w 242"/>
                <a:gd name="T15" fmla="*/ 2 h 123"/>
                <a:gd name="T16" fmla="*/ 0 60000 65536"/>
                <a:gd name="T17" fmla="*/ 0 60000 65536"/>
                <a:gd name="T18" fmla="*/ 0 60000 65536"/>
                <a:gd name="T19" fmla="*/ 0 60000 65536"/>
                <a:gd name="T20" fmla="*/ 0 60000 65536"/>
                <a:gd name="T21" fmla="*/ 0 60000 65536"/>
                <a:gd name="T22" fmla="*/ 0 60000 65536"/>
                <a:gd name="T23" fmla="*/ 0 60000 65536"/>
                <a:gd name="T24" fmla="*/ 0 w 242"/>
                <a:gd name="T25" fmla="*/ 0 h 123"/>
                <a:gd name="T26" fmla="*/ 242 w 242"/>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 h="123">
                  <a:moveTo>
                    <a:pt x="0" y="100"/>
                  </a:moveTo>
                  <a:lnTo>
                    <a:pt x="65" y="33"/>
                  </a:lnTo>
                  <a:lnTo>
                    <a:pt x="156" y="0"/>
                  </a:lnTo>
                  <a:lnTo>
                    <a:pt x="242" y="59"/>
                  </a:lnTo>
                  <a:lnTo>
                    <a:pt x="212" y="71"/>
                  </a:lnTo>
                  <a:lnTo>
                    <a:pt x="220" y="98"/>
                  </a:lnTo>
                  <a:lnTo>
                    <a:pt x="95" y="12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59" name="Freeform 403"/>
            <p:cNvSpPr/>
            <p:nvPr/>
          </p:nvSpPr>
          <p:spPr bwMode="auto">
            <a:xfrm>
              <a:off x="2963949" y="1860937"/>
              <a:ext cx="131408" cy="63647"/>
            </a:xfrm>
            <a:custGeom>
              <a:avLst/>
              <a:gdLst>
                <a:gd name="T0" fmla="*/ 0 w 274"/>
                <a:gd name="T1" fmla="*/ 1 h 142"/>
                <a:gd name="T2" fmla="*/ 1 w 274"/>
                <a:gd name="T3" fmla="*/ 1 h 142"/>
                <a:gd name="T4" fmla="*/ 2 w 274"/>
                <a:gd name="T5" fmla="*/ 3 h 142"/>
                <a:gd name="T6" fmla="*/ 3 w 274"/>
                <a:gd name="T7" fmla="*/ 2 h 142"/>
                <a:gd name="T8" fmla="*/ 5 w 274"/>
                <a:gd name="T9" fmla="*/ 3 h 142"/>
                <a:gd name="T10" fmla="*/ 6 w 274"/>
                <a:gd name="T11" fmla="*/ 3 h 142"/>
                <a:gd name="T12" fmla="*/ 5 w 274"/>
                <a:gd name="T13" fmla="*/ 2 h 142"/>
                <a:gd name="T14" fmla="*/ 6 w 274"/>
                <a:gd name="T15" fmla="*/ 2 h 142"/>
                <a:gd name="T16" fmla="*/ 6 w 274"/>
                <a:gd name="T17" fmla="*/ 1 h 142"/>
                <a:gd name="T18" fmla="*/ 5 w 274"/>
                <a:gd name="T19" fmla="*/ 0 h 142"/>
                <a:gd name="T20" fmla="*/ 4 w 274"/>
                <a:gd name="T21" fmla="*/ 1 h 142"/>
                <a:gd name="T22" fmla="*/ 5 w 274"/>
                <a:gd name="T23" fmla="*/ 1 h 142"/>
                <a:gd name="T24" fmla="*/ 4 w 274"/>
                <a:gd name="T25" fmla="*/ 0 h 142"/>
                <a:gd name="T26" fmla="*/ 2 w 274"/>
                <a:gd name="T27" fmla="*/ 0 h 142"/>
                <a:gd name="T28" fmla="*/ 0 w 274"/>
                <a:gd name="T29" fmla="*/ 1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42"/>
                <a:gd name="T47" fmla="*/ 274 w 274"/>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42">
                  <a:moveTo>
                    <a:pt x="0" y="61"/>
                  </a:moveTo>
                  <a:lnTo>
                    <a:pt x="50" y="68"/>
                  </a:lnTo>
                  <a:lnTo>
                    <a:pt x="85" y="118"/>
                  </a:lnTo>
                  <a:lnTo>
                    <a:pt x="114" y="103"/>
                  </a:lnTo>
                  <a:lnTo>
                    <a:pt x="225" y="142"/>
                  </a:lnTo>
                  <a:lnTo>
                    <a:pt x="264" y="126"/>
                  </a:lnTo>
                  <a:lnTo>
                    <a:pt x="235" y="88"/>
                  </a:lnTo>
                  <a:lnTo>
                    <a:pt x="258" y="98"/>
                  </a:lnTo>
                  <a:lnTo>
                    <a:pt x="274" y="39"/>
                  </a:lnTo>
                  <a:lnTo>
                    <a:pt x="215" y="12"/>
                  </a:lnTo>
                  <a:lnTo>
                    <a:pt x="156" y="52"/>
                  </a:lnTo>
                  <a:lnTo>
                    <a:pt x="203" y="31"/>
                  </a:lnTo>
                  <a:lnTo>
                    <a:pt x="173" y="0"/>
                  </a:lnTo>
                  <a:lnTo>
                    <a:pt x="79" y="11"/>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0" name="Freeform 404"/>
            <p:cNvSpPr/>
            <p:nvPr/>
          </p:nvSpPr>
          <p:spPr bwMode="auto">
            <a:xfrm>
              <a:off x="3086934" y="1892761"/>
              <a:ext cx="109507" cy="66829"/>
            </a:xfrm>
            <a:custGeom>
              <a:avLst/>
              <a:gdLst>
                <a:gd name="T0" fmla="*/ 0 w 226"/>
                <a:gd name="T1" fmla="*/ 3 h 145"/>
                <a:gd name="T2" fmla="*/ 0 w 226"/>
                <a:gd name="T3" fmla="*/ 3 h 145"/>
                <a:gd name="T4" fmla="*/ 5 w 226"/>
                <a:gd name="T5" fmla="*/ 3 h 145"/>
                <a:gd name="T6" fmla="*/ 5 w 226"/>
                <a:gd name="T7" fmla="*/ 2 h 145"/>
                <a:gd name="T8" fmla="*/ 4 w 226"/>
                <a:gd name="T9" fmla="*/ 1 h 145"/>
                <a:gd name="T10" fmla="*/ 3 w 226"/>
                <a:gd name="T11" fmla="*/ 1 h 145"/>
                <a:gd name="T12" fmla="*/ 3 w 226"/>
                <a:gd name="T13" fmla="*/ 0 h 145"/>
                <a:gd name="T14" fmla="*/ 3 w 226"/>
                <a:gd name="T15" fmla="*/ 0 h 145"/>
                <a:gd name="T16" fmla="*/ 1 w 226"/>
                <a:gd name="T17" fmla="*/ 3 h 145"/>
                <a:gd name="T18" fmla="*/ 0 w 226"/>
                <a:gd name="T19" fmla="*/ 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145"/>
                <a:gd name="T32" fmla="*/ 226 w 226"/>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145">
                  <a:moveTo>
                    <a:pt x="0" y="125"/>
                  </a:moveTo>
                  <a:lnTo>
                    <a:pt x="17" y="145"/>
                  </a:lnTo>
                  <a:lnTo>
                    <a:pt x="209" y="117"/>
                  </a:lnTo>
                  <a:lnTo>
                    <a:pt x="226" y="69"/>
                  </a:lnTo>
                  <a:lnTo>
                    <a:pt x="172" y="30"/>
                  </a:lnTo>
                  <a:lnTo>
                    <a:pt x="126" y="45"/>
                  </a:lnTo>
                  <a:lnTo>
                    <a:pt x="134" y="12"/>
                  </a:lnTo>
                  <a:lnTo>
                    <a:pt x="110" y="0"/>
                  </a:lnTo>
                  <a:lnTo>
                    <a:pt x="20" y="108"/>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1" name="Freeform 405"/>
            <p:cNvSpPr/>
            <p:nvPr/>
          </p:nvSpPr>
          <p:spPr bwMode="auto">
            <a:xfrm>
              <a:off x="3765877" y="2032784"/>
              <a:ext cx="124670" cy="63647"/>
            </a:xfrm>
            <a:custGeom>
              <a:avLst/>
              <a:gdLst>
                <a:gd name="T0" fmla="*/ 0 w 258"/>
                <a:gd name="T1" fmla="*/ 2 h 136"/>
                <a:gd name="T2" fmla="*/ 1 w 258"/>
                <a:gd name="T3" fmla="*/ 0 h 136"/>
                <a:gd name="T4" fmla="*/ 2 w 258"/>
                <a:gd name="T5" fmla="*/ 0 h 136"/>
                <a:gd name="T6" fmla="*/ 3 w 258"/>
                <a:gd name="T7" fmla="*/ 1 h 136"/>
                <a:gd name="T8" fmla="*/ 4 w 258"/>
                <a:gd name="T9" fmla="*/ 0 h 136"/>
                <a:gd name="T10" fmla="*/ 5 w 258"/>
                <a:gd name="T11" fmla="*/ 1 h 136"/>
                <a:gd name="T12" fmla="*/ 5 w 258"/>
                <a:gd name="T13" fmla="*/ 2 h 136"/>
                <a:gd name="T14" fmla="*/ 6 w 258"/>
                <a:gd name="T15" fmla="*/ 3 h 136"/>
                <a:gd name="T16" fmla="*/ 3 w 258"/>
                <a:gd name="T17" fmla="*/ 3 h 136"/>
                <a:gd name="T18" fmla="*/ 3 w 258"/>
                <a:gd name="T19" fmla="*/ 3 h 136"/>
                <a:gd name="T20" fmla="*/ 2 w 258"/>
                <a:gd name="T21" fmla="*/ 4 h 136"/>
                <a:gd name="T22" fmla="*/ 0 w 258"/>
                <a:gd name="T23" fmla="*/ 2 h 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136"/>
                <a:gd name="T38" fmla="*/ 258 w 258"/>
                <a:gd name="T39" fmla="*/ 136 h 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136">
                  <a:moveTo>
                    <a:pt x="0" y="73"/>
                  </a:moveTo>
                  <a:lnTo>
                    <a:pt x="53" y="5"/>
                  </a:lnTo>
                  <a:lnTo>
                    <a:pt x="88" y="0"/>
                  </a:lnTo>
                  <a:lnTo>
                    <a:pt x="147" y="50"/>
                  </a:lnTo>
                  <a:lnTo>
                    <a:pt x="157" y="13"/>
                  </a:lnTo>
                  <a:lnTo>
                    <a:pt x="220" y="44"/>
                  </a:lnTo>
                  <a:lnTo>
                    <a:pt x="216" y="93"/>
                  </a:lnTo>
                  <a:lnTo>
                    <a:pt x="258" y="112"/>
                  </a:lnTo>
                  <a:lnTo>
                    <a:pt x="123" y="120"/>
                  </a:lnTo>
                  <a:lnTo>
                    <a:pt x="115" y="98"/>
                  </a:lnTo>
                  <a:lnTo>
                    <a:pt x="92" y="136"/>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2" name="Freeform 406"/>
            <p:cNvSpPr/>
            <p:nvPr/>
          </p:nvSpPr>
          <p:spPr bwMode="auto">
            <a:xfrm>
              <a:off x="3853483" y="2035967"/>
              <a:ext cx="75813" cy="42962"/>
            </a:xfrm>
            <a:custGeom>
              <a:avLst/>
              <a:gdLst>
                <a:gd name="T0" fmla="*/ 0 w 158"/>
                <a:gd name="T1" fmla="*/ 0 h 92"/>
                <a:gd name="T2" fmla="*/ 1 w 158"/>
                <a:gd name="T3" fmla="*/ 1 h 92"/>
                <a:gd name="T4" fmla="*/ 1 w 158"/>
                <a:gd name="T5" fmla="*/ 2 h 92"/>
                <a:gd name="T6" fmla="*/ 1 w 158"/>
                <a:gd name="T7" fmla="*/ 2 h 92"/>
                <a:gd name="T8" fmla="*/ 3 w 158"/>
                <a:gd name="T9" fmla="*/ 2 h 92"/>
                <a:gd name="T10" fmla="*/ 4 w 158"/>
                <a:gd name="T11" fmla="*/ 1 h 92"/>
                <a:gd name="T12" fmla="*/ 0 w 158"/>
                <a:gd name="T13" fmla="*/ 0 h 92"/>
                <a:gd name="T14" fmla="*/ 0 60000 65536"/>
                <a:gd name="T15" fmla="*/ 0 60000 65536"/>
                <a:gd name="T16" fmla="*/ 0 60000 65536"/>
                <a:gd name="T17" fmla="*/ 0 60000 65536"/>
                <a:gd name="T18" fmla="*/ 0 60000 65536"/>
                <a:gd name="T19" fmla="*/ 0 60000 65536"/>
                <a:gd name="T20" fmla="*/ 0 60000 65536"/>
                <a:gd name="T21" fmla="*/ 0 w 158"/>
                <a:gd name="T22" fmla="*/ 0 h 92"/>
                <a:gd name="T23" fmla="*/ 158 w 158"/>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92">
                  <a:moveTo>
                    <a:pt x="0" y="0"/>
                  </a:moveTo>
                  <a:lnTo>
                    <a:pt x="50" y="33"/>
                  </a:lnTo>
                  <a:lnTo>
                    <a:pt x="39" y="65"/>
                  </a:lnTo>
                  <a:lnTo>
                    <a:pt x="64" y="92"/>
                  </a:lnTo>
                  <a:lnTo>
                    <a:pt x="110" y="92"/>
                  </a:lnTo>
                  <a:lnTo>
                    <a:pt x="158" y="5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3" name="Freeform 407"/>
            <p:cNvSpPr/>
            <p:nvPr/>
          </p:nvSpPr>
          <p:spPr bwMode="auto">
            <a:xfrm>
              <a:off x="3861906" y="2756770"/>
              <a:ext cx="53911" cy="219583"/>
            </a:xfrm>
            <a:custGeom>
              <a:avLst/>
              <a:gdLst>
                <a:gd name="T0" fmla="*/ 0 w 115"/>
                <a:gd name="T1" fmla="*/ 3 h 483"/>
                <a:gd name="T2" fmla="*/ 0 w 115"/>
                <a:gd name="T3" fmla="*/ 4 h 483"/>
                <a:gd name="T4" fmla="*/ 0 w 115"/>
                <a:gd name="T5" fmla="*/ 11 h 483"/>
                <a:gd name="T6" fmla="*/ 1 w 115"/>
                <a:gd name="T7" fmla="*/ 10 h 483"/>
                <a:gd name="T8" fmla="*/ 1 w 115"/>
                <a:gd name="T9" fmla="*/ 11 h 483"/>
                <a:gd name="T10" fmla="*/ 1 w 115"/>
                <a:gd name="T11" fmla="*/ 9 h 483"/>
                <a:gd name="T12" fmla="*/ 1 w 115"/>
                <a:gd name="T13" fmla="*/ 7 h 483"/>
                <a:gd name="T14" fmla="*/ 3 w 115"/>
                <a:gd name="T15" fmla="*/ 8 h 483"/>
                <a:gd name="T16" fmla="*/ 1 w 115"/>
                <a:gd name="T17" fmla="*/ 4 h 483"/>
                <a:gd name="T18" fmla="*/ 1 w 115"/>
                <a:gd name="T19" fmla="*/ 0 h 483"/>
                <a:gd name="T20" fmla="*/ 0 w 115"/>
                <a:gd name="T21" fmla="*/ 3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83"/>
                <a:gd name="T35" fmla="*/ 115 w 115"/>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83">
                  <a:moveTo>
                    <a:pt x="0" y="123"/>
                  </a:moveTo>
                  <a:lnTo>
                    <a:pt x="19" y="182"/>
                  </a:lnTo>
                  <a:lnTo>
                    <a:pt x="19" y="483"/>
                  </a:lnTo>
                  <a:lnTo>
                    <a:pt x="39" y="446"/>
                  </a:lnTo>
                  <a:lnTo>
                    <a:pt x="70" y="469"/>
                  </a:lnTo>
                  <a:lnTo>
                    <a:pt x="32" y="387"/>
                  </a:lnTo>
                  <a:lnTo>
                    <a:pt x="53" y="304"/>
                  </a:lnTo>
                  <a:lnTo>
                    <a:pt x="115" y="329"/>
                  </a:lnTo>
                  <a:lnTo>
                    <a:pt x="57" y="169"/>
                  </a:lnTo>
                  <a:lnTo>
                    <a:pt x="39" y="0"/>
                  </a:lnTo>
                  <a:lnTo>
                    <a:pt x="0" y="12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4" name="Freeform 408"/>
            <p:cNvSpPr/>
            <p:nvPr/>
          </p:nvSpPr>
          <p:spPr bwMode="auto">
            <a:xfrm>
              <a:off x="3944458" y="2059834"/>
              <a:ext cx="84236" cy="31824"/>
            </a:xfrm>
            <a:custGeom>
              <a:avLst/>
              <a:gdLst>
                <a:gd name="T0" fmla="*/ 0 w 179"/>
                <a:gd name="T1" fmla="*/ 0 h 70"/>
                <a:gd name="T2" fmla="*/ 1 w 179"/>
                <a:gd name="T3" fmla="*/ 1 h 70"/>
                <a:gd name="T4" fmla="*/ 3 w 179"/>
                <a:gd name="T5" fmla="*/ 2 h 70"/>
                <a:gd name="T6" fmla="*/ 4 w 179"/>
                <a:gd name="T7" fmla="*/ 1 h 70"/>
                <a:gd name="T8" fmla="*/ 0 w 179"/>
                <a:gd name="T9" fmla="*/ 0 h 70"/>
                <a:gd name="T10" fmla="*/ 0 60000 65536"/>
                <a:gd name="T11" fmla="*/ 0 60000 65536"/>
                <a:gd name="T12" fmla="*/ 0 60000 65536"/>
                <a:gd name="T13" fmla="*/ 0 60000 65536"/>
                <a:gd name="T14" fmla="*/ 0 60000 65536"/>
                <a:gd name="T15" fmla="*/ 0 w 179"/>
                <a:gd name="T16" fmla="*/ 0 h 70"/>
                <a:gd name="T17" fmla="*/ 179 w 179"/>
                <a:gd name="T18" fmla="*/ 70 h 70"/>
              </a:gdLst>
              <a:ahLst/>
              <a:cxnLst>
                <a:cxn ang="T10">
                  <a:pos x="T0" y="T1"/>
                </a:cxn>
                <a:cxn ang="T11">
                  <a:pos x="T2" y="T3"/>
                </a:cxn>
                <a:cxn ang="T12">
                  <a:pos x="T4" y="T5"/>
                </a:cxn>
                <a:cxn ang="T13">
                  <a:pos x="T6" y="T7"/>
                </a:cxn>
                <a:cxn ang="T14">
                  <a:pos x="T8" y="T9"/>
                </a:cxn>
              </a:cxnLst>
              <a:rect l="T15" t="T16" r="T17" b="T18"/>
              <a:pathLst>
                <a:path w="179" h="70">
                  <a:moveTo>
                    <a:pt x="0" y="0"/>
                  </a:moveTo>
                  <a:lnTo>
                    <a:pt x="31" y="47"/>
                  </a:lnTo>
                  <a:lnTo>
                    <a:pt x="112" y="70"/>
                  </a:lnTo>
                  <a:lnTo>
                    <a:pt x="179" y="55"/>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5" name="Freeform 409"/>
            <p:cNvSpPr/>
            <p:nvPr/>
          </p:nvSpPr>
          <p:spPr bwMode="auto">
            <a:xfrm>
              <a:off x="1097275" y="3033635"/>
              <a:ext cx="224068" cy="178212"/>
            </a:xfrm>
            <a:custGeom>
              <a:avLst/>
              <a:gdLst>
                <a:gd name="T0" fmla="*/ 0 w 469"/>
                <a:gd name="T1" fmla="*/ 1 h 392"/>
                <a:gd name="T2" fmla="*/ 0 w 469"/>
                <a:gd name="T3" fmla="*/ 2 h 392"/>
                <a:gd name="T4" fmla="*/ 3 w 469"/>
                <a:gd name="T5" fmla="*/ 3 h 392"/>
                <a:gd name="T6" fmla="*/ 2 w 469"/>
                <a:gd name="T7" fmla="*/ 5 h 392"/>
                <a:gd name="T8" fmla="*/ 2 w 469"/>
                <a:gd name="T9" fmla="*/ 8 h 392"/>
                <a:gd name="T10" fmla="*/ 3 w 469"/>
                <a:gd name="T11" fmla="*/ 9 h 392"/>
                <a:gd name="T12" fmla="*/ 6 w 469"/>
                <a:gd name="T13" fmla="*/ 8 h 392"/>
                <a:gd name="T14" fmla="*/ 8 w 469"/>
                <a:gd name="T15" fmla="*/ 6 h 392"/>
                <a:gd name="T16" fmla="*/ 8 w 469"/>
                <a:gd name="T17" fmla="*/ 5 h 392"/>
                <a:gd name="T18" fmla="*/ 9 w 469"/>
                <a:gd name="T19" fmla="*/ 3 h 392"/>
                <a:gd name="T20" fmla="*/ 11 w 469"/>
                <a:gd name="T21" fmla="*/ 2 h 392"/>
                <a:gd name="T22" fmla="*/ 11 w 469"/>
                <a:gd name="T23" fmla="*/ 1 h 392"/>
                <a:gd name="T24" fmla="*/ 9 w 469"/>
                <a:gd name="T25" fmla="*/ 1 h 392"/>
                <a:gd name="T26" fmla="*/ 9 w 469"/>
                <a:gd name="T27" fmla="*/ 1 h 392"/>
                <a:gd name="T28" fmla="*/ 6 w 469"/>
                <a:gd name="T29" fmla="*/ 0 h 392"/>
                <a:gd name="T30" fmla="*/ 1 w 469"/>
                <a:gd name="T31" fmla="*/ 0 h 392"/>
                <a:gd name="T32" fmla="*/ 0 w 469"/>
                <a:gd name="T33" fmla="*/ 1 h 3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9"/>
                <a:gd name="T52" fmla="*/ 0 h 392"/>
                <a:gd name="T53" fmla="*/ 469 w 469"/>
                <a:gd name="T54" fmla="*/ 392 h 3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9" h="392">
                  <a:moveTo>
                    <a:pt x="0" y="33"/>
                  </a:moveTo>
                  <a:lnTo>
                    <a:pt x="13" y="97"/>
                  </a:lnTo>
                  <a:lnTo>
                    <a:pt x="112" y="106"/>
                  </a:lnTo>
                  <a:lnTo>
                    <a:pt x="70" y="209"/>
                  </a:lnTo>
                  <a:lnTo>
                    <a:pt x="70" y="335"/>
                  </a:lnTo>
                  <a:lnTo>
                    <a:pt x="138" y="392"/>
                  </a:lnTo>
                  <a:lnTo>
                    <a:pt x="275" y="355"/>
                  </a:lnTo>
                  <a:lnTo>
                    <a:pt x="354" y="261"/>
                  </a:lnTo>
                  <a:lnTo>
                    <a:pt x="338" y="223"/>
                  </a:lnTo>
                  <a:lnTo>
                    <a:pt x="379" y="152"/>
                  </a:lnTo>
                  <a:lnTo>
                    <a:pt x="468" y="98"/>
                  </a:lnTo>
                  <a:lnTo>
                    <a:pt x="469" y="67"/>
                  </a:lnTo>
                  <a:lnTo>
                    <a:pt x="412" y="60"/>
                  </a:lnTo>
                  <a:lnTo>
                    <a:pt x="400" y="55"/>
                  </a:lnTo>
                  <a:lnTo>
                    <a:pt x="279" y="13"/>
                  </a:lnTo>
                  <a:lnTo>
                    <a:pt x="39" y="0"/>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6" name="Freeform 410"/>
            <p:cNvSpPr/>
            <p:nvPr/>
          </p:nvSpPr>
          <p:spPr bwMode="auto">
            <a:xfrm>
              <a:off x="1459491" y="1865711"/>
              <a:ext cx="193743" cy="151162"/>
            </a:xfrm>
            <a:custGeom>
              <a:avLst/>
              <a:gdLst>
                <a:gd name="T0" fmla="*/ 0 w 404"/>
                <a:gd name="T1" fmla="*/ 1 h 334"/>
                <a:gd name="T2" fmla="*/ 0 w 404"/>
                <a:gd name="T3" fmla="*/ 2 h 334"/>
                <a:gd name="T4" fmla="*/ 1 w 404"/>
                <a:gd name="T5" fmla="*/ 2 h 334"/>
                <a:gd name="T6" fmla="*/ 1 w 404"/>
                <a:gd name="T7" fmla="*/ 2 h 334"/>
                <a:gd name="T8" fmla="*/ 1 w 404"/>
                <a:gd name="T9" fmla="*/ 3 h 334"/>
                <a:gd name="T10" fmla="*/ 0 w 404"/>
                <a:gd name="T11" fmla="*/ 3 h 334"/>
                <a:gd name="T12" fmla="*/ 2 w 404"/>
                <a:gd name="T13" fmla="*/ 3 h 334"/>
                <a:gd name="T14" fmla="*/ 1 w 404"/>
                <a:gd name="T15" fmla="*/ 4 h 334"/>
                <a:gd name="T16" fmla="*/ 2 w 404"/>
                <a:gd name="T17" fmla="*/ 4 h 334"/>
                <a:gd name="T18" fmla="*/ 3 w 404"/>
                <a:gd name="T19" fmla="*/ 4 h 334"/>
                <a:gd name="T20" fmla="*/ 3 w 404"/>
                <a:gd name="T21" fmla="*/ 3 h 334"/>
                <a:gd name="T22" fmla="*/ 4 w 404"/>
                <a:gd name="T23" fmla="*/ 3 h 334"/>
                <a:gd name="T24" fmla="*/ 4 w 404"/>
                <a:gd name="T25" fmla="*/ 4 h 334"/>
                <a:gd name="T26" fmla="*/ 5 w 404"/>
                <a:gd name="T27" fmla="*/ 3 h 334"/>
                <a:gd name="T28" fmla="*/ 5 w 404"/>
                <a:gd name="T29" fmla="*/ 4 h 334"/>
                <a:gd name="T30" fmla="*/ 6 w 404"/>
                <a:gd name="T31" fmla="*/ 4 h 334"/>
                <a:gd name="T32" fmla="*/ 3 w 404"/>
                <a:gd name="T33" fmla="*/ 5 h 334"/>
                <a:gd name="T34" fmla="*/ 3 w 404"/>
                <a:gd name="T35" fmla="*/ 5 h 334"/>
                <a:gd name="T36" fmla="*/ 5 w 404"/>
                <a:gd name="T37" fmla="*/ 5 h 334"/>
                <a:gd name="T38" fmla="*/ 4 w 404"/>
                <a:gd name="T39" fmla="*/ 5 h 334"/>
                <a:gd name="T40" fmla="*/ 5 w 404"/>
                <a:gd name="T41" fmla="*/ 6 h 334"/>
                <a:gd name="T42" fmla="*/ 3 w 404"/>
                <a:gd name="T43" fmla="*/ 6 h 334"/>
                <a:gd name="T44" fmla="*/ 5 w 404"/>
                <a:gd name="T45" fmla="*/ 8 h 334"/>
                <a:gd name="T46" fmla="*/ 7 w 404"/>
                <a:gd name="T47" fmla="*/ 4 h 334"/>
                <a:gd name="T48" fmla="*/ 9 w 404"/>
                <a:gd name="T49" fmla="*/ 3 h 334"/>
                <a:gd name="T50" fmla="*/ 7 w 404"/>
                <a:gd name="T51" fmla="*/ 2 h 334"/>
                <a:gd name="T52" fmla="*/ 7 w 404"/>
                <a:gd name="T53" fmla="*/ 1 h 334"/>
                <a:gd name="T54" fmla="*/ 6 w 404"/>
                <a:gd name="T55" fmla="*/ 2 h 334"/>
                <a:gd name="T56" fmla="*/ 6 w 404"/>
                <a:gd name="T57" fmla="*/ 1 h 334"/>
                <a:gd name="T58" fmla="*/ 5 w 404"/>
                <a:gd name="T59" fmla="*/ 0 h 334"/>
                <a:gd name="T60" fmla="*/ 4 w 404"/>
                <a:gd name="T61" fmla="*/ 1 h 334"/>
                <a:gd name="T62" fmla="*/ 5 w 404"/>
                <a:gd name="T63" fmla="*/ 3 h 334"/>
                <a:gd name="T64" fmla="*/ 3 w 404"/>
                <a:gd name="T65" fmla="*/ 1 h 334"/>
                <a:gd name="T66" fmla="*/ 3 w 404"/>
                <a:gd name="T67" fmla="*/ 1 h 334"/>
                <a:gd name="T68" fmla="*/ 3 w 404"/>
                <a:gd name="T69" fmla="*/ 2 h 334"/>
                <a:gd name="T70" fmla="*/ 1 w 404"/>
                <a:gd name="T71" fmla="*/ 1 h 334"/>
                <a:gd name="T72" fmla="*/ 3 w 404"/>
                <a:gd name="T73" fmla="*/ 1 h 334"/>
                <a:gd name="T74" fmla="*/ 0 w 404"/>
                <a:gd name="T75" fmla="*/ 1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
                <a:gd name="T115" fmla="*/ 0 h 334"/>
                <a:gd name="T116" fmla="*/ 404 w 404"/>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 h="334">
                  <a:moveTo>
                    <a:pt x="0" y="41"/>
                  </a:moveTo>
                  <a:lnTo>
                    <a:pt x="2" y="81"/>
                  </a:lnTo>
                  <a:lnTo>
                    <a:pt x="43" y="81"/>
                  </a:lnTo>
                  <a:lnTo>
                    <a:pt x="30" y="100"/>
                  </a:lnTo>
                  <a:lnTo>
                    <a:pt x="64" y="115"/>
                  </a:lnTo>
                  <a:lnTo>
                    <a:pt x="19" y="112"/>
                  </a:lnTo>
                  <a:lnTo>
                    <a:pt x="94" y="147"/>
                  </a:lnTo>
                  <a:lnTo>
                    <a:pt x="66" y="160"/>
                  </a:lnTo>
                  <a:lnTo>
                    <a:pt x="86" y="187"/>
                  </a:lnTo>
                  <a:lnTo>
                    <a:pt x="151" y="170"/>
                  </a:lnTo>
                  <a:lnTo>
                    <a:pt x="150" y="135"/>
                  </a:lnTo>
                  <a:lnTo>
                    <a:pt x="176" y="123"/>
                  </a:lnTo>
                  <a:lnTo>
                    <a:pt x="182" y="162"/>
                  </a:lnTo>
                  <a:lnTo>
                    <a:pt x="224" y="135"/>
                  </a:lnTo>
                  <a:lnTo>
                    <a:pt x="215" y="162"/>
                  </a:lnTo>
                  <a:lnTo>
                    <a:pt x="250" y="164"/>
                  </a:lnTo>
                  <a:lnTo>
                    <a:pt x="113" y="203"/>
                  </a:lnTo>
                  <a:lnTo>
                    <a:pt x="118" y="230"/>
                  </a:lnTo>
                  <a:lnTo>
                    <a:pt x="235" y="211"/>
                  </a:lnTo>
                  <a:lnTo>
                    <a:pt x="157" y="237"/>
                  </a:lnTo>
                  <a:lnTo>
                    <a:pt x="201" y="252"/>
                  </a:lnTo>
                  <a:lnTo>
                    <a:pt x="120" y="265"/>
                  </a:lnTo>
                  <a:lnTo>
                    <a:pt x="238" y="334"/>
                  </a:lnTo>
                  <a:lnTo>
                    <a:pt x="314" y="162"/>
                  </a:lnTo>
                  <a:lnTo>
                    <a:pt x="404" y="122"/>
                  </a:lnTo>
                  <a:lnTo>
                    <a:pt x="306" y="92"/>
                  </a:lnTo>
                  <a:lnTo>
                    <a:pt x="291" y="47"/>
                  </a:lnTo>
                  <a:lnTo>
                    <a:pt x="261" y="73"/>
                  </a:lnTo>
                  <a:lnTo>
                    <a:pt x="276" y="34"/>
                  </a:lnTo>
                  <a:lnTo>
                    <a:pt x="208" y="0"/>
                  </a:lnTo>
                  <a:lnTo>
                    <a:pt x="185" y="34"/>
                  </a:lnTo>
                  <a:lnTo>
                    <a:pt x="216" y="115"/>
                  </a:lnTo>
                  <a:lnTo>
                    <a:pt x="143" y="30"/>
                  </a:lnTo>
                  <a:lnTo>
                    <a:pt x="118" y="47"/>
                  </a:lnTo>
                  <a:lnTo>
                    <a:pt x="134" y="89"/>
                  </a:lnTo>
                  <a:lnTo>
                    <a:pt x="62" y="51"/>
                  </a:lnTo>
                  <a:lnTo>
                    <a:pt x="113" y="27"/>
                  </a:lnTo>
                  <a:lnTo>
                    <a:pt x="0" y="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7" name="Freeform 411"/>
            <p:cNvSpPr/>
            <p:nvPr/>
          </p:nvSpPr>
          <p:spPr bwMode="auto">
            <a:xfrm>
              <a:off x="1584160" y="1845025"/>
              <a:ext cx="175211" cy="63647"/>
            </a:xfrm>
            <a:custGeom>
              <a:avLst/>
              <a:gdLst>
                <a:gd name="T0" fmla="*/ 0 w 365"/>
                <a:gd name="T1" fmla="*/ 1 h 141"/>
                <a:gd name="T2" fmla="*/ 1 w 365"/>
                <a:gd name="T3" fmla="*/ 1 h 141"/>
                <a:gd name="T4" fmla="*/ 0 w 365"/>
                <a:gd name="T5" fmla="*/ 1 h 141"/>
                <a:gd name="T6" fmla="*/ 1 w 365"/>
                <a:gd name="T7" fmla="*/ 2 h 141"/>
                <a:gd name="T8" fmla="*/ 4 w 365"/>
                <a:gd name="T9" fmla="*/ 2 h 141"/>
                <a:gd name="T10" fmla="*/ 2 w 365"/>
                <a:gd name="T11" fmla="*/ 2 h 141"/>
                <a:gd name="T12" fmla="*/ 5 w 365"/>
                <a:gd name="T13" fmla="*/ 3 h 141"/>
                <a:gd name="T14" fmla="*/ 7 w 365"/>
                <a:gd name="T15" fmla="*/ 3 h 141"/>
                <a:gd name="T16" fmla="*/ 9 w 365"/>
                <a:gd name="T17" fmla="*/ 1 h 141"/>
                <a:gd name="T18" fmla="*/ 8 w 365"/>
                <a:gd name="T19" fmla="*/ 1 h 141"/>
                <a:gd name="T20" fmla="*/ 6 w 365"/>
                <a:gd name="T21" fmla="*/ 1 h 141"/>
                <a:gd name="T22" fmla="*/ 7 w 365"/>
                <a:gd name="T23" fmla="*/ 0 h 141"/>
                <a:gd name="T24" fmla="*/ 5 w 365"/>
                <a:gd name="T25" fmla="*/ 1 h 141"/>
                <a:gd name="T26" fmla="*/ 5 w 365"/>
                <a:gd name="T27" fmla="*/ 0 h 141"/>
                <a:gd name="T28" fmla="*/ 4 w 365"/>
                <a:gd name="T29" fmla="*/ 1 h 141"/>
                <a:gd name="T30" fmla="*/ 2 w 365"/>
                <a:gd name="T31" fmla="*/ 0 h 141"/>
                <a:gd name="T32" fmla="*/ 2 w 365"/>
                <a:gd name="T33" fmla="*/ 1 h 141"/>
                <a:gd name="T34" fmla="*/ 1 w 365"/>
                <a:gd name="T35" fmla="*/ 0 h 141"/>
                <a:gd name="T36" fmla="*/ 2 w 365"/>
                <a:gd name="T37" fmla="*/ 1 h 141"/>
                <a:gd name="T38" fmla="*/ 0 w 365"/>
                <a:gd name="T39" fmla="*/ 1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41"/>
                <a:gd name="T62" fmla="*/ 365 w 365"/>
                <a:gd name="T63" fmla="*/ 141 h 1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41">
                  <a:moveTo>
                    <a:pt x="0" y="38"/>
                  </a:moveTo>
                  <a:lnTo>
                    <a:pt x="53" y="49"/>
                  </a:lnTo>
                  <a:lnTo>
                    <a:pt x="19" y="66"/>
                  </a:lnTo>
                  <a:lnTo>
                    <a:pt x="33" y="76"/>
                  </a:lnTo>
                  <a:lnTo>
                    <a:pt x="168" y="74"/>
                  </a:lnTo>
                  <a:lnTo>
                    <a:pt x="83" y="96"/>
                  </a:lnTo>
                  <a:lnTo>
                    <a:pt x="219" y="141"/>
                  </a:lnTo>
                  <a:lnTo>
                    <a:pt x="309" y="115"/>
                  </a:lnTo>
                  <a:lnTo>
                    <a:pt x="365" y="66"/>
                  </a:lnTo>
                  <a:lnTo>
                    <a:pt x="351" y="43"/>
                  </a:lnTo>
                  <a:lnTo>
                    <a:pt x="265" y="45"/>
                  </a:lnTo>
                  <a:lnTo>
                    <a:pt x="277" y="19"/>
                  </a:lnTo>
                  <a:lnTo>
                    <a:pt x="209" y="45"/>
                  </a:lnTo>
                  <a:lnTo>
                    <a:pt x="198" y="0"/>
                  </a:lnTo>
                  <a:lnTo>
                    <a:pt x="182" y="57"/>
                  </a:lnTo>
                  <a:lnTo>
                    <a:pt x="83" y="0"/>
                  </a:lnTo>
                  <a:lnTo>
                    <a:pt x="85" y="35"/>
                  </a:lnTo>
                  <a:lnTo>
                    <a:pt x="57" y="19"/>
                  </a:lnTo>
                  <a:lnTo>
                    <a:pt x="69" y="51"/>
                  </a:lnTo>
                  <a:lnTo>
                    <a:pt x="0" y="3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8" name="Freeform 412"/>
            <p:cNvSpPr/>
            <p:nvPr/>
          </p:nvSpPr>
          <p:spPr bwMode="auto">
            <a:xfrm>
              <a:off x="1644810" y="1948452"/>
              <a:ext cx="74128" cy="41371"/>
            </a:xfrm>
            <a:custGeom>
              <a:avLst/>
              <a:gdLst>
                <a:gd name="T0" fmla="*/ 0 w 157"/>
                <a:gd name="T1" fmla="*/ 2 h 92"/>
                <a:gd name="T2" fmla="*/ 0 w 157"/>
                <a:gd name="T3" fmla="*/ 1 h 92"/>
                <a:gd name="T4" fmla="*/ 2 w 157"/>
                <a:gd name="T5" fmla="*/ 0 h 92"/>
                <a:gd name="T6" fmla="*/ 2 w 157"/>
                <a:gd name="T7" fmla="*/ 1 h 92"/>
                <a:gd name="T8" fmla="*/ 3 w 157"/>
                <a:gd name="T9" fmla="*/ 1 h 92"/>
                <a:gd name="T10" fmla="*/ 1 w 157"/>
                <a:gd name="T11" fmla="*/ 2 h 92"/>
                <a:gd name="T12" fmla="*/ 2 w 157"/>
                <a:gd name="T13" fmla="*/ 1 h 92"/>
                <a:gd name="T14" fmla="*/ 0 w 157"/>
                <a:gd name="T15" fmla="*/ 2 h 92"/>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92"/>
                <a:gd name="T26" fmla="*/ 157 w 157"/>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92">
                  <a:moveTo>
                    <a:pt x="0" y="73"/>
                  </a:moveTo>
                  <a:lnTo>
                    <a:pt x="14" y="26"/>
                  </a:lnTo>
                  <a:lnTo>
                    <a:pt x="78" y="0"/>
                  </a:lnTo>
                  <a:lnTo>
                    <a:pt x="88" y="26"/>
                  </a:lnTo>
                  <a:lnTo>
                    <a:pt x="157" y="48"/>
                  </a:lnTo>
                  <a:lnTo>
                    <a:pt x="62" y="92"/>
                  </a:lnTo>
                  <a:lnTo>
                    <a:pt x="78" y="68"/>
                  </a:lnTo>
                  <a:lnTo>
                    <a:pt x="0" y="7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69" name="Freeform 413"/>
            <p:cNvSpPr/>
            <p:nvPr/>
          </p:nvSpPr>
          <p:spPr bwMode="auto">
            <a:xfrm>
              <a:off x="1467914" y="2304876"/>
              <a:ext cx="235861" cy="423253"/>
            </a:xfrm>
            <a:custGeom>
              <a:avLst/>
              <a:gdLst>
                <a:gd name="T0" fmla="*/ 0 w 492"/>
                <a:gd name="T1" fmla="*/ 16 h 935"/>
                <a:gd name="T2" fmla="*/ 0 w 492"/>
                <a:gd name="T3" fmla="*/ 18 h 935"/>
                <a:gd name="T4" fmla="*/ 1 w 492"/>
                <a:gd name="T5" fmla="*/ 20 h 935"/>
                <a:gd name="T6" fmla="*/ 1 w 492"/>
                <a:gd name="T7" fmla="*/ 22 h 935"/>
                <a:gd name="T8" fmla="*/ 4 w 492"/>
                <a:gd name="T9" fmla="*/ 20 h 935"/>
                <a:gd name="T10" fmla="*/ 5 w 492"/>
                <a:gd name="T11" fmla="*/ 17 h 935"/>
                <a:gd name="T12" fmla="*/ 4 w 492"/>
                <a:gd name="T13" fmla="*/ 17 h 935"/>
                <a:gd name="T14" fmla="*/ 6 w 492"/>
                <a:gd name="T15" fmla="*/ 16 h 935"/>
                <a:gd name="T16" fmla="*/ 4 w 492"/>
                <a:gd name="T17" fmla="*/ 16 h 935"/>
                <a:gd name="T18" fmla="*/ 6 w 492"/>
                <a:gd name="T19" fmla="*/ 16 h 935"/>
                <a:gd name="T20" fmla="*/ 7 w 492"/>
                <a:gd name="T21" fmla="*/ 15 h 935"/>
                <a:gd name="T22" fmla="*/ 5 w 492"/>
                <a:gd name="T23" fmla="*/ 14 h 935"/>
                <a:gd name="T24" fmla="*/ 4 w 492"/>
                <a:gd name="T25" fmla="*/ 15 h 935"/>
                <a:gd name="T26" fmla="*/ 5 w 492"/>
                <a:gd name="T27" fmla="*/ 14 h 935"/>
                <a:gd name="T28" fmla="*/ 5 w 492"/>
                <a:gd name="T29" fmla="*/ 11 h 935"/>
                <a:gd name="T30" fmla="*/ 9 w 492"/>
                <a:gd name="T31" fmla="*/ 8 h 935"/>
                <a:gd name="T32" fmla="*/ 9 w 492"/>
                <a:gd name="T33" fmla="*/ 7 h 935"/>
                <a:gd name="T34" fmla="*/ 9 w 492"/>
                <a:gd name="T35" fmla="*/ 6 h 935"/>
                <a:gd name="T36" fmla="*/ 11 w 492"/>
                <a:gd name="T37" fmla="*/ 5 h 935"/>
                <a:gd name="T38" fmla="*/ 11 w 492"/>
                <a:gd name="T39" fmla="*/ 2 h 935"/>
                <a:gd name="T40" fmla="*/ 8 w 492"/>
                <a:gd name="T41" fmla="*/ 0 h 935"/>
                <a:gd name="T42" fmla="*/ 8 w 492"/>
                <a:gd name="T43" fmla="*/ 0 h 935"/>
                <a:gd name="T44" fmla="*/ 8 w 492"/>
                <a:gd name="T45" fmla="*/ 1 h 935"/>
                <a:gd name="T46" fmla="*/ 6 w 492"/>
                <a:gd name="T47" fmla="*/ 1 h 935"/>
                <a:gd name="T48" fmla="*/ 6 w 492"/>
                <a:gd name="T49" fmla="*/ 2 h 935"/>
                <a:gd name="T50" fmla="*/ 5 w 492"/>
                <a:gd name="T51" fmla="*/ 2 h 935"/>
                <a:gd name="T52" fmla="*/ 5 w 492"/>
                <a:gd name="T53" fmla="*/ 3 h 935"/>
                <a:gd name="T54" fmla="*/ 3 w 492"/>
                <a:gd name="T55" fmla="*/ 5 h 935"/>
                <a:gd name="T56" fmla="*/ 2 w 492"/>
                <a:gd name="T57" fmla="*/ 7 h 935"/>
                <a:gd name="T58" fmla="*/ 3 w 492"/>
                <a:gd name="T59" fmla="*/ 9 h 935"/>
                <a:gd name="T60" fmla="*/ 1 w 492"/>
                <a:gd name="T61" fmla="*/ 9 h 935"/>
                <a:gd name="T62" fmla="*/ 1 w 492"/>
                <a:gd name="T63" fmla="*/ 12 h 935"/>
                <a:gd name="T64" fmla="*/ 1 w 492"/>
                <a:gd name="T65" fmla="*/ 13 h 935"/>
                <a:gd name="T66" fmla="*/ 1 w 492"/>
                <a:gd name="T67" fmla="*/ 13 h 935"/>
                <a:gd name="T68" fmla="*/ 1 w 492"/>
                <a:gd name="T69" fmla="*/ 15 h 935"/>
                <a:gd name="T70" fmla="*/ 0 w 492"/>
                <a:gd name="T71" fmla="*/ 16 h 9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935"/>
                <a:gd name="T110" fmla="*/ 492 w 492"/>
                <a:gd name="T111" fmla="*/ 935 h 9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935">
                  <a:moveTo>
                    <a:pt x="0" y="704"/>
                  </a:moveTo>
                  <a:lnTo>
                    <a:pt x="19" y="810"/>
                  </a:lnTo>
                  <a:lnTo>
                    <a:pt x="63" y="862"/>
                  </a:lnTo>
                  <a:lnTo>
                    <a:pt x="59" y="935"/>
                  </a:lnTo>
                  <a:lnTo>
                    <a:pt x="179" y="885"/>
                  </a:lnTo>
                  <a:lnTo>
                    <a:pt x="209" y="739"/>
                  </a:lnTo>
                  <a:lnTo>
                    <a:pt x="187" y="732"/>
                  </a:lnTo>
                  <a:lnTo>
                    <a:pt x="275" y="686"/>
                  </a:lnTo>
                  <a:lnTo>
                    <a:pt x="191" y="675"/>
                  </a:lnTo>
                  <a:lnTo>
                    <a:pt x="253" y="686"/>
                  </a:lnTo>
                  <a:lnTo>
                    <a:pt x="290" y="648"/>
                  </a:lnTo>
                  <a:lnTo>
                    <a:pt x="237" y="599"/>
                  </a:lnTo>
                  <a:lnTo>
                    <a:pt x="189" y="633"/>
                  </a:lnTo>
                  <a:lnTo>
                    <a:pt x="227" y="604"/>
                  </a:lnTo>
                  <a:lnTo>
                    <a:pt x="228" y="470"/>
                  </a:lnTo>
                  <a:lnTo>
                    <a:pt x="395" y="341"/>
                  </a:lnTo>
                  <a:lnTo>
                    <a:pt x="383" y="314"/>
                  </a:lnTo>
                  <a:lnTo>
                    <a:pt x="410" y="249"/>
                  </a:lnTo>
                  <a:lnTo>
                    <a:pt x="492" y="230"/>
                  </a:lnTo>
                  <a:lnTo>
                    <a:pt x="470" y="79"/>
                  </a:lnTo>
                  <a:lnTo>
                    <a:pt x="358" y="0"/>
                  </a:lnTo>
                  <a:lnTo>
                    <a:pt x="339" y="0"/>
                  </a:lnTo>
                  <a:lnTo>
                    <a:pt x="338" y="48"/>
                  </a:lnTo>
                  <a:lnTo>
                    <a:pt x="270" y="39"/>
                  </a:lnTo>
                  <a:lnTo>
                    <a:pt x="253" y="79"/>
                  </a:lnTo>
                  <a:lnTo>
                    <a:pt x="208" y="90"/>
                  </a:lnTo>
                  <a:lnTo>
                    <a:pt x="196" y="150"/>
                  </a:lnTo>
                  <a:lnTo>
                    <a:pt x="129" y="222"/>
                  </a:lnTo>
                  <a:lnTo>
                    <a:pt x="97" y="324"/>
                  </a:lnTo>
                  <a:lnTo>
                    <a:pt x="109" y="364"/>
                  </a:lnTo>
                  <a:lnTo>
                    <a:pt x="42" y="394"/>
                  </a:lnTo>
                  <a:lnTo>
                    <a:pt x="35" y="526"/>
                  </a:lnTo>
                  <a:lnTo>
                    <a:pt x="57" y="553"/>
                  </a:lnTo>
                  <a:lnTo>
                    <a:pt x="35" y="578"/>
                  </a:lnTo>
                  <a:lnTo>
                    <a:pt x="46" y="636"/>
                  </a:lnTo>
                  <a:lnTo>
                    <a:pt x="0" y="70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0" name="Freeform 414"/>
            <p:cNvSpPr/>
            <p:nvPr/>
          </p:nvSpPr>
          <p:spPr bwMode="auto">
            <a:xfrm>
              <a:off x="1371885" y="2933391"/>
              <a:ext cx="80867" cy="44553"/>
            </a:xfrm>
            <a:custGeom>
              <a:avLst/>
              <a:gdLst>
                <a:gd name="T0" fmla="*/ 0 w 169"/>
                <a:gd name="T1" fmla="*/ 1 h 98"/>
                <a:gd name="T2" fmla="*/ 1 w 169"/>
                <a:gd name="T3" fmla="*/ 2 h 98"/>
                <a:gd name="T4" fmla="*/ 2 w 169"/>
                <a:gd name="T5" fmla="*/ 2 h 98"/>
                <a:gd name="T6" fmla="*/ 3 w 169"/>
                <a:gd name="T7" fmla="*/ 2 h 98"/>
                <a:gd name="T8" fmla="*/ 4 w 169"/>
                <a:gd name="T9" fmla="*/ 1 h 98"/>
                <a:gd name="T10" fmla="*/ 3 w 169"/>
                <a:gd name="T11" fmla="*/ 1 h 98"/>
                <a:gd name="T12" fmla="*/ 3 w 169"/>
                <a:gd name="T13" fmla="*/ 0 h 98"/>
                <a:gd name="T14" fmla="*/ 3 w 169"/>
                <a:gd name="T15" fmla="*/ 0 h 98"/>
                <a:gd name="T16" fmla="*/ 1 w 169"/>
                <a:gd name="T17" fmla="*/ 0 h 98"/>
                <a:gd name="T18" fmla="*/ 0 w 169"/>
                <a:gd name="T19" fmla="*/ 1 h 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98"/>
                <a:gd name="T32" fmla="*/ 169 w 169"/>
                <a:gd name="T33" fmla="*/ 98 h 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98">
                  <a:moveTo>
                    <a:pt x="0" y="66"/>
                  </a:moveTo>
                  <a:lnTo>
                    <a:pt x="39" y="98"/>
                  </a:lnTo>
                  <a:lnTo>
                    <a:pt x="92" y="70"/>
                  </a:lnTo>
                  <a:lnTo>
                    <a:pt x="115" y="96"/>
                  </a:lnTo>
                  <a:lnTo>
                    <a:pt x="169" y="44"/>
                  </a:lnTo>
                  <a:lnTo>
                    <a:pt x="136" y="38"/>
                  </a:lnTo>
                  <a:lnTo>
                    <a:pt x="135" y="16"/>
                  </a:lnTo>
                  <a:lnTo>
                    <a:pt x="128" y="9"/>
                  </a:lnTo>
                  <a:lnTo>
                    <a:pt x="54" y="0"/>
                  </a:lnTo>
                  <a:lnTo>
                    <a:pt x="0" y="6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1" name="Freeform 415"/>
            <p:cNvSpPr/>
            <p:nvPr/>
          </p:nvSpPr>
          <p:spPr bwMode="auto">
            <a:xfrm>
              <a:off x="1912681" y="3186389"/>
              <a:ext cx="131408" cy="109791"/>
            </a:xfrm>
            <a:custGeom>
              <a:avLst/>
              <a:gdLst>
                <a:gd name="T0" fmla="*/ 0 w 273"/>
                <a:gd name="T1" fmla="*/ 5 h 244"/>
                <a:gd name="T2" fmla="*/ 0 w 273"/>
                <a:gd name="T3" fmla="*/ 5 h 244"/>
                <a:gd name="T4" fmla="*/ 1 w 273"/>
                <a:gd name="T5" fmla="*/ 3 h 244"/>
                <a:gd name="T6" fmla="*/ 1 w 273"/>
                <a:gd name="T7" fmla="*/ 3 h 244"/>
                <a:gd name="T8" fmla="*/ 1 w 273"/>
                <a:gd name="T9" fmla="*/ 1 h 244"/>
                <a:gd name="T10" fmla="*/ 1 w 273"/>
                <a:gd name="T11" fmla="*/ 0 h 244"/>
                <a:gd name="T12" fmla="*/ 6 w 273"/>
                <a:gd name="T13" fmla="*/ 0 h 244"/>
                <a:gd name="T14" fmla="*/ 5 w 273"/>
                <a:gd name="T15" fmla="*/ 1 h 244"/>
                <a:gd name="T16" fmla="*/ 5 w 273"/>
                <a:gd name="T17" fmla="*/ 3 h 244"/>
                <a:gd name="T18" fmla="*/ 3 w 273"/>
                <a:gd name="T19" fmla="*/ 4 h 244"/>
                <a:gd name="T20" fmla="*/ 1 w 273"/>
                <a:gd name="T21" fmla="*/ 6 h 244"/>
                <a:gd name="T22" fmla="*/ 0 w 273"/>
                <a:gd name="T23" fmla="*/ 5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3"/>
                <a:gd name="T37" fmla="*/ 0 h 244"/>
                <a:gd name="T38" fmla="*/ 273 w 273"/>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3" h="244">
                  <a:moveTo>
                    <a:pt x="0" y="225"/>
                  </a:moveTo>
                  <a:lnTo>
                    <a:pt x="5" y="199"/>
                  </a:lnTo>
                  <a:lnTo>
                    <a:pt x="43" y="147"/>
                  </a:lnTo>
                  <a:lnTo>
                    <a:pt x="22" y="126"/>
                  </a:lnTo>
                  <a:lnTo>
                    <a:pt x="21" y="64"/>
                  </a:lnTo>
                  <a:lnTo>
                    <a:pt x="43" y="12"/>
                  </a:lnTo>
                  <a:lnTo>
                    <a:pt x="273" y="0"/>
                  </a:lnTo>
                  <a:lnTo>
                    <a:pt x="231" y="37"/>
                  </a:lnTo>
                  <a:lnTo>
                    <a:pt x="215" y="135"/>
                  </a:lnTo>
                  <a:lnTo>
                    <a:pt x="122" y="191"/>
                  </a:lnTo>
                  <a:lnTo>
                    <a:pt x="38" y="244"/>
                  </a:lnTo>
                  <a:lnTo>
                    <a:pt x="0" y="2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2" name="Freeform 416"/>
            <p:cNvSpPr/>
            <p:nvPr/>
          </p:nvSpPr>
          <p:spPr bwMode="auto">
            <a:xfrm>
              <a:off x="3049870" y="3544404"/>
              <a:ext cx="146571" cy="307097"/>
            </a:xfrm>
            <a:custGeom>
              <a:avLst/>
              <a:gdLst>
                <a:gd name="T0" fmla="*/ 0 w 303"/>
                <a:gd name="T1" fmla="*/ 3 h 678"/>
                <a:gd name="T2" fmla="*/ 1 w 303"/>
                <a:gd name="T3" fmla="*/ 1 h 678"/>
                <a:gd name="T4" fmla="*/ 3 w 303"/>
                <a:gd name="T5" fmla="*/ 0 h 678"/>
                <a:gd name="T6" fmla="*/ 3 w 303"/>
                <a:gd name="T7" fmla="*/ 1 h 678"/>
                <a:gd name="T8" fmla="*/ 3 w 303"/>
                <a:gd name="T9" fmla="*/ 3 h 678"/>
                <a:gd name="T10" fmla="*/ 5 w 303"/>
                <a:gd name="T11" fmla="*/ 3 h 678"/>
                <a:gd name="T12" fmla="*/ 6 w 303"/>
                <a:gd name="T13" fmla="*/ 3 h 678"/>
                <a:gd name="T14" fmla="*/ 7 w 303"/>
                <a:gd name="T15" fmla="*/ 5 h 678"/>
                <a:gd name="T16" fmla="*/ 7 w 303"/>
                <a:gd name="T17" fmla="*/ 7 h 678"/>
                <a:gd name="T18" fmla="*/ 5 w 303"/>
                <a:gd name="T19" fmla="*/ 7 h 678"/>
                <a:gd name="T20" fmla="*/ 5 w 303"/>
                <a:gd name="T21" fmla="*/ 7 h 678"/>
                <a:gd name="T22" fmla="*/ 5 w 303"/>
                <a:gd name="T23" fmla="*/ 9 h 678"/>
                <a:gd name="T24" fmla="*/ 3 w 303"/>
                <a:gd name="T25" fmla="*/ 7 h 678"/>
                <a:gd name="T26" fmla="*/ 1 w 303"/>
                <a:gd name="T27" fmla="*/ 11 h 678"/>
                <a:gd name="T28" fmla="*/ 3 w 303"/>
                <a:gd name="T29" fmla="*/ 14 h 678"/>
                <a:gd name="T30" fmla="*/ 4 w 303"/>
                <a:gd name="T31" fmla="*/ 15 h 678"/>
                <a:gd name="T32" fmla="*/ 3 w 303"/>
                <a:gd name="T33" fmla="*/ 16 h 678"/>
                <a:gd name="T34" fmla="*/ 3 w 303"/>
                <a:gd name="T35" fmla="*/ 15 h 678"/>
                <a:gd name="T36" fmla="*/ 3 w 303"/>
                <a:gd name="T37" fmla="*/ 15 h 678"/>
                <a:gd name="T38" fmla="*/ 1 w 303"/>
                <a:gd name="T39" fmla="*/ 13 h 678"/>
                <a:gd name="T40" fmla="*/ 1 w 303"/>
                <a:gd name="T41" fmla="*/ 11 h 678"/>
                <a:gd name="T42" fmla="*/ 2 w 303"/>
                <a:gd name="T43" fmla="*/ 9 h 678"/>
                <a:gd name="T44" fmla="*/ 1 w 303"/>
                <a:gd name="T45" fmla="*/ 6 h 678"/>
                <a:gd name="T46" fmla="*/ 1 w 303"/>
                <a:gd name="T47" fmla="*/ 5 h 678"/>
                <a:gd name="T48" fmla="*/ 0 w 303"/>
                <a:gd name="T49" fmla="*/ 3 h 6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3"/>
                <a:gd name="T76" fmla="*/ 0 h 678"/>
                <a:gd name="T77" fmla="*/ 303 w 303"/>
                <a:gd name="T78" fmla="*/ 678 h 6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3" h="678">
                  <a:moveTo>
                    <a:pt x="0" y="109"/>
                  </a:moveTo>
                  <a:lnTo>
                    <a:pt x="22" y="56"/>
                  </a:lnTo>
                  <a:lnTo>
                    <a:pt x="105" y="0"/>
                  </a:lnTo>
                  <a:lnTo>
                    <a:pt x="141" y="53"/>
                  </a:lnTo>
                  <a:lnTo>
                    <a:pt x="130" y="144"/>
                  </a:lnTo>
                  <a:lnTo>
                    <a:pt x="228" y="105"/>
                  </a:lnTo>
                  <a:lnTo>
                    <a:pt x="265" y="144"/>
                  </a:lnTo>
                  <a:lnTo>
                    <a:pt x="303" y="234"/>
                  </a:lnTo>
                  <a:lnTo>
                    <a:pt x="293" y="290"/>
                  </a:lnTo>
                  <a:lnTo>
                    <a:pt x="217" y="287"/>
                  </a:lnTo>
                  <a:lnTo>
                    <a:pt x="192" y="311"/>
                  </a:lnTo>
                  <a:lnTo>
                    <a:pt x="204" y="406"/>
                  </a:lnTo>
                  <a:lnTo>
                    <a:pt x="106" y="324"/>
                  </a:lnTo>
                  <a:lnTo>
                    <a:pt x="66" y="472"/>
                  </a:lnTo>
                  <a:lnTo>
                    <a:pt x="113" y="605"/>
                  </a:lnTo>
                  <a:lnTo>
                    <a:pt x="179" y="652"/>
                  </a:lnTo>
                  <a:lnTo>
                    <a:pt x="144" y="678"/>
                  </a:lnTo>
                  <a:lnTo>
                    <a:pt x="135" y="637"/>
                  </a:lnTo>
                  <a:lnTo>
                    <a:pt x="106" y="637"/>
                  </a:lnTo>
                  <a:lnTo>
                    <a:pt x="31" y="562"/>
                  </a:lnTo>
                  <a:lnTo>
                    <a:pt x="43" y="477"/>
                  </a:lnTo>
                  <a:lnTo>
                    <a:pt x="83" y="397"/>
                  </a:lnTo>
                  <a:lnTo>
                    <a:pt x="29" y="267"/>
                  </a:lnTo>
                  <a:lnTo>
                    <a:pt x="45" y="207"/>
                  </a:lnTo>
                  <a:lnTo>
                    <a:pt x="0" y="10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3" name="Freeform 417"/>
            <p:cNvSpPr/>
            <p:nvPr/>
          </p:nvSpPr>
          <p:spPr bwMode="auto">
            <a:xfrm>
              <a:off x="2197400" y="3429839"/>
              <a:ext cx="96029" cy="73194"/>
            </a:xfrm>
            <a:custGeom>
              <a:avLst/>
              <a:gdLst>
                <a:gd name="T0" fmla="*/ 0 w 201"/>
                <a:gd name="T1" fmla="*/ 2 h 159"/>
                <a:gd name="T2" fmla="*/ 0 w 201"/>
                <a:gd name="T3" fmla="*/ 2 h 159"/>
                <a:gd name="T4" fmla="*/ 1 w 201"/>
                <a:gd name="T5" fmla="*/ 2 h 159"/>
                <a:gd name="T6" fmla="*/ 3 w 201"/>
                <a:gd name="T7" fmla="*/ 2 h 159"/>
                <a:gd name="T8" fmla="*/ 4 w 201"/>
                <a:gd name="T9" fmla="*/ 0 h 159"/>
                <a:gd name="T10" fmla="*/ 5 w 201"/>
                <a:gd name="T11" fmla="*/ 1 h 159"/>
                <a:gd name="T12" fmla="*/ 4 w 201"/>
                <a:gd name="T13" fmla="*/ 1 h 159"/>
                <a:gd name="T14" fmla="*/ 4 w 201"/>
                <a:gd name="T15" fmla="*/ 2 h 159"/>
                <a:gd name="T16" fmla="*/ 4 w 201"/>
                <a:gd name="T17" fmla="*/ 4 h 159"/>
                <a:gd name="T18" fmla="*/ 1 w 201"/>
                <a:gd name="T19" fmla="*/ 3 h 159"/>
                <a:gd name="T20" fmla="*/ 0 w 201"/>
                <a:gd name="T21" fmla="*/ 2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59"/>
                <a:gd name="T35" fmla="*/ 201 w 201"/>
                <a:gd name="T36" fmla="*/ 159 h 1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59">
                  <a:moveTo>
                    <a:pt x="0" y="74"/>
                  </a:moveTo>
                  <a:lnTo>
                    <a:pt x="12" y="70"/>
                  </a:lnTo>
                  <a:lnTo>
                    <a:pt x="27" y="96"/>
                  </a:lnTo>
                  <a:lnTo>
                    <a:pt x="112" y="94"/>
                  </a:lnTo>
                  <a:lnTo>
                    <a:pt x="190" y="0"/>
                  </a:lnTo>
                  <a:lnTo>
                    <a:pt x="201" y="58"/>
                  </a:lnTo>
                  <a:lnTo>
                    <a:pt x="178" y="59"/>
                  </a:lnTo>
                  <a:lnTo>
                    <a:pt x="190" y="94"/>
                  </a:lnTo>
                  <a:lnTo>
                    <a:pt x="159" y="159"/>
                  </a:lnTo>
                  <a:lnTo>
                    <a:pt x="37" y="145"/>
                  </a:lnTo>
                  <a:lnTo>
                    <a:pt x="0" y="7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4" name="Freeform 418"/>
            <p:cNvSpPr/>
            <p:nvPr/>
          </p:nvSpPr>
          <p:spPr bwMode="auto">
            <a:xfrm>
              <a:off x="1397156" y="3187980"/>
              <a:ext cx="70758" cy="152753"/>
            </a:xfrm>
            <a:custGeom>
              <a:avLst/>
              <a:gdLst>
                <a:gd name="T0" fmla="*/ 0 w 149"/>
                <a:gd name="T1" fmla="*/ 4 h 334"/>
                <a:gd name="T2" fmla="*/ 1 w 149"/>
                <a:gd name="T3" fmla="*/ 3 h 334"/>
                <a:gd name="T4" fmla="*/ 1 w 149"/>
                <a:gd name="T5" fmla="*/ 0 h 334"/>
                <a:gd name="T6" fmla="*/ 3 w 149"/>
                <a:gd name="T7" fmla="*/ 0 h 334"/>
                <a:gd name="T8" fmla="*/ 3 w 149"/>
                <a:gd name="T9" fmla="*/ 1 h 334"/>
                <a:gd name="T10" fmla="*/ 3 w 149"/>
                <a:gd name="T11" fmla="*/ 2 h 334"/>
                <a:gd name="T12" fmla="*/ 2 w 149"/>
                <a:gd name="T13" fmla="*/ 4 h 334"/>
                <a:gd name="T14" fmla="*/ 3 w 149"/>
                <a:gd name="T15" fmla="*/ 5 h 334"/>
                <a:gd name="T16" fmla="*/ 2 w 149"/>
                <a:gd name="T17" fmla="*/ 8 h 334"/>
                <a:gd name="T18" fmla="*/ 1 w 149"/>
                <a:gd name="T19" fmla="*/ 6 h 334"/>
                <a:gd name="T20" fmla="*/ 0 w 149"/>
                <a:gd name="T21" fmla="*/ 4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334"/>
                <a:gd name="T35" fmla="*/ 149 w 149"/>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334">
                  <a:moveTo>
                    <a:pt x="0" y="155"/>
                  </a:moveTo>
                  <a:lnTo>
                    <a:pt x="35" y="124"/>
                  </a:lnTo>
                  <a:lnTo>
                    <a:pt x="47" y="4"/>
                  </a:lnTo>
                  <a:lnTo>
                    <a:pt x="142" y="0"/>
                  </a:lnTo>
                  <a:lnTo>
                    <a:pt x="119" y="40"/>
                  </a:lnTo>
                  <a:lnTo>
                    <a:pt x="146" y="93"/>
                  </a:lnTo>
                  <a:lnTo>
                    <a:pt x="91" y="155"/>
                  </a:lnTo>
                  <a:lnTo>
                    <a:pt x="149" y="195"/>
                  </a:lnTo>
                  <a:lnTo>
                    <a:pt x="76" y="334"/>
                  </a:lnTo>
                  <a:lnTo>
                    <a:pt x="67" y="245"/>
                  </a:lnTo>
                  <a:lnTo>
                    <a:pt x="0" y="1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5" name="Freeform 419"/>
            <p:cNvSpPr/>
            <p:nvPr/>
          </p:nvSpPr>
          <p:spPr bwMode="auto">
            <a:xfrm>
              <a:off x="1739155" y="3075006"/>
              <a:ext cx="52226" cy="42962"/>
            </a:xfrm>
            <a:custGeom>
              <a:avLst/>
              <a:gdLst>
                <a:gd name="T0" fmla="*/ 0 w 107"/>
                <a:gd name="T1" fmla="*/ 1 h 93"/>
                <a:gd name="T2" fmla="*/ 0 w 107"/>
                <a:gd name="T3" fmla="*/ 0 h 93"/>
                <a:gd name="T4" fmla="*/ 2 w 107"/>
                <a:gd name="T5" fmla="*/ 0 h 93"/>
                <a:gd name="T6" fmla="*/ 3 w 107"/>
                <a:gd name="T7" fmla="*/ 1 h 93"/>
                <a:gd name="T8" fmla="*/ 1 w 107"/>
                <a:gd name="T9" fmla="*/ 1 h 93"/>
                <a:gd name="T10" fmla="*/ 0 w 107"/>
                <a:gd name="T11" fmla="*/ 2 h 93"/>
                <a:gd name="T12" fmla="*/ 1 w 107"/>
                <a:gd name="T13" fmla="*/ 2 h 93"/>
                <a:gd name="T14" fmla="*/ 0 w 107"/>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107"/>
                <a:gd name="T25" fmla="*/ 0 h 93"/>
                <a:gd name="T26" fmla="*/ 107 w 107"/>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 h="93">
                  <a:moveTo>
                    <a:pt x="0" y="61"/>
                  </a:moveTo>
                  <a:lnTo>
                    <a:pt x="14" y="4"/>
                  </a:lnTo>
                  <a:lnTo>
                    <a:pt x="73" y="0"/>
                  </a:lnTo>
                  <a:lnTo>
                    <a:pt x="107" y="45"/>
                  </a:lnTo>
                  <a:lnTo>
                    <a:pt x="59" y="47"/>
                  </a:lnTo>
                  <a:lnTo>
                    <a:pt x="6" y="93"/>
                  </a:lnTo>
                  <a:lnTo>
                    <a:pt x="29" y="65"/>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6" name="Freeform 420"/>
            <p:cNvSpPr/>
            <p:nvPr/>
          </p:nvSpPr>
          <p:spPr bwMode="auto">
            <a:xfrm>
              <a:off x="1745894" y="3071824"/>
              <a:ext cx="338629" cy="143206"/>
            </a:xfrm>
            <a:custGeom>
              <a:avLst/>
              <a:gdLst>
                <a:gd name="T0" fmla="*/ 0 w 703"/>
                <a:gd name="T1" fmla="*/ 3 h 317"/>
                <a:gd name="T2" fmla="*/ 1 w 703"/>
                <a:gd name="T3" fmla="*/ 4 h 317"/>
                <a:gd name="T4" fmla="*/ 0 w 703"/>
                <a:gd name="T5" fmla="*/ 5 h 317"/>
                <a:gd name="T6" fmla="*/ 1 w 703"/>
                <a:gd name="T7" fmla="*/ 5 h 317"/>
                <a:gd name="T8" fmla="*/ 1 w 703"/>
                <a:gd name="T9" fmla="*/ 6 h 317"/>
                <a:gd name="T10" fmla="*/ 2 w 703"/>
                <a:gd name="T11" fmla="*/ 6 h 317"/>
                <a:gd name="T12" fmla="*/ 1 w 703"/>
                <a:gd name="T13" fmla="*/ 6 h 317"/>
                <a:gd name="T14" fmla="*/ 2 w 703"/>
                <a:gd name="T15" fmla="*/ 6 h 317"/>
                <a:gd name="T16" fmla="*/ 3 w 703"/>
                <a:gd name="T17" fmla="*/ 7 h 317"/>
                <a:gd name="T18" fmla="*/ 4 w 703"/>
                <a:gd name="T19" fmla="*/ 6 h 317"/>
                <a:gd name="T20" fmla="*/ 6 w 703"/>
                <a:gd name="T21" fmla="*/ 7 h 317"/>
                <a:gd name="T22" fmla="*/ 9 w 703"/>
                <a:gd name="T23" fmla="*/ 6 h 317"/>
                <a:gd name="T24" fmla="*/ 9 w 703"/>
                <a:gd name="T25" fmla="*/ 7 h 317"/>
                <a:gd name="T26" fmla="*/ 9 w 703"/>
                <a:gd name="T27" fmla="*/ 6 h 317"/>
                <a:gd name="T28" fmla="*/ 15 w 703"/>
                <a:gd name="T29" fmla="*/ 6 h 317"/>
                <a:gd name="T30" fmla="*/ 16 w 703"/>
                <a:gd name="T31" fmla="*/ 6 h 317"/>
                <a:gd name="T32" fmla="*/ 16 w 703"/>
                <a:gd name="T33" fmla="*/ 3 h 317"/>
                <a:gd name="T34" fmla="*/ 16 w 703"/>
                <a:gd name="T35" fmla="*/ 3 h 317"/>
                <a:gd name="T36" fmla="*/ 15 w 703"/>
                <a:gd name="T37" fmla="*/ 1 h 317"/>
                <a:gd name="T38" fmla="*/ 13 w 703"/>
                <a:gd name="T39" fmla="*/ 1 h 317"/>
                <a:gd name="T40" fmla="*/ 11 w 703"/>
                <a:gd name="T41" fmla="*/ 1 h 317"/>
                <a:gd name="T42" fmla="*/ 8 w 703"/>
                <a:gd name="T43" fmla="*/ 0 h 317"/>
                <a:gd name="T44" fmla="*/ 6 w 703"/>
                <a:gd name="T45" fmla="*/ 0 h 317"/>
                <a:gd name="T46" fmla="*/ 4 w 703"/>
                <a:gd name="T47" fmla="*/ 1 h 317"/>
                <a:gd name="T48" fmla="*/ 3 w 703"/>
                <a:gd name="T49" fmla="*/ 1 h 317"/>
                <a:gd name="T50" fmla="*/ 3 w 703"/>
                <a:gd name="T51" fmla="*/ 2 h 317"/>
                <a:gd name="T52" fmla="*/ 0 w 703"/>
                <a:gd name="T53" fmla="*/ 3 h 3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3"/>
                <a:gd name="T82" fmla="*/ 0 h 317"/>
                <a:gd name="T83" fmla="*/ 703 w 703"/>
                <a:gd name="T84" fmla="*/ 317 h 3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3" h="317">
                  <a:moveTo>
                    <a:pt x="0" y="106"/>
                  </a:moveTo>
                  <a:lnTo>
                    <a:pt x="27" y="188"/>
                  </a:lnTo>
                  <a:lnTo>
                    <a:pt x="1" y="196"/>
                  </a:lnTo>
                  <a:lnTo>
                    <a:pt x="27" y="210"/>
                  </a:lnTo>
                  <a:lnTo>
                    <a:pt x="39" y="260"/>
                  </a:lnTo>
                  <a:lnTo>
                    <a:pt x="79" y="254"/>
                  </a:lnTo>
                  <a:lnTo>
                    <a:pt x="39" y="276"/>
                  </a:lnTo>
                  <a:lnTo>
                    <a:pt x="84" y="267"/>
                  </a:lnTo>
                  <a:lnTo>
                    <a:pt x="136" y="300"/>
                  </a:lnTo>
                  <a:lnTo>
                    <a:pt x="179" y="265"/>
                  </a:lnTo>
                  <a:lnTo>
                    <a:pt x="246" y="311"/>
                  </a:lnTo>
                  <a:lnTo>
                    <a:pt x="368" y="265"/>
                  </a:lnTo>
                  <a:lnTo>
                    <a:pt x="366" y="317"/>
                  </a:lnTo>
                  <a:lnTo>
                    <a:pt x="388" y="265"/>
                  </a:lnTo>
                  <a:lnTo>
                    <a:pt x="618" y="253"/>
                  </a:lnTo>
                  <a:lnTo>
                    <a:pt x="703" y="249"/>
                  </a:lnTo>
                  <a:lnTo>
                    <a:pt x="675" y="139"/>
                  </a:lnTo>
                  <a:lnTo>
                    <a:pt x="695" y="115"/>
                  </a:lnTo>
                  <a:lnTo>
                    <a:pt x="624" y="20"/>
                  </a:lnTo>
                  <a:lnTo>
                    <a:pt x="577" y="20"/>
                  </a:lnTo>
                  <a:lnTo>
                    <a:pt x="449" y="60"/>
                  </a:lnTo>
                  <a:lnTo>
                    <a:pt x="336" y="0"/>
                  </a:lnTo>
                  <a:lnTo>
                    <a:pt x="267" y="1"/>
                  </a:lnTo>
                  <a:lnTo>
                    <a:pt x="180" y="56"/>
                  </a:lnTo>
                  <a:lnTo>
                    <a:pt x="108" y="41"/>
                  </a:lnTo>
                  <a:lnTo>
                    <a:pt x="132" y="70"/>
                  </a:lnTo>
                  <a:lnTo>
                    <a:pt x="0" y="1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7" name="Freeform 421"/>
            <p:cNvSpPr/>
            <p:nvPr/>
          </p:nvSpPr>
          <p:spPr bwMode="auto">
            <a:xfrm>
              <a:off x="1077059" y="2736085"/>
              <a:ext cx="72443" cy="93880"/>
            </a:xfrm>
            <a:custGeom>
              <a:avLst/>
              <a:gdLst>
                <a:gd name="T0" fmla="*/ 0 w 152"/>
                <a:gd name="T1" fmla="*/ 4 h 209"/>
                <a:gd name="T2" fmla="*/ 0 w 152"/>
                <a:gd name="T3" fmla="*/ 4 h 209"/>
                <a:gd name="T4" fmla="*/ 0 w 152"/>
                <a:gd name="T5" fmla="*/ 5 h 209"/>
                <a:gd name="T6" fmla="*/ 3 w 152"/>
                <a:gd name="T7" fmla="*/ 4 h 209"/>
                <a:gd name="T8" fmla="*/ 3 w 152"/>
                <a:gd name="T9" fmla="*/ 1 h 209"/>
                <a:gd name="T10" fmla="*/ 3 w 152"/>
                <a:gd name="T11" fmla="*/ 1 h 209"/>
                <a:gd name="T12" fmla="*/ 2 w 152"/>
                <a:gd name="T13" fmla="*/ 1 h 209"/>
                <a:gd name="T14" fmla="*/ 2 w 152"/>
                <a:gd name="T15" fmla="*/ 1 h 209"/>
                <a:gd name="T16" fmla="*/ 2 w 152"/>
                <a:gd name="T17" fmla="*/ 0 h 209"/>
                <a:gd name="T18" fmla="*/ 2 w 152"/>
                <a:gd name="T19" fmla="*/ 0 h 209"/>
                <a:gd name="T20" fmla="*/ 1 w 152"/>
                <a:gd name="T21" fmla="*/ 1 h 209"/>
                <a:gd name="T22" fmla="*/ 0 w 152"/>
                <a:gd name="T23" fmla="*/ 1 h 209"/>
                <a:gd name="T24" fmla="*/ 1 w 152"/>
                <a:gd name="T25" fmla="*/ 2 h 209"/>
                <a:gd name="T26" fmla="*/ 0 w 152"/>
                <a:gd name="T27" fmla="*/ 3 h 209"/>
                <a:gd name="T28" fmla="*/ 1 w 152"/>
                <a:gd name="T29" fmla="*/ 3 h 209"/>
                <a:gd name="T30" fmla="*/ 0 w 152"/>
                <a:gd name="T31" fmla="*/ 4 h 209"/>
                <a:gd name="T32" fmla="*/ 1 w 152"/>
                <a:gd name="T33" fmla="*/ 3 h 209"/>
                <a:gd name="T34" fmla="*/ 0 w 152"/>
                <a:gd name="T35" fmla="*/ 4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209"/>
                <a:gd name="T56" fmla="*/ 152 w 152"/>
                <a:gd name="T57" fmla="*/ 209 h 2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209">
                  <a:moveTo>
                    <a:pt x="0" y="177"/>
                  </a:moveTo>
                  <a:lnTo>
                    <a:pt x="18" y="193"/>
                  </a:lnTo>
                  <a:lnTo>
                    <a:pt x="2" y="209"/>
                  </a:lnTo>
                  <a:lnTo>
                    <a:pt x="142" y="178"/>
                  </a:lnTo>
                  <a:lnTo>
                    <a:pt x="152" y="67"/>
                  </a:lnTo>
                  <a:lnTo>
                    <a:pt x="133" y="41"/>
                  </a:lnTo>
                  <a:lnTo>
                    <a:pt x="93" y="54"/>
                  </a:lnTo>
                  <a:lnTo>
                    <a:pt x="79" y="37"/>
                  </a:lnTo>
                  <a:lnTo>
                    <a:pt x="96" y="12"/>
                  </a:lnTo>
                  <a:lnTo>
                    <a:pt x="79" y="0"/>
                  </a:lnTo>
                  <a:lnTo>
                    <a:pt x="63" y="52"/>
                  </a:lnTo>
                  <a:lnTo>
                    <a:pt x="2" y="67"/>
                  </a:lnTo>
                  <a:lnTo>
                    <a:pt x="22" y="79"/>
                  </a:lnTo>
                  <a:lnTo>
                    <a:pt x="8" y="109"/>
                  </a:lnTo>
                  <a:lnTo>
                    <a:pt x="49" y="117"/>
                  </a:lnTo>
                  <a:lnTo>
                    <a:pt x="13" y="158"/>
                  </a:lnTo>
                  <a:lnTo>
                    <a:pt x="53" y="148"/>
                  </a:lnTo>
                  <a:lnTo>
                    <a:pt x="0" y="17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8" name="Freeform 422"/>
            <p:cNvSpPr/>
            <p:nvPr/>
          </p:nvSpPr>
          <p:spPr bwMode="auto">
            <a:xfrm>
              <a:off x="1115807" y="2729720"/>
              <a:ext cx="45488" cy="36597"/>
            </a:xfrm>
            <a:custGeom>
              <a:avLst/>
              <a:gdLst>
                <a:gd name="T0" fmla="*/ 0 w 97"/>
                <a:gd name="T1" fmla="*/ 1 h 82"/>
                <a:gd name="T2" fmla="*/ 0 w 97"/>
                <a:gd name="T3" fmla="*/ 1 h 82"/>
                <a:gd name="T4" fmla="*/ 1 w 97"/>
                <a:gd name="T5" fmla="*/ 1 h 82"/>
                <a:gd name="T6" fmla="*/ 2 w 97"/>
                <a:gd name="T7" fmla="*/ 2 h 82"/>
                <a:gd name="T8" fmla="*/ 2 w 97"/>
                <a:gd name="T9" fmla="*/ 1 h 82"/>
                <a:gd name="T10" fmla="*/ 2 w 97"/>
                <a:gd name="T11" fmla="*/ 0 h 82"/>
                <a:gd name="T12" fmla="*/ 1 w 97"/>
                <a:gd name="T13" fmla="*/ 0 h 82"/>
                <a:gd name="T14" fmla="*/ 0 w 97"/>
                <a:gd name="T15" fmla="*/ 1 h 82"/>
                <a:gd name="T16" fmla="*/ 0 w 97"/>
                <a:gd name="T17" fmla="*/ 1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0" y="52"/>
                  </a:moveTo>
                  <a:lnTo>
                    <a:pt x="14" y="69"/>
                  </a:lnTo>
                  <a:lnTo>
                    <a:pt x="54" y="56"/>
                  </a:lnTo>
                  <a:lnTo>
                    <a:pt x="73" y="82"/>
                  </a:lnTo>
                  <a:lnTo>
                    <a:pt x="97" y="52"/>
                  </a:lnTo>
                  <a:lnTo>
                    <a:pt x="74" y="15"/>
                  </a:lnTo>
                  <a:lnTo>
                    <a:pt x="29" y="0"/>
                  </a:lnTo>
                  <a:lnTo>
                    <a:pt x="17" y="27"/>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79" name="Freeform 423"/>
            <p:cNvSpPr/>
            <p:nvPr/>
          </p:nvSpPr>
          <p:spPr bwMode="auto">
            <a:xfrm>
              <a:off x="1136024" y="2646979"/>
              <a:ext cx="13478" cy="14321"/>
            </a:xfrm>
            <a:custGeom>
              <a:avLst/>
              <a:gdLst>
                <a:gd name="T0" fmla="*/ 0 w 26"/>
                <a:gd name="T1" fmla="*/ 1 h 35"/>
                <a:gd name="T2" fmla="*/ 0 w 26"/>
                <a:gd name="T3" fmla="*/ 0 h 35"/>
                <a:gd name="T4" fmla="*/ 1 w 26"/>
                <a:gd name="T5" fmla="*/ 0 h 35"/>
                <a:gd name="T6" fmla="*/ 0 w 26"/>
                <a:gd name="T7" fmla="*/ 1 h 35"/>
                <a:gd name="T8" fmla="*/ 0 60000 65536"/>
                <a:gd name="T9" fmla="*/ 0 60000 65536"/>
                <a:gd name="T10" fmla="*/ 0 60000 65536"/>
                <a:gd name="T11" fmla="*/ 0 60000 65536"/>
                <a:gd name="T12" fmla="*/ 0 w 26"/>
                <a:gd name="T13" fmla="*/ 0 h 35"/>
                <a:gd name="T14" fmla="*/ 26 w 26"/>
                <a:gd name="T15" fmla="*/ 35 h 35"/>
              </a:gdLst>
              <a:ahLst/>
              <a:cxnLst>
                <a:cxn ang="T8">
                  <a:pos x="T0" y="T1"/>
                </a:cxn>
                <a:cxn ang="T9">
                  <a:pos x="T2" y="T3"/>
                </a:cxn>
                <a:cxn ang="T10">
                  <a:pos x="T4" y="T5"/>
                </a:cxn>
                <a:cxn ang="T11">
                  <a:pos x="T6" y="T7"/>
                </a:cxn>
              </a:cxnLst>
              <a:rect l="T12" t="T13" r="T14" b="T15"/>
              <a:pathLst>
                <a:path w="26" h="35">
                  <a:moveTo>
                    <a:pt x="0" y="35"/>
                  </a:moveTo>
                  <a:lnTo>
                    <a:pt x="0" y="8"/>
                  </a:lnTo>
                  <a:lnTo>
                    <a:pt x="26" y="0"/>
                  </a:lnTo>
                  <a:lnTo>
                    <a:pt x="0" y="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0" name="Freeform 424"/>
            <p:cNvSpPr/>
            <p:nvPr/>
          </p:nvSpPr>
          <p:spPr bwMode="auto">
            <a:xfrm>
              <a:off x="1141078" y="2662891"/>
              <a:ext cx="10108" cy="11138"/>
            </a:xfrm>
            <a:custGeom>
              <a:avLst/>
              <a:gdLst>
                <a:gd name="T0" fmla="*/ 0 w 22"/>
                <a:gd name="T1" fmla="*/ 0 h 24"/>
                <a:gd name="T2" fmla="*/ 0 w 22"/>
                <a:gd name="T3" fmla="*/ 0 h 24"/>
                <a:gd name="T4" fmla="*/ 1 w 22"/>
                <a:gd name="T5" fmla="*/ 1 h 24"/>
                <a:gd name="T6" fmla="*/ 0 w 22"/>
                <a:gd name="T7" fmla="*/ 0 h 24"/>
                <a:gd name="T8" fmla="*/ 0 60000 65536"/>
                <a:gd name="T9" fmla="*/ 0 60000 65536"/>
                <a:gd name="T10" fmla="*/ 0 60000 65536"/>
                <a:gd name="T11" fmla="*/ 0 60000 65536"/>
                <a:gd name="T12" fmla="*/ 0 w 22"/>
                <a:gd name="T13" fmla="*/ 0 h 24"/>
                <a:gd name="T14" fmla="*/ 22 w 22"/>
                <a:gd name="T15" fmla="*/ 24 h 24"/>
              </a:gdLst>
              <a:ahLst/>
              <a:cxnLst>
                <a:cxn ang="T8">
                  <a:pos x="T0" y="T1"/>
                </a:cxn>
                <a:cxn ang="T9">
                  <a:pos x="T2" y="T3"/>
                </a:cxn>
                <a:cxn ang="T10">
                  <a:pos x="T4" y="T5"/>
                </a:cxn>
                <a:cxn ang="T11">
                  <a:pos x="T6" y="T7"/>
                </a:cxn>
              </a:cxnLst>
              <a:rect l="T12" t="T13" r="T14" b="T15"/>
              <a:pathLst>
                <a:path w="22" h="24">
                  <a:moveTo>
                    <a:pt x="0" y="18"/>
                  </a:moveTo>
                  <a:lnTo>
                    <a:pt x="14" y="0"/>
                  </a:lnTo>
                  <a:lnTo>
                    <a:pt x="22" y="2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1" name="Freeform 425"/>
            <p:cNvSpPr/>
            <p:nvPr/>
          </p:nvSpPr>
          <p:spPr bwMode="auto">
            <a:xfrm>
              <a:off x="1151186" y="2637432"/>
              <a:ext cx="143201" cy="237086"/>
            </a:xfrm>
            <a:custGeom>
              <a:avLst/>
              <a:gdLst>
                <a:gd name="T0" fmla="*/ 0 w 297"/>
                <a:gd name="T1" fmla="*/ 3 h 521"/>
                <a:gd name="T2" fmla="*/ 0 w 297"/>
                <a:gd name="T3" fmla="*/ 1 h 521"/>
                <a:gd name="T4" fmla="*/ 1 w 297"/>
                <a:gd name="T5" fmla="*/ 0 h 521"/>
                <a:gd name="T6" fmla="*/ 3 w 297"/>
                <a:gd name="T7" fmla="*/ 0 h 521"/>
                <a:gd name="T8" fmla="*/ 2 w 297"/>
                <a:gd name="T9" fmla="*/ 1 h 521"/>
                <a:gd name="T10" fmla="*/ 4 w 297"/>
                <a:gd name="T11" fmla="*/ 2 h 521"/>
                <a:gd name="T12" fmla="*/ 3 w 297"/>
                <a:gd name="T13" fmla="*/ 4 h 521"/>
                <a:gd name="T14" fmla="*/ 4 w 297"/>
                <a:gd name="T15" fmla="*/ 4 h 521"/>
                <a:gd name="T16" fmla="*/ 5 w 297"/>
                <a:gd name="T17" fmla="*/ 7 h 521"/>
                <a:gd name="T18" fmla="*/ 5 w 297"/>
                <a:gd name="T19" fmla="*/ 7 h 521"/>
                <a:gd name="T20" fmla="*/ 6 w 297"/>
                <a:gd name="T21" fmla="*/ 8 h 521"/>
                <a:gd name="T22" fmla="*/ 5 w 297"/>
                <a:gd name="T23" fmla="*/ 8 h 521"/>
                <a:gd name="T24" fmla="*/ 7 w 297"/>
                <a:gd name="T25" fmla="*/ 9 h 521"/>
                <a:gd name="T26" fmla="*/ 6 w 297"/>
                <a:gd name="T27" fmla="*/ 10 h 521"/>
                <a:gd name="T28" fmla="*/ 7 w 297"/>
                <a:gd name="T29" fmla="*/ 11 h 521"/>
                <a:gd name="T30" fmla="*/ 0 w 297"/>
                <a:gd name="T31" fmla="*/ 12 h 521"/>
                <a:gd name="T32" fmla="*/ 3 w 297"/>
                <a:gd name="T33" fmla="*/ 10 h 521"/>
                <a:gd name="T34" fmla="*/ 2 w 297"/>
                <a:gd name="T35" fmla="*/ 10 h 521"/>
                <a:gd name="T36" fmla="*/ 1 w 297"/>
                <a:gd name="T37" fmla="*/ 9 h 521"/>
                <a:gd name="T38" fmla="*/ 2 w 297"/>
                <a:gd name="T39" fmla="*/ 9 h 521"/>
                <a:gd name="T40" fmla="*/ 1 w 297"/>
                <a:gd name="T41" fmla="*/ 8 h 521"/>
                <a:gd name="T42" fmla="*/ 3 w 297"/>
                <a:gd name="T43" fmla="*/ 7 h 521"/>
                <a:gd name="T44" fmla="*/ 3 w 297"/>
                <a:gd name="T45" fmla="*/ 6 h 521"/>
                <a:gd name="T46" fmla="*/ 2 w 297"/>
                <a:gd name="T47" fmla="*/ 6 h 521"/>
                <a:gd name="T48" fmla="*/ 3 w 297"/>
                <a:gd name="T49" fmla="*/ 5 h 521"/>
                <a:gd name="T50" fmla="*/ 1 w 297"/>
                <a:gd name="T51" fmla="*/ 6 h 521"/>
                <a:gd name="T52" fmla="*/ 1 w 297"/>
                <a:gd name="T53" fmla="*/ 4 h 521"/>
                <a:gd name="T54" fmla="*/ 0 w 297"/>
                <a:gd name="T55" fmla="*/ 5 h 521"/>
                <a:gd name="T56" fmla="*/ 1 w 297"/>
                <a:gd name="T57" fmla="*/ 3 h 521"/>
                <a:gd name="T58" fmla="*/ 0 w 297"/>
                <a:gd name="T59" fmla="*/ 3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7"/>
                <a:gd name="T91" fmla="*/ 0 h 521"/>
                <a:gd name="T92" fmla="*/ 297 w 297"/>
                <a:gd name="T93" fmla="*/ 521 h 52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7" h="521">
                  <a:moveTo>
                    <a:pt x="0" y="122"/>
                  </a:moveTo>
                  <a:lnTo>
                    <a:pt x="11" y="50"/>
                  </a:lnTo>
                  <a:lnTo>
                    <a:pt x="49" y="0"/>
                  </a:lnTo>
                  <a:lnTo>
                    <a:pt x="113" y="0"/>
                  </a:lnTo>
                  <a:lnTo>
                    <a:pt x="73" y="62"/>
                  </a:lnTo>
                  <a:lnTo>
                    <a:pt x="161" y="74"/>
                  </a:lnTo>
                  <a:lnTo>
                    <a:pt x="106" y="161"/>
                  </a:lnTo>
                  <a:lnTo>
                    <a:pt x="175" y="189"/>
                  </a:lnTo>
                  <a:lnTo>
                    <a:pt x="239" y="296"/>
                  </a:lnTo>
                  <a:lnTo>
                    <a:pt x="220" y="304"/>
                  </a:lnTo>
                  <a:lnTo>
                    <a:pt x="248" y="330"/>
                  </a:lnTo>
                  <a:lnTo>
                    <a:pt x="231" y="359"/>
                  </a:lnTo>
                  <a:lnTo>
                    <a:pt x="297" y="364"/>
                  </a:lnTo>
                  <a:lnTo>
                    <a:pt x="258" y="433"/>
                  </a:lnTo>
                  <a:lnTo>
                    <a:pt x="285" y="455"/>
                  </a:lnTo>
                  <a:lnTo>
                    <a:pt x="18" y="521"/>
                  </a:lnTo>
                  <a:lnTo>
                    <a:pt x="139" y="423"/>
                  </a:lnTo>
                  <a:lnTo>
                    <a:pt x="102" y="438"/>
                  </a:lnTo>
                  <a:lnTo>
                    <a:pt x="34" y="410"/>
                  </a:lnTo>
                  <a:lnTo>
                    <a:pt x="85" y="375"/>
                  </a:lnTo>
                  <a:lnTo>
                    <a:pt x="55" y="359"/>
                  </a:lnTo>
                  <a:lnTo>
                    <a:pt x="123" y="319"/>
                  </a:lnTo>
                  <a:lnTo>
                    <a:pt x="133" y="271"/>
                  </a:lnTo>
                  <a:lnTo>
                    <a:pt x="95" y="256"/>
                  </a:lnTo>
                  <a:lnTo>
                    <a:pt x="113" y="229"/>
                  </a:lnTo>
                  <a:lnTo>
                    <a:pt x="46" y="242"/>
                  </a:lnTo>
                  <a:lnTo>
                    <a:pt x="49" y="169"/>
                  </a:lnTo>
                  <a:lnTo>
                    <a:pt x="11" y="202"/>
                  </a:lnTo>
                  <a:lnTo>
                    <a:pt x="31" y="126"/>
                  </a:lnTo>
                  <a:lnTo>
                    <a:pt x="0" y="12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2" name="Freeform 426"/>
            <p:cNvSpPr/>
            <p:nvPr/>
          </p:nvSpPr>
          <p:spPr bwMode="auto">
            <a:xfrm>
              <a:off x="4709322" y="2483088"/>
              <a:ext cx="55596" cy="19094"/>
            </a:xfrm>
            <a:custGeom>
              <a:avLst/>
              <a:gdLst>
                <a:gd name="T0" fmla="*/ 0 w 116"/>
                <a:gd name="T1" fmla="*/ 0 h 42"/>
                <a:gd name="T2" fmla="*/ 2 w 116"/>
                <a:gd name="T3" fmla="*/ 0 h 42"/>
                <a:gd name="T4" fmla="*/ 3 w 116"/>
                <a:gd name="T5" fmla="*/ 1 h 42"/>
                <a:gd name="T6" fmla="*/ 2 w 116"/>
                <a:gd name="T7" fmla="*/ 1 h 42"/>
                <a:gd name="T8" fmla="*/ 0 w 116"/>
                <a:gd name="T9" fmla="*/ 0 h 42"/>
                <a:gd name="T10" fmla="*/ 0 60000 65536"/>
                <a:gd name="T11" fmla="*/ 0 60000 65536"/>
                <a:gd name="T12" fmla="*/ 0 60000 65536"/>
                <a:gd name="T13" fmla="*/ 0 60000 65536"/>
                <a:gd name="T14" fmla="*/ 0 60000 65536"/>
                <a:gd name="T15" fmla="*/ 0 w 116"/>
                <a:gd name="T16" fmla="*/ 0 h 42"/>
                <a:gd name="T17" fmla="*/ 116 w 116"/>
                <a:gd name="T18" fmla="*/ 42 h 42"/>
              </a:gdLst>
              <a:ahLst/>
              <a:cxnLst>
                <a:cxn ang="T10">
                  <a:pos x="T0" y="T1"/>
                </a:cxn>
                <a:cxn ang="T11">
                  <a:pos x="T2" y="T3"/>
                </a:cxn>
                <a:cxn ang="T12">
                  <a:pos x="T4" y="T5"/>
                </a:cxn>
                <a:cxn ang="T13">
                  <a:pos x="T6" y="T7"/>
                </a:cxn>
                <a:cxn ang="T14">
                  <a:pos x="T8" y="T9"/>
                </a:cxn>
              </a:cxnLst>
              <a:rect l="T15" t="T16" r="T17" b="T18"/>
              <a:pathLst>
                <a:path w="116" h="42">
                  <a:moveTo>
                    <a:pt x="0" y="14"/>
                  </a:moveTo>
                  <a:lnTo>
                    <a:pt x="71" y="0"/>
                  </a:lnTo>
                  <a:lnTo>
                    <a:pt x="116" y="21"/>
                  </a:lnTo>
                  <a:lnTo>
                    <a:pt x="92" y="42"/>
                  </a:lnTo>
                  <a:lnTo>
                    <a:pt x="0" y="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3" name="Freeform 427"/>
            <p:cNvSpPr/>
            <p:nvPr/>
          </p:nvSpPr>
          <p:spPr bwMode="auto">
            <a:xfrm>
              <a:off x="3135791" y="3493486"/>
              <a:ext cx="129724" cy="299141"/>
            </a:xfrm>
            <a:custGeom>
              <a:avLst/>
              <a:gdLst>
                <a:gd name="T0" fmla="*/ 0 w 268"/>
                <a:gd name="T1" fmla="*/ 1 h 659"/>
                <a:gd name="T2" fmla="*/ 1 w 268"/>
                <a:gd name="T3" fmla="*/ 2 h 659"/>
                <a:gd name="T4" fmla="*/ 2 w 268"/>
                <a:gd name="T5" fmla="*/ 3 h 659"/>
                <a:gd name="T6" fmla="*/ 1 w 268"/>
                <a:gd name="T7" fmla="*/ 4 h 659"/>
                <a:gd name="T8" fmla="*/ 4 w 268"/>
                <a:gd name="T9" fmla="*/ 6 h 659"/>
                <a:gd name="T10" fmla="*/ 5 w 268"/>
                <a:gd name="T11" fmla="*/ 9 h 659"/>
                <a:gd name="T12" fmla="*/ 5 w 268"/>
                <a:gd name="T13" fmla="*/ 11 h 659"/>
                <a:gd name="T14" fmla="*/ 2 w 268"/>
                <a:gd name="T15" fmla="*/ 13 h 659"/>
                <a:gd name="T16" fmla="*/ 3 w 268"/>
                <a:gd name="T17" fmla="*/ 15 h 659"/>
                <a:gd name="T18" fmla="*/ 3 w 268"/>
                <a:gd name="T19" fmla="*/ 14 h 659"/>
                <a:gd name="T20" fmla="*/ 4 w 268"/>
                <a:gd name="T21" fmla="*/ 14 h 659"/>
                <a:gd name="T22" fmla="*/ 4 w 268"/>
                <a:gd name="T23" fmla="*/ 13 h 659"/>
                <a:gd name="T24" fmla="*/ 6 w 268"/>
                <a:gd name="T25" fmla="*/ 12 h 659"/>
                <a:gd name="T26" fmla="*/ 6 w 268"/>
                <a:gd name="T27" fmla="*/ 8 h 659"/>
                <a:gd name="T28" fmla="*/ 3 w 268"/>
                <a:gd name="T29" fmla="*/ 5 h 659"/>
                <a:gd name="T30" fmla="*/ 3 w 268"/>
                <a:gd name="T31" fmla="*/ 3 h 659"/>
                <a:gd name="T32" fmla="*/ 5 w 268"/>
                <a:gd name="T33" fmla="*/ 2 h 659"/>
                <a:gd name="T34" fmla="*/ 3 w 268"/>
                <a:gd name="T35" fmla="*/ 0 h 659"/>
                <a:gd name="T36" fmla="*/ 0 w 268"/>
                <a:gd name="T37" fmla="*/ 1 h 6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659"/>
                <a:gd name="T59" fmla="*/ 268 w 268"/>
                <a:gd name="T60" fmla="*/ 659 h 6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659">
                  <a:moveTo>
                    <a:pt x="0" y="34"/>
                  </a:moveTo>
                  <a:lnTo>
                    <a:pt x="39" y="101"/>
                  </a:lnTo>
                  <a:lnTo>
                    <a:pt x="92" y="128"/>
                  </a:lnTo>
                  <a:lnTo>
                    <a:pt x="65" y="181"/>
                  </a:lnTo>
                  <a:lnTo>
                    <a:pt x="158" y="268"/>
                  </a:lnTo>
                  <a:lnTo>
                    <a:pt x="201" y="387"/>
                  </a:lnTo>
                  <a:lnTo>
                    <a:pt x="204" y="489"/>
                  </a:lnTo>
                  <a:lnTo>
                    <a:pt x="87" y="577"/>
                  </a:lnTo>
                  <a:lnTo>
                    <a:pt x="110" y="659"/>
                  </a:lnTo>
                  <a:lnTo>
                    <a:pt x="143" y="602"/>
                  </a:lnTo>
                  <a:lnTo>
                    <a:pt x="165" y="615"/>
                  </a:lnTo>
                  <a:lnTo>
                    <a:pt x="175" y="580"/>
                  </a:lnTo>
                  <a:lnTo>
                    <a:pt x="268" y="519"/>
                  </a:lnTo>
                  <a:lnTo>
                    <a:pt x="254" y="354"/>
                  </a:lnTo>
                  <a:lnTo>
                    <a:pt x="129" y="201"/>
                  </a:lnTo>
                  <a:lnTo>
                    <a:pt x="142" y="151"/>
                  </a:lnTo>
                  <a:lnTo>
                    <a:pt x="217" y="76"/>
                  </a:lnTo>
                  <a:lnTo>
                    <a:pt x="115" y="0"/>
                  </a:lnTo>
                  <a:lnTo>
                    <a:pt x="0" y="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4" name="Freeform 428"/>
            <p:cNvSpPr/>
            <p:nvPr/>
          </p:nvSpPr>
          <p:spPr bwMode="auto">
            <a:xfrm>
              <a:off x="2057568" y="3579410"/>
              <a:ext cx="176896" cy="132068"/>
            </a:xfrm>
            <a:custGeom>
              <a:avLst/>
              <a:gdLst>
                <a:gd name="T0" fmla="*/ 0 w 369"/>
                <a:gd name="T1" fmla="*/ 7 h 289"/>
                <a:gd name="T2" fmla="*/ 2 w 369"/>
                <a:gd name="T3" fmla="*/ 5 h 289"/>
                <a:gd name="T4" fmla="*/ 2 w 369"/>
                <a:gd name="T5" fmla="*/ 5 h 289"/>
                <a:gd name="T6" fmla="*/ 3 w 369"/>
                <a:gd name="T7" fmla="*/ 4 h 289"/>
                <a:gd name="T8" fmla="*/ 5 w 369"/>
                <a:gd name="T9" fmla="*/ 1 h 289"/>
                <a:gd name="T10" fmla="*/ 8 w 369"/>
                <a:gd name="T11" fmla="*/ 0 h 289"/>
                <a:gd name="T12" fmla="*/ 9 w 369"/>
                <a:gd name="T13" fmla="*/ 3 h 289"/>
                <a:gd name="T14" fmla="*/ 8 w 369"/>
                <a:gd name="T15" fmla="*/ 4 h 289"/>
                <a:gd name="T16" fmla="*/ 5 w 369"/>
                <a:gd name="T17" fmla="*/ 5 h 289"/>
                <a:gd name="T18" fmla="*/ 0 w 369"/>
                <a:gd name="T19" fmla="*/ 7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89"/>
                <a:gd name="T32" fmla="*/ 369 w 369"/>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89">
                  <a:moveTo>
                    <a:pt x="0" y="289"/>
                  </a:moveTo>
                  <a:lnTo>
                    <a:pt x="96" y="225"/>
                  </a:lnTo>
                  <a:lnTo>
                    <a:pt x="79" y="194"/>
                  </a:lnTo>
                  <a:lnTo>
                    <a:pt x="108" y="157"/>
                  </a:lnTo>
                  <a:lnTo>
                    <a:pt x="207" y="33"/>
                  </a:lnTo>
                  <a:lnTo>
                    <a:pt x="329" y="0"/>
                  </a:lnTo>
                  <a:lnTo>
                    <a:pt x="369" y="113"/>
                  </a:lnTo>
                  <a:lnTo>
                    <a:pt x="336" y="157"/>
                  </a:lnTo>
                  <a:lnTo>
                    <a:pt x="197" y="232"/>
                  </a:lnTo>
                  <a:lnTo>
                    <a:pt x="0" y="2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5" name="Freeform 429"/>
            <p:cNvSpPr/>
            <p:nvPr/>
          </p:nvSpPr>
          <p:spPr bwMode="auto">
            <a:xfrm>
              <a:off x="2044090" y="3614415"/>
              <a:ext cx="65704" cy="97062"/>
            </a:xfrm>
            <a:custGeom>
              <a:avLst/>
              <a:gdLst>
                <a:gd name="T0" fmla="*/ 0 w 137"/>
                <a:gd name="T1" fmla="*/ 1 h 211"/>
                <a:gd name="T2" fmla="*/ 1 w 137"/>
                <a:gd name="T3" fmla="*/ 5 h 211"/>
                <a:gd name="T4" fmla="*/ 3 w 137"/>
                <a:gd name="T5" fmla="*/ 3 h 211"/>
                <a:gd name="T6" fmla="*/ 3 w 137"/>
                <a:gd name="T7" fmla="*/ 3 h 211"/>
                <a:gd name="T8" fmla="*/ 3 w 137"/>
                <a:gd name="T9" fmla="*/ 2 h 211"/>
                <a:gd name="T10" fmla="*/ 3 w 137"/>
                <a:gd name="T11" fmla="*/ 1 h 211"/>
                <a:gd name="T12" fmla="*/ 1 w 137"/>
                <a:gd name="T13" fmla="*/ 0 h 211"/>
                <a:gd name="T14" fmla="*/ 0 w 137"/>
                <a:gd name="T15" fmla="*/ 1 h 211"/>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211"/>
                <a:gd name="T26" fmla="*/ 137 w 137"/>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211">
                  <a:moveTo>
                    <a:pt x="0" y="42"/>
                  </a:moveTo>
                  <a:lnTo>
                    <a:pt x="29" y="211"/>
                  </a:lnTo>
                  <a:lnTo>
                    <a:pt x="125" y="147"/>
                  </a:lnTo>
                  <a:lnTo>
                    <a:pt x="108" y="116"/>
                  </a:lnTo>
                  <a:lnTo>
                    <a:pt x="137" y="79"/>
                  </a:lnTo>
                  <a:lnTo>
                    <a:pt x="137" y="32"/>
                  </a:lnTo>
                  <a:lnTo>
                    <a:pt x="67" y="0"/>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6" name="Freeform 430"/>
            <p:cNvSpPr/>
            <p:nvPr/>
          </p:nvSpPr>
          <p:spPr bwMode="auto">
            <a:xfrm>
              <a:off x="1513402" y="2952485"/>
              <a:ext cx="171842" cy="146388"/>
            </a:xfrm>
            <a:custGeom>
              <a:avLst/>
              <a:gdLst>
                <a:gd name="T0" fmla="*/ 0 w 356"/>
                <a:gd name="T1" fmla="*/ 2 h 323"/>
                <a:gd name="T2" fmla="*/ 0 w 356"/>
                <a:gd name="T3" fmla="*/ 1 h 323"/>
                <a:gd name="T4" fmla="*/ 2 w 356"/>
                <a:gd name="T5" fmla="*/ 0 h 323"/>
                <a:gd name="T6" fmla="*/ 4 w 356"/>
                <a:gd name="T7" fmla="*/ 1 h 323"/>
                <a:gd name="T8" fmla="*/ 6 w 356"/>
                <a:gd name="T9" fmla="*/ 1 h 323"/>
                <a:gd name="T10" fmla="*/ 8 w 356"/>
                <a:gd name="T11" fmla="*/ 3 h 323"/>
                <a:gd name="T12" fmla="*/ 8 w 356"/>
                <a:gd name="T13" fmla="*/ 6 h 323"/>
                <a:gd name="T14" fmla="*/ 8 w 356"/>
                <a:gd name="T15" fmla="*/ 7 h 323"/>
                <a:gd name="T16" fmla="*/ 7 w 356"/>
                <a:gd name="T17" fmla="*/ 7 h 323"/>
                <a:gd name="T18" fmla="*/ 6 w 356"/>
                <a:gd name="T19" fmla="*/ 5 h 323"/>
                <a:gd name="T20" fmla="*/ 5 w 356"/>
                <a:gd name="T21" fmla="*/ 6 h 323"/>
                <a:gd name="T22" fmla="*/ 2 w 356"/>
                <a:gd name="T23" fmla="*/ 4 h 323"/>
                <a:gd name="T24" fmla="*/ 1 w 356"/>
                <a:gd name="T25" fmla="*/ 2 h 323"/>
                <a:gd name="T26" fmla="*/ 0 w 356"/>
                <a:gd name="T27" fmla="*/ 3 h 323"/>
                <a:gd name="T28" fmla="*/ 0 w 356"/>
                <a:gd name="T29" fmla="*/ 2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6"/>
                <a:gd name="T46" fmla="*/ 0 h 323"/>
                <a:gd name="T47" fmla="*/ 356 w 356"/>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6" h="323">
                  <a:moveTo>
                    <a:pt x="0" y="76"/>
                  </a:moveTo>
                  <a:lnTo>
                    <a:pt x="0" y="23"/>
                  </a:lnTo>
                  <a:lnTo>
                    <a:pt x="91" y="0"/>
                  </a:lnTo>
                  <a:lnTo>
                    <a:pt x="164" y="64"/>
                  </a:lnTo>
                  <a:lnTo>
                    <a:pt x="245" y="46"/>
                  </a:lnTo>
                  <a:lnTo>
                    <a:pt x="345" y="146"/>
                  </a:lnTo>
                  <a:lnTo>
                    <a:pt x="332" y="253"/>
                  </a:lnTo>
                  <a:lnTo>
                    <a:pt x="356" y="299"/>
                  </a:lnTo>
                  <a:lnTo>
                    <a:pt x="281" y="323"/>
                  </a:lnTo>
                  <a:lnTo>
                    <a:pt x="243" y="235"/>
                  </a:lnTo>
                  <a:lnTo>
                    <a:pt x="211" y="272"/>
                  </a:lnTo>
                  <a:lnTo>
                    <a:pt x="91" y="183"/>
                  </a:lnTo>
                  <a:lnTo>
                    <a:pt x="33" y="89"/>
                  </a:lnTo>
                  <a:lnTo>
                    <a:pt x="2" y="11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7" name="Freeform 431"/>
            <p:cNvSpPr/>
            <p:nvPr/>
          </p:nvSpPr>
          <p:spPr bwMode="auto">
            <a:xfrm>
              <a:off x="1472969" y="4079039"/>
              <a:ext cx="234177" cy="249815"/>
            </a:xfrm>
            <a:custGeom>
              <a:avLst/>
              <a:gdLst>
                <a:gd name="T0" fmla="*/ 0 w 485"/>
                <a:gd name="T1" fmla="*/ 12 h 550"/>
                <a:gd name="T2" fmla="*/ 1 w 485"/>
                <a:gd name="T3" fmla="*/ 12 h 550"/>
                <a:gd name="T4" fmla="*/ 9 w 485"/>
                <a:gd name="T5" fmla="*/ 13 h 550"/>
                <a:gd name="T6" fmla="*/ 11 w 485"/>
                <a:gd name="T7" fmla="*/ 12 h 550"/>
                <a:gd name="T8" fmla="*/ 9 w 485"/>
                <a:gd name="T9" fmla="*/ 11 h 550"/>
                <a:gd name="T10" fmla="*/ 9 w 485"/>
                <a:gd name="T11" fmla="*/ 7 h 550"/>
                <a:gd name="T12" fmla="*/ 11 w 485"/>
                <a:gd name="T13" fmla="*/ 7 h 550"/>
                <a:gd name="T14" fmla="*/ 11 w 485"/>
                <a:gd name="T15" fmla="*/ 5 h 550"/>
                <a:gd name="T16" fmla="*/ 9 w 485"/>
                <a:gd name="T17" fmla="*/ 5 h 550"/>
                <a:gd name="T18" fmla="*/ 9 w 485"/>
                <a:gd name="T19" fmla="*/ 2 h 550"/>
                <a:gd name="T20" fmla="*/ 8 w 485"/>
                <a:gd name="T21" fmla="*/ 1 h 550"/>
                <a:gd name="T22" fmla="*/ 7 w 485"/>
                <a:gd name="T23" fmla="*/ 1 h 550"/>
                <a:gd name="T24" fmla="*/ 7 w 485"/>
                <a:gd name="T25" fmla="*/ 2 h 550"/>
                <a:gd name="T26" fmla="*/ 5 w 485"/>
                <a:gd name="T27" fmla="*/ 2 h 550"/>
                <a:gd name="T28" fmla="*/ 4 w 485"/>
                <a:gd name="T29" fmla="*/ 0 h 550"/>
                <a:gd name="T30" fmla="*/ 1 w 485"/>
                <a:gd name="T31" fmla="*/ 1 h 550"/>
                <a:gd name="T32" fmla="*/ 2 w 485"/>
                <a:gd name="T33" fmla="*/ 5 h 550"/>
                <a:gd name="T34" fmla="*/ 0 w 485"/>
                <a:gd name="T35" fmla="*/ 12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5"/>
                <a:gd name="T55" fmla="*/ 0 h 550"/>
                <a:gd name="T56" fmla="*/ 485 w 485"/>
                <a:gd name="T57" fmla="*/ 550 h 5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5" h="550">
                  <a:moveTo>
                    <a:pt x="0" y="515"/>
                  </a:moveTo>
                  <a:lnTo>
                    <a:pt x="63" y="496"/>
                  </a:lnTo>
                  <a:lnTo>
                    <a:pt x="376" y="550"/>
                  </a:lnTo>
                  <a:lnTo>
                    <a:pt x="446" y="524"/>
                  </a:lnTo>
                  <a:lnTo>
                    <a:pt x="399" y="484"/>
                  </a:lnTo>
                  <a:lnTo>
                    <a:pt x="399" y="317"/>
                  </a:lnTo>
                  <a:lnTo>
                    <a:pt x="485" y="317"/>
                  </a:lnTo>
                  <a:lnTo>
                    <a:pt x="480" y="227"/>
                  </a:lnTo>
                  <a:lnTo>
                    <a:pt x="399" y="236"/>
                  </a:lnTo>
                  <a:lnTo>
                    <a:pt x="391" y="77"/>
                  </a:lnTo>
                  <a:lnTo>
                    <a:pt x="356" y="48"/>
                  </a:lnTo>
                  <a:lnTo>
                    <a:pt x="305" y="52"/>
                  </a:lnTo>
                  <a:lnTo>
                    <a:pt x="294" y="96"/>
                  </a:lnTo>
                  <a:lnTo>
                    <a:pt x="239" y="102"/>
                  </a:lnTo>
                  <a:lnTo>
                    <a:pt x="179" y="0"/>
                  </a:lnTo>
                  <a:lnTo>
                    <a:pt x="34" y="23"/>
                  </a:lnTo>
                  <a:lnTo>
                    <a:pt x="86" y="231"/>
                  </a:lnTo>
                  <a:lnTo>
                    <a:pt x="0" y="5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8" name="Freeform 432"/>
            <p:cNvSpPr/>
            <p:nvPr/>
          </p:nvSpPr>
          <p:spPr bwMode="auto">
            <a:xfrm>
              <a:off x="1479707" y="4058354"/>
              <a:ext cx="18532" cy="20685"/>
            </a:xfrm>
            <a:custGeom>
              <a:avLst/>
              <a:gdLst>
                <a:gd name="T0" fmla="*/ 0 w 40"/>
                <a:gd name="T1" fmla="*/ 0 h 48"/>
                <a:gd name="T2" fmla="*/ 0 w 40"/>
                <a:gd name="T3" fmla="*/ 1 h 48"/>
                <a:gd name="T4" fmla="*/ 1 w 40"/>
                <a:gd name="T5" fmla="*/ 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16"/>
                  </a:moveTo>
                  <a:lnTo>
                    <a:pt x="18" y="48"/>
                  </a:lnTo>
                  <a:lnTo>
                    <a:pt x="40" y="0"/>
                  </a:lnTo>
                  <a:lnTo>
                    <a:pt x="0" y="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89" name="Freeform 433"/>
            <p:cNvSpPr/>
            <p:nvPr/>
          </p:nvSpPr>
          <p:spPr bwMode="auto">
            <a:xfrm>
              <a:off x="1626278" y="4322490"/>
              <a:ext cx="171842" cy="186168"/>
            </a:xfrm>
            <a:custGeom>
              <a:avLst/>
              <a:gdLst>
                <a:gd name="T0" fmla="*/ 0 w 358"/>
                <a:gd name="T1" fmla="*/ 7 h 410"/>
                <a:gd name="T2" fmla="*/ 0 w 358"/>
                <a:gd name="T3" fmla="*/ 5 h 410"/>
                <a:gd name="T4" fmla="*/ 1 w 358"/>
                <a:gd name="T5" fmla="*/ 4 h 410"/>
                <a:gd name="T6" fmla="*/ 1 w 358"/>
                <a:gd name="T7" fmla="*/ 1 h 410"/>
                <a:gd name="T8" fmla="*/ 3 w 358"/>
                <a:gd name="T9" fmla="*/ 0 h 410"/>
                <a:gd name="T10" fmla="*/ 3 w 358"/>
                <a:gd name="T11" fmla="*/ 1 h 410"/>
                <a:gd name="T12" fmla="*/ 5 w 358"/>
                <a:gd name="T13" fmla="*/ 0 h 410"/>
                <a:gd name="T14" fmla="*/ 7 w 358"/>
                <a:gd name="T15" fmla="*/ 4 h 410"/>
                <a:gd name="T16" fmla="*/ 8 w 358"/>
                <a:gd name="T17" fmla="*/ 5 h 410"/>
                <a:gd name="T18" fmla="*/ 5 w 358"/>
                <a:gd name="T19" fmla="*/ 8 h 410"/>
                <a:gd name="T20" fmla="*/ 3 w 358"/>
                <a:gd name="T21" fmla="*/ 8 h 410"/>
                <a:gd name="T22" fmla="*/ 2 w 358"/>
                <a:gd name="T23" fmla="*/ 9 h 410"/>
                <a:gd name="T24" fmla="*/ 1 w 358"/>
                <a:gd name="T25" fmla="*/ 9 h 410"/>
                <a:gd name="T26" fmla="*/ 1 w 358"/>
                <a:gd name="T27" fmla="*/ 8 h 410"/>
                <a:gd name="T28" fmla="*/ 0 w 358"/>
                <a:gd name="T29" fmla="*/ 7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8"/>
                <a:gd name="T46" fmla="*/ 0 h 410"/>
                <a:gd name="T47" fmla="*/ 358 w 358"/>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8" h="410">
                  <a:moveTo>
                    <a:pt x="0" y="314"/>
                  </a:moveTo>
                  <a:lnTo>
                    <a:pt x="0" y="191"/>
                  </a:lnTo>
                  <a:lnTo>
                    <a:pt x="40" y="188"/>
                  </a:lnTo>
                  <a:lnTo>
                    <a:pt x="40" y="30"/>
                  </a:lnTo>
                  <a:lnTo>
                    <a:pt x="115" y="12"/>
                  </a:lnTo>
                  <a:lnTo>
                    <a:pt x="138" y="39"/>
                  </a:lnTo>
                  <a:lnTo>
                    <a:pt x="201" y="0"/>
                  </a:lnTo>
                  <a:lnTo>
                    <a:pt x="306" y="169"/>
                  </a:lnTo>
                  <a:lnTo>
                    <a:pt x="358" y="197"/>
                  </a:lnTo>
                  <a:lnTo>
                    <a:pt x="216" y="353"/>
                  </a:lnTo>
                  <a:lnTo>
                    <a:pt x="131" y="353"/>
                  </a:lnTo>
                  <a:lnTo>
                    <a:pt x="86" y="408"/>
                  </a:lnTo>
                  <a:lnTo>
                    <a:pt x="32" y="410"/>
                  </a:lnTo>
                  <a:lnTo>
                    <a:pt x="34" y="360"/>
                  </a:lnTo>
                  <a:lnTo>
                    <a:pt x="0" y="31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0" name="Freeform 434"/>
            <p:cNvSpPr/>
            <p:nvPr/>
          </p:nvSpPr>
          <p:spPr bwMode="auto">
            <a:xfrm>
              <a:off x="1794751" y="4010619"/>
              <a:ext cx="32010" cy="38188"/>
            </a:xfrm>
            <a:custGeom>
              <a:avLst/>
              <a:gdLst>
                <a:gd name="T0" fmla="*/ 0 w 69"/>
                <a:gd name="T1" fmla="*/ 0 h 88"/>
                <a:gd name="T2" fmla="*/ 0 w 69"/>
                <a:gd name="T3" fmla="*/ 1 h 88"/>
                <a:gd name="T4" fmla="*/ 1 w 69"/>
                <a:gd name="T5" fmla="*/ 2 h 88"/>
                <a:gd name="T6" fmla="*/ 1 w 69"/>
                <a:gd name="T7" fmla="*/ 1 h 88"/>
                <a:gd name="T8" fmla="*/ 1 w 69"/>
                <a:gd name="T9" fmla="*/ 0 h 88"/>
                <a:gd name="T10" fmla="*/ 0 w 69"/>
                <a:gd name="T11" fmla="*/ 0 h 88"/>
                <a:gd name="T12" fmla="*/ 0 60000 65536"/>
                <a:gd name="T13" fmla="*/ 0 60000 65536"/>
                <a:gd name="T14" fmla="*/ 0 60000 65536"/>
                <a:gd name="T15" fmla="*/ 0 60000 65536"/>
                <a:gd name="T16" fmla="*/ 0 60000 65536"/>
                <a:gd name="T17" fmla="*/ 0 60000 65536"/>
                <a:gd name="T18" fmla="*/ 0 w 69"/>
                <a:gd name="T19" fmla="*/ 0 h 88"/>
                <a:gd name="T20" fmla="*/ 69 w 6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69" h="88">
                  <a:moveTo>
                    <a:pt x="0" y="15"/>
                  </a:moveTo>
                  <a:lnTo>
                    <a:pt x="8" y="45"/>
                  </a:lnTo>
                  <a:lnTo>
                    <a:pt x="27" y="88"/>
                  </a:lnTo>
                  <a:lnTo>
                    <a:pt x="69" y="35"/>
                  </a:lnTo>
                  <a:lnTo>
                    <a:pt x="66" y="0"/>
                  </a:lnTo>
                  <a:lnTo>
                    <a:pt x="0" y="1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1" name="Freeform 435"/>
            <p:cNvSpPr/>
            <p:nvPr/>
          </p:nvSpPr>
          <p:spPr bwMode="auto">
            <a:xfrm>
              <a:off x="1417373" y="3708295"/>
              <a:ext cx="139832" cy="225947"/>
            </a:xfrm>
            <a:custGeom>
              <a:avLst/>
              <a:gdLst>
                <a:gd name="T0" fmla="*/ 0 w 294"/>
                <a:gd name="T1" fmla="*/ 8 h 498"/>
                <a:gd name="T2" fmla="*/ 1 w 294"/>
                <a:gd name="T3" fmla="*/ 6 h 498"/>
                <a:gd name="T4" fmla="*/ 3 w 294"/>
                <a:gd name="T5" fmla="*/ 6 h 498"/>
                <a:gd name="T6" fmla="*/ 4 w 294"/>
                <a:gd name="T7" fmla="*/ 2 h 498"/>
                <a:gd name="T8" fmla="*/ 5 w 294"/>
                <a:gd name="T9" fmla="*/ 1 h 498"/>
                <a:gd name="T10" fmla="*/ 5 w 294"/>
                <a:gd name="T11" fmla="*/ 0 h 498"/>
                <a:gd name="T12" fmla="*/ 5 w 294"/>
                <a:gd name="T13" fmla="*/ 0 h 498"/>
                <a:gd name="T14" fmla="*/ 6 w 294"/>
                <a:gd name="T15" fmla="*/ 3 h 498"/>
                <a:gd name="T16" fmla="*/ 5 w 294"/>
                <a:gd name="T17" fmla="*/ 3 h 498"/>
                <a:gd name="T18" fmla="*/ 6 w 294"/>
                <a:gd name="T19" fmla="*/ 5 h 498"/>
                <a:gd name="T20" fmla="*/ 5 w 294"/>
                <a:gd name="T21" fmla="*/ 8 h 498"/>
                <a:gd name="T22" fmla="*/ 6 w 294"/>
                <a:gd name="T23" fmla="*/ 10 h 498"/>
                <a:gd name="T24" fmla="*/ 6 w 294"/>
                <a:gd name="T25" fmla="*/ 11 h 498"/>
                <a:gd name="T26" fmla="*/ 4 w 294"/>
                <a:gd name="T27" fmla="*/ 11 h 498"/>
                <a:gd name="T28" fmla="*/ 2 w 294"/>
                <a:gd name="T29" fmla="*/ 11 h 498"/>
                <a:gd name="T30" fmla="*/ 1 w 294"/>
                <a:gd name="T31" fmla="*/ 11 h 498"/>
                <a:gd name="T32" fmla="*/ 1 w 294"/>
                <a:gd name="T33" fmla="*/ 9 h 498"/>
                <a:gd name="T34" fmla="*/ 0 w 294"/>
                <a:gd name="T35" fmla="*/ 8 h 4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4"/>
                <a:gd name="T55" fmla="*/ 0 h 498"/>
                <a:gd name="T56" fmla="*/ 294 w 294"/>
                <a:gd name="T57" fmla="*/ 498 h 4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4" h="498">
                  <a:moveTo>
                    <a:pt x="0" y="355"/>
                  </a:moveTo>
                  <a:lnTo>
                    <a:pt x="38" y="263"/>
                  </a:lnTo>
                  <a:lnTo>
                    <a:pt x="109" y="275"/>
                  </a:lnTo>
                  <a:lnTo>
                    <a:pt x="192" y="81"/>
                  </a:lnTo>
                  <a:lnTo>
                    <a:pt x="231" y="46"/>
                  </a:lnTo>
                  <a:lnTo>
                    <a:pt x="214" y="8"/>
                  </a:lnTo>
                  <a:lnTo>
                    <a:pt x="235" y="0"/>
                  </a:lnTo>
                  <a:lnTo>
                    <a:pt x="260" y="123"/>
                  </a:lnTo>
                  <a:lnTo>
                    <a:pt x="214" y="142"/>
                  </a:lnTo>
                  <a:lnTo>
                    <a:pt x="265" y="238"/>
                  </a:lnTo>
                  <a:lnTo>
                    <a:pt x="235" y="352"/>
                  </a:lnTo>
                  <a:lnTo>
                    <a:pt x="294" y="437"/>
                  </a:lnTo>
                  <a:lnTo>
                    <a:pt x="287" y="498"/>
                  </a:lnTo>
                  <a:lnTo>
                    <a:pt x="185" y="471"/>
                  </a:lnTo>
                  <a:lnTo>
                    <a:pt x="107" y="470"/>
                  </a:lnTo>
                  <a:lnTo>
                    <a:pt x="45" y="471"/>
                  </a:lnTo>
                  <a:lnTo>
                    <a:pt x="44" y="388"/>
                  </a:lnTo>
                  <a:lnTo>
                    <a:pt x="0" y="35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2" name="Freeform 436"/>
            <p:cNvSpPr/>
            <p:nvPr/>
          </p:nvSpPr>
          <p:spPr bwMode="auto">
            <a:xfrm>
              <a:off x="1528564" y="3743301"/>
              <a:ext cx="239231" cy="162300"/>
            </a:xfrm>
            <a:custGeom>
              <a:avLst/>
              <a:gdLst>
                <a:gd name="T0" fmla="*/ 0 w 497"/>
                <a:gd name="T1" fmla="*/ 6 h 357"/>
                <a:gd name="T2" fmla="*/ 1 w 497"/>
                <a:gd name="T3" fmla="*/ 4 h 357"/>
                <a:gd name="T4" fmla="*/ 4 w 497"/>
                <a:gd name="T5" fmla="*/ 3 h 357"/>
                <a:gd name="T6" fmla="*/ 4 w 497"/>
                <a:gd name="T7" fmla="*/ 2 h 357"/>
                <a:gd name="T8" fmla="*/ 5 w 497"/>
                <a:gd name="T9" fmla="*/ 2 h 357"/>
                <a:gd name="T10" fmla="*/ 7 w 497"/>
                <a:gd name="T11" fmla="*/ 0 h 357"/>
                <a:gd name="T12" fmla="*/ 8 w 497"/>
                <a:gd name="T13" fmla="*/ 2 h 357"/>
                <a:gd name="T14" fmla="*/ 9 w 497"/>
                <a:gd name="T15" fmla="*/ 3 h 357"/>
                <a:gd name="T16" fmla="*/ 12 w 497"/>
                <a:gd name="T17" fmla="*/ 6 h 357"/>
                <a:gd name="T18" fmla="*/ 6 w 497"/>
                <a:gd name="T19" fmla="*/ 7 h 357"/>
                <a:gd name="T20" fmla="*/ 4 w 497"/>
                <a:gd name="T21" fmla="*/ 6 h 357"/>
                <a:gd name="T22" fmla="*/ 4 w 497"/>
                <a:gd name="T23" fmla="*/ 7 h 357"/>
                <a:gd name="T24" fmla="*/ 2 w 497"/>
                <a:gd name="T25" fmla="*/ 7 h 357"/>
                <a:gd name="T26" fmla="*/ 1 w 497"/>
                <a:gd name="T27" fmla="*/ 8 h 357"/>
                <a:gd name="T28" fmla="*/ 0 w 497"/>
                <a:gd name="T29" fmla="*/ 6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7"/>
                <a:gd name="T46" fmla="*/ 0 h 357"/>
                <a:gd name="T47" fmla="*/ 497 w 497"/>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7" h="357">
                  <a:moveTo>
                    <a:pt x="0" y="272"/>
                  </a:moveTo>
                  <a:lnTo>
                    <a:pt x="30" y="158"/>
                  </a:lnTo>
                  <a:lnTo>
                    <a:pt x="157" y="130"/>
                  </a:lnTo>
                  <a:lnTo>
                    <a:pt x="169" y="93"/>
                  </a:lnTo>
                  <a:lnTo>
                    <a:pt x="226" y="80"/>
                  </a:lnTo>
                  <a:lnTo>
                    <a:pt x="311" y="0"/>
                  </a:lnTo>
                  <a:lnTo>
                    <a:pt x="340" y="95"/>
                  </a:lnTo>
                  <a:lnTo>
                    <a:pt x="405" y="130"/>
                  </a:lnTo>
                  <a:lnTo>
                    <a:pt x="497" y="258"/>
                  </a:lnTo>
                  <a:lnTo>
                    <a:pt x="266" y="295"/>
                  </a:lnTo>
                  <a:lnTo>
                    <a:pt x="188" y="258"/>
                  </a:lnTo>
                  <a:lnTo>
                    <a:pt x="157" y="322"/>
                  </a:lnTo>
                  <a:lnTo>
                    <a:pt x="91" y="322"/>
                  </a:lnTo>
                  <a:lnTo>
                    <a:pt x="59" y="357"/>
                  </a:lnTo>
                  <a:lnTo>
                    <a:pt x="0" y="2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3" name="Freeform 437"/>
            <p:cNvSpPr/>
            <p:nvPr/>
          </p:nvSpPr>
          <p:spPr bwMode="auto">
            <a:xfrm>
              <a:off x="1508348" y="3487121"/>
              <a:ext cx="195428" cy="327783"/>
            </a:xfrm>
            <a:custGeom>
              <a:avLst/>
              <a:gdLst>
                <a:gd name="T0" fmla="*/ 0 w 409"/>
                <a:gd name="T1" fmla="*/ 10 h 725"/>
                <a:gd name="T2" fmla="*/ 1 w 409"/>
                <a:gd name="T3" fmla="*/ 10 h 725"/>
                <a:gd name="T4" fmla="*/ 1 w 409"/>
                <a:gd name="T5" fmla="*/ 11 h 725"/>
                <a:gd name="T6" fmla="*/ 2 w 409"/>
                <a:gd name="T7" fmla="*/ 14 h 725"/>
                <a:gd name="T8" fmla="*/ 1 w 409"/>
                <a:gd name="T9" fmla="*/ 14 h 725"/>
                <a:gd name="T10" fmla="*/ 2 w 409"/>
                <a:gd name="T11" fmla="*/ 17 h 725"/>
                <a:gd name="T12" fmla="*/ 5 w 409"/>
                <a:gd name="T13" fmla="*/ 16 h 725"/>
                <a:gd name="T14" fmla="*/ 5 w 409"/>
                <a:gd name="T15" fmla="*/ 15 h 725"/>
                <a:gd name="T16" fmla="*/ 6 w 409"/>
                <a:gd name="T17" fmla="*/ 15 h 725"/>
                <a:gd name="T18" fmla="*/ 8 w 409"/>
                <a:gd name="T19" fmla="*/ 13 h 725"/>
                <a:gd name="T20" fmla="*/ 7 w 409"/>
                <a:gd name="T21" fmla="*/ 11 h 725"/>
                <a:gd name="T22" fmla="*/ 8 w 409"/>
                <a:gd name="T23" fmla="*/ 8 h 725"/>
                <a:gd name="T24" fmla="*/ 9 w 409"/>
                <a:gd name="T25" fmla="*/ 8 h 725"/>
                <a:gd name="T26" fmla="*/ 9 w 409"/>
                <a:gd name="T27" fmla="*/ 4 h 725"/>
                <a:gd name="T28" fmla="*/ 2 w 409"/>
                <a:gd name="T29" fmla="*/ 0 h 725"/>
                <a:gd name="T30" fmla="*/ 1 w 409"/>
                <a:gd name="T31" fmla="*/ 1 h 725"/>
                <a:gd name="T32" fmla="*/ 1 w 409"/>
                <a:gd name="T33" fmla="*/ 2 h 725"/>
                <a:gd name="T34" fmla="*/ 2 w 409"/>
                <a:gd name="T35" fmla="*/ 3 h 725"/>
                <a:gd name="T36" fmla="*/ 2 w 409"/>
                <a:gd name="T37" fmla="*/ 7 h 725"/>
                <a:gd name="T38" fmla="*/ 0 w 409"/>
                <a:gd name="T39" fmla="*/ 10 h 7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9"/>
                <a:gd name="T61" fmla="*/ 0 h 725"/>
                <a:gd name="T62" fmla="*/ 409 w 409"/>
                <a:gd name="T63" fmla="*/ 725 h 7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9" h="725">
                  <a:moveTo>
                    <a:pt x="0" y="416"/>
                  </a:moveTo>
                  <a:lnTo>
                    <a:pt x="60" y="451"/>
                  </a:lnTo>
                  <a:lnTo>
                    <a:pt x="45" y="487"/>
                  </a:lnTo>
                  <a:lnTo>
                    <a:pt x="70" y="610"/>
                  </a:lnTo>
                  <a:lnTo>
                    <a:pt x="24" y="629"/>
                  </a:lnTo>
                  <a:lnTo>
                    <a:pt x="75" y="725"/>
                  </a:lnTo>
                  <a:lnTo>
                    <a:pt x="202" y="697"/>
                  </a:lnTo>
                  <a:lnTo>
                    <a:pt x="214" y="660"/>
                  </a:lnTo>
                  <a:lnTo>
                    <a:pt x="271" y="647"/>
                  </a:lnTo>
                  <a:lnTo>
                    <a:pt x="356" y="567"/>
                  </a:lnTo>
                  <a:lnTo>
                    <a:pt x="326" y="478"/>
                  </a:lnTo>
                  <a:lnTo>
                    <a:pt x="368" y="361"/>
                  </a:lnTo>
                  <a:lnTo>
                    <a:pt x="408" y="352"/>
                  </a:lnTo>
                  <a:lnTo>
                    <a:pt x="409" y="184"/>
                  </a:lnTo>
                  <a:lnTo>
                    <a:pt x="103" y="0"/>
                  </a:lnTo>
                  <a:lnTo>
                    <a:pt x="64" y="21"/>
                  </a:lnTo>
                  <a:lnTo>
                    <a:pt x="64" y="90"/>
                  </a:lnTo>
                  <a:lnTo>
                    <a:pt x="103" y="140"/>
                  </a:lnTo>
                  <a:lnTo>
                    <a:pt x="75" y="298"/>
                  </a:lnTo>
                  <a:lnTo>
                    <a:pt x="0" y="41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4" name="Freeform 438"/>
            <p:cNvSpPr/>
            <p:nvPr/>
          </p:nvSpPr>
          <p:spPr bwMode="auto">
            <a:xfrm>
              <a:off x="1466230" y="3889689"/>
              <a:ext cx="138147" cy="175030"/>
            </a:xfrm>
            <a:custGeom>
              <a:avLst/>
              <a:gdLst>
                <a:gd name="T0" fmla="*/ 0 w 289"/>
                <a:gd name="T1" fmla="*/ 8 h 385"/>
                <a:gd name="T2" fmla="*/ 1 w 289"/>
                <a:gd name="T3" fmla="*/ 9 h 385"/>
                <a:gd name="T4" fmla="*/ 2 w 289"/>
                <a:gd name="T5" fmla="*/ 9 h 385"/>
                <a:gd name="T6" fmla="*/ 3 w 289"/>
                <a:gd name="T7" fmla="*/ 9 h 385"/>
                <a:gd name="T8" fmla="*/ 4 w 289"/>
                <a:gd name="T9" fmla="*/ 8 h 385"/>
                <a:gd name="T10" fmla="*/ 5 w 289"/>
                <a:gd name="T11" fmla="*/ 6 h 385"/>
                <a:gd name="T12" fmla="*/ 6 w 289"/>
                <a:gd name="T13" fmla="*/ 5 h 385"/>
                <a:gd name="T14" fmla="*/ 7 w 289"/>
                <a:gd name="T15" fmla="*/ 0 h 385"/>
                <a:gd name="T16" fmla="*/ 5 w 289"/>
                <a:gd name="T17" fmla="*/ 0 h 385"/>
                <a:gd name="T18" fmla="*/ 4 w 289"/>
                <a:gd name="T19" fmla="*/ 1 h 385"/>
                <a:gd name="T20" fmla="*/ 4 w 289"/>
                <a:gd name="T21" fmla="*/ 2 h 385"/>
                <a:gd name="T22" fmla="*/ 2 w 289"/>
                <a:gd name="T23" fmla="*/ 2 h 385"/>
                <a:gd name="T24" fmla="*/ 2 w 289"/>
                <a:gd name="T25" fmla="*/ 3 h 385"/>
                <a:gd name="T26" fmla="*/ 3 w 289"/>
                <a:gd name="T27" fmla="*/ 3 h 385"/>
                <a:gd name="T28" fmla="*/ 3 w 289"/>
                <a:gd name="T29" fmla="*/ 6 h 385"/>
                <a:gd name="T30" fmla="*/ 1 w 289"/>
                <a:gd name="T31" fmla="*/ 6 h 385"/>
                <a:gd name="T32" fmla="*/ 0 w 289"/>
                <a:gd name="T33" fmla="*/ 8 h 3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9"/>
                <a:gd name="T52" fmla="*/ 0 h 385"/>
                <a:gd name="T53" fmla="*/ 289 w 289"/>
                <a:gd name="T54" fmla="*/ 385 h 3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9" h="385">
                  <a:moveTo>
                    <a:pt x="0" y="335"/>
                  </a:moveTo>
                  <a:lnTo>
                    <a:pt x="30" y="385"/>
                  </a:lnTo>
                  <a:lnTo>
                    <a:pt x="70" y="369"/>
                  </a:lnTo>
                  <a:lnTo>
                    <a:pt x="130" y="372"/>
                  </a:lnTo>
                  <a:lnTo>
                    <a:pt x="183" y="333"/>
                  </a:lnTo>
                  <a:lnTo>
                    <a:pt x="199" y="257"/>
                  </a:lnTo>
                  <a:lnTo>
                    <a:pt x="251" y="192"/>
                  </a:lnTo>
                  <a:lnTo>
                    <a:pt x="289" y="0"/>
                  </a:lnTo>
                  <a:lnTo>
                    <a:pt x="223" y="0"/>
                  </a:lnTo>
                  <a:lnTo>
                    <a:pt x="191" y="35"/>
                  </a:lnTo>
                  <a:lnTo>
                    <a:pt x="184" y="96"/>
                  </a:lnTo>
                  <a:lnTo>
                    <a:pt x="82" y="69"/>
                  </a:lnTo>
                  <a:lnTo>
                    <a:pt x="78" y="110"/>
                  </a:lnTo>
                  <a:lnTo>
                    <a:pt x="121" y="111"/>
                  </a:lnTo>
                  <a:lnTo>
                    <a:pt x="107" y="264"/>
                  </a:lnTo>
                  <a:lnTo>
                    <a:pt x="59" y="246"/>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5" name="Freeform 439"/>
            <p:cNvSpPr/>
            <p:nvPr/>
          </p:nvSpPr>
          <p:spPr bwMode="auto">
            <a:xfrm>
              <a:off x="1488131" y="3861048"/>
              <a:ext cx="347053" cy="367562"/>
            </a:xfrm>
            <a:custGeom>
              <a:avLst/>
              <a:gdLst>
                <a:gd name="T0" fmla="*/ 0 w 722"/>
                <a:gd name="T1" fmla="*/ 11 h 811"/>
                <a:gd name="T2" fmla="*/ 0 w 722"/>
                <a:gd name="T3" fmla="*/ 12 h 811"/>
                <a:gd name="T4" fmla="*/ 3 w 722"/>
                <a:gd name="T5" fmla="*/ 11 h 811"/>
                <a:gd name="T6" fmla="*/ 5 w 722"/>
                <a:gd name="T7" fmla="*/ 13 h 811"/>
                <a:gd name="T8" fmla="*/ 6 w 722"/>
                <a:gd name="T9" fmla="*/ 13 h 811"/>
                <a:gd name="T10" fmla="*/ 6 w 722"/>
                <a:gd name="T11" fmla="*/ 12 h 811"/>
                <a:gd name="T12" fmla="*/ 7 w 722"/>
                <a:gd name="T13" fmla="*/ 12 h 811"/>
                <a:gd name="T14" fmla="*/ 8 w 722"/>
                <a:gd name="T15" fmla="*/ 13 h 811"/>
                <a:gd name="T16" fmla="*/ 9 w 722"/>
                <a:gd name="T17" fmla="*/ 17 h 811"/>
                <a:gd name="T18" fmla="*/ 11 w 722"/>
                <a:gd name="T19" fmla="*/ 17 h 811"/>
                <a:gd name="T20" fmla="*/ 15 w 722"/>
                <a:gd name="T21" fmla="*/ 19 h 811"/>
                <a:gd name="T22" fmla="*/ 15 w 722"/>
                <a:gd name="T23" fmla="*/ 18 h 811"/>
                <a:gd name="T24" fmla="*/ 15 w 722"/>
                <a:gd name="T25" fmla="*/ 17 h 811"/>
                <a:gd name="T26" fmla="*/ 15 w 722"/>
                <a:gd name="T27" fmla="*/ 15 h 811"/>
                <a:gd name="T28" fmla="*/ 16 w 722"/>
                <a:gd name="T29" fmla="*/ 14 h 811"/>
                <a:gd name="T30" fmla="*/ 15 w 722"/>
                <a:gd name="T31" fmla="*/ 12 h 811"/>
                <a:gd name="T32" fmla="*/ 15 w 722"/>
                <a:gd name="T33" fmla="*/ 9 h 811"/>
                <a:gd name="T34" fmla="*/ 15 w 722"/>
                <a:gd name="T35" fmla="*/ 8 h 811"/>
                <a:gd name="T36" fmla="*/ 15 w 722"/>
                <a:gd name="T37" fmla="*/ 7 h 811"/>
                <a:gd name="T38" fmla="*/ 16 w 722"/>
                <a:gd name="T39" fmla="*/ 4 h 811"/>
                <a:gd name="T40" fmla="*/ 17 w 722"/>
                <a:gd name="T41" fmla="*/ 3 h 811"/>
                <a:gd name="T42" fmla="*/ 17 w 722"/>
                <a:gd name="T43" fmla="*/ 1 h 811"/>
                <a:gd name="T44" fmla="*/ 13 w 722"/>
                <a:gd name="T45" fmla="*/ 0 h 811"/>
                <a:gd name="T46" fmla="*/ 8 w 722"/>
                <a:gd name="T47" fmla="*/ 1 h 811"/>
                <a:gd name="T48" fmla="*/ 6 w 722"/>
                <a:gd name="T49" fmla="*/ 0 h 811"/>
                <a:gd name="T50" fmla="*/ 6 w 722"/>
                <a:gd name="T51" fmla="*/ 1 h 811"/>
                <a:gd name="T52" fmla="*/ 5 w 722"/>
                <a:gd name="T53" fmla="*/ 6 h 811"/>
                <a:gd name="T54" fmla="*/ 3 w 722"/>
                <a:gd name="T55" fmla="*/ 7 h 811"/>
                <a:gd name="T56" fmla="*/ 3 w 722"/>
                <a:gd name="T57" fmla="*/ 9 h 811"/>
                <a:gd name="T58" fmla="*/ 2 w 722"/>
                <a:gd name="T59" fmla="*/ 10 h 811"/>
                <a:gd name="T60" fmla="*/ 1 w 722"/>
                <a:gd name="T61" fmla="*/ 10 h 811"/>
                <a:gd name="T62" fmla="*/ 0 w 722"/>
                <a:gd name="T63" fmla="*/ 11 h 8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2"/>
                <a:gd name="T97" fmla="*/ 0 h 811"/>
                <a:gd name="T98" fmla="*/ 722 w 722"/>
                <a:gd name="T99" fmla="*/ 811 h 8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2" h="811">
                  <a:moveTo>
                    <a:pt x="0" y="481"/>
                  </a:moveTo>
                  <a:lnTo>
                    <a:pt x="1" y="504"/>
                  </a:lnTo>
                  <a:lnTo>
                    <a:pt x="146" y="481"/>
                  </a:lnTo>
                  <a:lnTo>
                    <a:pt x="206" y="583"/>
                  </a:lnTo>
                  <a:lnTo>
                    <a:pt x="261" y="577"/>
                  </a:lnTo>
                  <a:lnTo>
                    <a:pt x="272" y="533"/>
                  </a:lnTo>
                  <a:lnTo>
                    <a:pt x="323" y="529"/>
                  </a:lnTo>
                  <a:lnTo>
                    <a:pt x="358" y="558"/>
                  </a:lnTo>
                  <a:lnTo>
                    <a:pt x="366" y="717"/>
                  </a:lnTo>
                  <a:lnTo>
                    <a:pt x="447" y="708"/>
                  </a:lnTo>
                  <a:lnTo>
                    <a:pt x="666" y="811"/>
                  </a:lnTo>
                  <a:lnTo>
                    <a:pt x="664" y="763"/>
                  </a:lnTo>
                  <a:lnTo>
                    <a:pt x="620" y="742"/>
                  </a:lnTo>
                  <a:lnTo>
                    <a:pt x="626" y="628"/>
                  </a:lnTo>
                  <a:lnTo>
                    <a:pt x="695" y="586"/>
                  </a:lnTo>
                  <a:lnTo>
                    <a:pt x="655" y="509"/>
                  </a:lnTo>
                  <a:lnTo>
                    <a:pt x="645" y="374"/>
                  </a:lnTo>
                  <a:lnTo>
                    <a:pt x="637" y="344"/>
                  </a:lnTo>
                  <a:lnTo>
                    <a:pt x="666" y="284"/>
                  </a:lnTo>
                  <a:lnTo>
                    <a:pt x="695" y="174"/>
                  </a:lnTo>
                  <a:lnTo>
                    <a:pt x="722" y="132"/>
                  </a:lnTo>
                  <a:lnTo>
                    <a:pt x="709" y="67"/>
                  </a:lnTo>
                  <a:lnTo>
                    <a:pt x="581" y="0"/>
                  </a:lnTo>
                  <a:lnTo>
                    <a:pt x="350" y="37"/>
                  </a:lnTo>
                  <a:lnTo>
                    <a:pt x="272" y="0"/>
                  </a:lnTo>
                  <a:lnTo>
                    <a:pt x="241" y="64"/>
                  </a:lnTo>
                  <a:lnTo>
                    <a:pt x="203" y="256"/>
                  </a:lnTo>
                  <a:lnTo>
                    <a:pt x="151" y="321"/>
                  </a:lnTo>
                  <a:lnTo>
                    <a:pt x="135" y="397"/>
                  </a:lnTo>
                  <a:lnTo>
                    <a:pt x="82" y="436"/>
                  </a:lnTo>
                  <a:lnTo>
                    <a:pt x="22" y="433"/>
                  </a:lnTo>
                  <a:lnTo>
                    <a:pt x="0" y="48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6" name="Freeform 440"/>
            <p:cNvSpPr/>
            <p:nvPr/>
          </p:nvSpPr>
          <p:spPr bwMode="auto">
            <a:xfrm>
              <a:off x="1855401" y="3221394"/>
              <a:ext cx="42118" cy="23868"/>
            </a:xfrm>
            <a:custGeom>
              <a:avLst/>
              <a:gdLst>
                <a:gd name="T0" fmla="*/ 0 w 89"/>
                <a:gd name="T1" fmla="*/ 1 h 54"/>
                <a:gd name="T2" fmla="*/ 1 w 89"/>
                <a:gd name="T3" fmla="*/ 1 h 54"/>
                <a:gd name="T4" fmla="*/ 2 w 89"/>
                <a:gd name="T5" fmla="*/ 0 h 54"/>
                <a:gd name="T6" fmla="*/ 0 w 89"/>
                <a:gd name="T7" fmla="*/ 1 h 54"/>
                <a:gd name="T8" fmla="*/ 0 60000 65536"/>
                <a:gd name="T9" fmla="*/ 0 60000 65536"/>
                <a:gd name="T10" fmla="*/ 0 60000 65536"/>
                <a:gd name="T11" fmla="*/ 0 60000 65536"/>
                <a:gd name="T12" fmla="*/ 0 w 89"/>
                <a:gd name="T13" fmla="*/ 0 h 54"/>
                <a:gd name="T14" fmla="*/ 89 w 89"/>
                <a:gd name="T15" fmla="*/ 54 h 54"/>
              </a:gdLst>
              <a:ahLst/>
              <a:cxnLst>
                <a:cxn ang="T8">
                  <a:pos x="T0" y="T1"/>
                </a:cxn>
                <a:cxn ang="T9">
                  <a:pos x="T2" y="T3"/>
                </a:cxn>
                <a:cxn ang="T10">
                  <a:pos x="T4" y="T5"/>
                </a:cxn>
                <a:cxn ang="T11">
                  <a:pos x="T6" y="T7"/>
                </a:cxn>
              </a:cxnLst>
              <a:rect l="T12" t="T13" r="T14" b="T15"/>
              <a:pathLst>
                <a:path w="89" h="54">
                  <a:moveTo>
                    <a:pt x="0" y="30"/>
                  </a:moveTo>
                  <a:lnTo>
                    <a:pt x="32" y="54"/>
                  </a:lnTo>
                  <a:lnTo>
                    <a:pt x="89" y="0"/>
                  </a:lnTo>
                  <a:lnTo>
                    <a:pt x="0" y="3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7" name="Freeform 441"/>
            <p:cNvSpPr/>
            <p:nvPr/>
          </p:nvSpPr>
          <p:spPr bwMode="auto">
            <a:xfrm>
              <a:off x="1279225" y="3714660"/>
              <a:ext cx="48857" cy="124112"/>
            </a:xfrm>
            <a:custGeom>
              <a:avLst/>
              <a:gdLst>
                <a:gd name="T0" fmla="*/ 0 w 102"/>
                <a:gd name="T1" fmla="*/ 1 h 274"/>
                <a:gd name="T2" fmla="*/ 1 w 102"/>
                <a:gd name="T3" fmla="*/ 6 h 274"/>
                <a:gd name="T4" fmla="*/ 2 w 102"/>
                <a:gd name="T5" fmla="*/ 6 h 274"/>
                <a:gd name="T6" fmla="*/ 2 w 102"/>
                <a:gd name="T7" fmla="*/ 1 h 274"/>
                <a:gd name="T8" fmla="*/ 2 w 102"/>
                <a:gd name="T9" fmla="*/ 0 h 274"/>
                <a:gd name="T10" fmla="*/ 1 w 102"/>
                <a:gd name="T11" fmla="*/ 0 h 274"/>
                <a:gd name="T12" fmla="*/ 0 w 102"/>
                <a:gd name="T13" fmla="*/ 1 h 274"/>
                <a:gd name="T14" fmla="*/ 0 60000 65536"/>
                <a:gd name="T15" fmla="*/ 0 60000 65536"/>
                <a:gd name="T16" fmla="*/ 0 60000 65536"/>
                <a:gd name="T17" fmla="*/ 0 60000 65536"/>
                <a:gd name="T18" fmla="*/ 0 60000 65536"/>
                <a:gd name="T19" fmla="*/ 0 60000 65536"/>
                <a:gd name="T20" fmla="*/ 0 60000 65536"/>
                <a:gd name="T21" fmla="*/ 0 w 102"/>
                <a:gd name="T22" fmla="*/ 0 h 274"/>
                <a:gd name="T23" fmla="*/ 102 w 102"/>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274">
                  <a:moveTo>
                    <a:pt x="0" y="65"/>
                  </a:moveTo>
                  <a:lnTo>
                    <a:pt x="41" y="274"/>
                  </a:lnTo>
                  <a:lnTo>
                    <a:pt x="73" y="270"/>
                  </a:lnTo>
                  <a:lnTo>
                    <a:pt x="102" y="30"/>
                  </a:lnTo>
                  <a:lnTo>
                    <a:pt x="73" y="0"/>
                  </a:lnTo>
                  <a:lnTo>
                    <a:pt x="52" y="19"/>
                  </a:lnTo>
                  <a:lnTo>
                    <a:pt x="0" y="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8" name="Freeform 442"/>
            <p:cNvSpPr/>
            <p:nvPr/>
          </p:nvSpPr>
          <p:spPr bwMode="auto">
            <a:xfrm>
              <a:off x="1434220" y="3919922"/>
              <a:ext cx="33694" cy="25459"/>
            </a:xfrm>
            <a:custGeom>
              <a:avLst/>
              <a:gdLst>
                <a:gd name="T0" fmla="*/ 0 w 69"/>
                <a:gd name="T1" fmla="*/ 2 h 52"/>
                <a:gd name="T2" fmla="*/ 0 w 69"/>
                <a:gd name="T3" fmla="*/ 0 h 52"/>
                <a:gd name="T4" fmla="*/ 2 w 69"/>
                <a:gd name="T5" fmla="*/ 0 h 52"/>
                <a:gd name="T6" fmla="*/ 2 w 69"/>
                <a:gd name="T7" fmla="*/ 1 h 52"/>
                <a:gd name="T8" fmla="*/ 0 w 69"/>
                <a:gd name="T9" fmla="*/ 2 h 52"/>
                <a:gd name="T10" fmla="*/ 0 60000 65536"/>
                <a:gd name="T11" fmla="*/ 0 60000 65536"/>
                <a:gd name="T12" fmla="*/ 0 60000 65536"/>
                <a:gd name="T13" fmla="*/ 0 60000 65536"/>
                <a:gd name="T14" fmla="*/ 0 60000 65536"/>
                <a:gd name="T15" fmla="*/ 0 w 69"/>
                <a:gd name="T16" fmla="*/ 0 h 52"/>
                <a:gd name="T17" fmla="*/ 69 w 69"/>
                <a:gd name="T18" fmla="*/ 52 h 52"/>
              </a:gdLst>
              <a:ahLst/>
              <a:cxnLst>
                <a:cxn ang="T10">
                  <a:pos x="T0" y="T1"/>
                </a:cxn>
                <a:cxn ang="T11">
                  <a:pos x="T2" y="T3"/>
                </a:cxn>
                <a:cxn ang="T12">
                  <a:pos x="T4" y="T5"/>
                </a:cxn>
                <a:cxn ang="T13">
                  <a:pos x="T6" y="T7"/>
                </a:cxn>
                <a:cxn ang="T14">
                  <a:pos x="T8" y="T9"/>
                </a:cxn>
              </a:cxnLst>
              <a:rect l="T15" t="T16" r="T17" b="T18"/>
              <a:pathLst>
                <a:path w="69" h="52">
                  <a:moveTo>
                    <a:pt x="0" y="52"/>
                  </a:moveTo>
                  <a:lnTo>
                    <a:pt x="7" y="1"/>
                  </a:lnTo>
                  <a:lnTo>
                    <a:pt x="69" y="0"/>
                  </a:lnTo>
                  <a:lnTo>
                    <a:pt x="69" y="46"/>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199" name="Freeform 443"/>
            <p:cNvSpPr/>
            <p:nvPr/>
          </p:nvSpPr>
          <p:spPr bwMode="auto">
            <a:xfrm>
              <a:off x="1867194" y="3598504"/>
              <a:ext cx="276295" cy="295959"/>
            </a:xfrm>
            <a:custGeom>
              <a:avLst/>
              <a:gdLst>
                <a:gd name="T0" fmla="*/ 0 w 576"/>
                <a:gd name="T1" fmla="*/ 11 h 650"/>
                <a:gd name="T2" fmla="*/ 1 w 576"/>
                <a:gd name="T3" fmla="*/ 10 h 650"/>
                <a:gd name="T4" fmla="*/ 1 w 576"/>
                <a:gd name="T5" fmla="*/ 8 h 650"/>
                <a:gd name="T6" fmla="*/ 3 w 576"/>
                <a:gd name="T7" fmla="*/ 5 h 650"/>
                <a:gd name="T8" fmla="*/ 3 w 576"/>
                <a:gd name="T9" fmla="*/ 1 h 650"/>
                <a:gd name="T10" fmla="*/ 5 w 576"/>
                <a:gd name="T11" fmla="*/ 0 h 650"/>
                <a:gd name="T12" fmla="*/ 6 w 576"/>
                <a:gd name="T13" fmla="*/ 3 h 650"/>
                <a:gd name="T14" fmla="*/ 9 w 576"/>
                <a:gd name="T15" fmla="*/ 6 h 650"/>
                <a:gd name="T16" fmla="*/ 8 w 576"/>
                <a:gd name="T17" fmla="*/ 7 h 650"/>
                <a:gd name="T18" fmla="*/ 9 w 576"/>
                <a:gd name="T19" fmla="*/ 8 h 650"/>
                <a:gd name="T20" fmla="*/ 10 w 576"/>
                <a:gd name="T21" fmla="*/ 9 h 650"/>
                <a:gd name="T22" fmla="*/ 13 w 576"/>
                <a:gd name="T23" fmla="*/ 11 h 650"/>
                <a:gd name="T24" fmla="*/ 11 w 576"/>
                <a:gd name="T25" fmla="*/ 14 h 650"/>
                <a:gd name="T26" fmla="*/ 8 w 576"/>
                <a:gd name="T27" fmla="*/ 15 h 650"/>
                <a:gd name="T28" fmla="*/ 5 w 576"/>
                <a:gd name="T29" fmla="*/ 15 h 650"/>
                <a:gd name="T30" fmla="*/ 3 w 576"/>
                <a:gd name="T31" fmla="*/ 14 h 650"/>
                <a:gd name="T32" fmla="*/ 1 w 576"/>
                <a:gd name="T33" fmla="*/ 12 h 650"/>
                <a:gd name="T34" fmla="*/ 0 w 576"/>
                <a:gd name="T35" fmla="*/ 11 h 6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6"/>
                <a:gd name="T55" fmla="*/ 0 h 650"/>
                <a:gd name="T56" fmla="*/ 576 w 576"/>
                <a:gd name="T57" fmla="*/ 650 h 6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6" h="650">
                  <a:moveTo>
                    <a:pt x="0" y="454"/>
                  </a:moveTo>
                  <a:lnTo>
                    <a:pt x="43" y="422"/>
                  </a:lnTo>
                  <a:lnTo>
                    <a:pt x="51" y="342"/>
                  </a:lnTo>
                  <a:lnTo>
                    <a:pt x="121" y="232"/>
                  </a:lnTo>
                  <a:lnTo>
                    <a:pt x="152" y="43"/>
                  </a:lnTo>
                  <a:lnTo>
                    <a:pt x="211" y="0"/>
                  </a:lnTo>
                  <a:lnTo>
                    <a:pt x="255" y="131"/>
                  </a:lnTo>
                  <a:lnTo>
                    <a:pt x="380" y="241"/>
                  </a:lnTo>
                  <a:lnTo>
                    <a:pt x="336" y="308"/>
                  </a:lnTo>
                  <a:lnTo>
                    <a:pt x="379" y="324"/>
                  </a:lnTo>
                  <a:lnTo>
                    <a:pt x="423" y="404"/>
                  </a:lnTo>
                  <a:lnTo>
                    <a:pt x="576" y="449"/>
                  </a:lnTo>
                  <a:lnTo>
                    <a:pt x="459" y="581"/>
                  </a:lnTo>
                  <a:lnTo>
                    <a:pt x="340" y="630"/>
                  </a:lnTo>
                  <a:lnTo>
                    <a:pt x="229" y="650"/>
                  </a:lnTo>
                  <a:lnTo>
                    <a:pt x="109" y="602"/>
                  </a:lnTo>
                  <a:lnTo>
                    <a:pt x="65" y="510"/>
                  </a:lnTo>
                  <a:lnTo>
                    <a:pt x="0" y="45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0" name="Freeform 444"/>
            <p:cNvSpPr/>
            <p:nvPr/>
          </p:nvSpPr>
          <p:spPr bwMode="auto">
            <a:xfrm>
              <a:off x="2028927" y="3708295"/>
              <a:ext cx="28640" cy="38188"/>
            </a:xfrm>
            <a:custGeom>
              <a:avLst/>
              <a:gdLst>
                <a:gd name="T0" fmla="*/ 0 w 60"/>
                <a:gd name="T1" fmla="*/ 1 h 83"/>
                <a:gd name="T2" fmla="*/ 1 w 60"/>
                <a:gd name="T3" fmla="*/ 2 h 83"/>
                <a:gd name="T4" fmla="*/ 1 w 60"/>
                <a:gd name="T5" fmla="*/ 1 h 83"/>
                <a:gd name="T6" fmla="*/ 1 w 60"/>
                <a:gd name="T7" fmla="*/ 1 h 83"/>
                <a:gd name="T8" fmla="*/ 1 w 60"/>
                <a:gd name="T9" fmla="*/ 1 h 83"/>
                <a:gd name="T10" fmla="*/ 1 w 60"/>
                <a:gd name="T11" fmla="*/ 0 h 83"/>
                <a:gd name="T12" fmla="*/ 0 w 60"/>
                <a:gd name="T13" fmla="*/ 1 h 83"/>
                <a:gd name="T14" fmla="*/ 0 60000 65536"/>
                <a:gd name="T15" fmla="*/ 0 60000 65536"/>
                <a:gd name="T16" fmla="*/ 0 60000 65536"/>
                <a:gd name="T17" fmla="*/ 0 60000 65536"/>
                <a:gd name="T18" fmla="*/ 0 60000 65536"/>
                <a:gd name="T19" fmla="*/ 0 60000 65536"/>
                <a:gd name="T20" fmla="*/ 0 60000 65536"/>
                <a:gd name="T21" fmla="*/ 0 w 60"/>
                <a:gd name="T22" fmla="*/ 0 h 83"/>
                <a:gd name="T23" fmla="*/ 60 w 60"/>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83">
                  <a:moveTo>
                    <a:pt x="0" y="67"/>
                  </a:moveTo>
                  <a:lnTo>
                    <a:pt x="43" y="83"/>
                  </a:lnTo>
                  <a:lnTo>
                    <a:pt x="56" y="58"/>
                  </a:lnTo>
                  <a:lnTo>
                    <a:pt x="30" y="52"/>
                  </a:lnTo>
                  <a:lnTo>
                    <a:pt x="60" y="32"/>
                  </a:lnTo>
                  <a:lnTo>
                    <a:pt x="44" y="0"/>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1" name="Freeform 445"/>
            <p:cNvSpPr/>
            <p:nvPr/>
          </p:nvSpPr>
          <p:spPr bwMode="auto">
            <a:xfrm>
              <a:off x="1420742" y="3919922"/>
              <a:ext cx="102768" cy="120930"/>
            </a:xfrm>
            <a:custGeom>
              <a:avLst/>
              <a:gdLst>
                <a:gd name="T0" fmla="*/ 0 w 214"/>
                <a:gd name="T1" fmla="*/ 3 h 267"/>
                <a:gd name="T2" fmla="*/ 1 w 214"/>
                <a:gd name="T3" fmla="*/ 2 h 267"/>
                <a:gd name="T4" fmla="*/ 1 w 214"/>
                <a:gd name="T5" fmla="*/ 2 h 267"/>
                <a:gd name="T6" fmla="*/ 1 w 214"/>
                <a:gd name="T7" fmla="*/ 1 h 267"/>
                <a:gd name="T8" fmla="*/ 2 w 214"/>
                <a:gd name="T9" fmla="*/ 1 h 267"/>
                <a:gd name="T10" fmla="*/ 2 w 214"/>
                <a:gd name="T11" fmla="*/ 0 h 267"/>
                <a:gd name="T12" fmla="*/ 4 w 214"/>
                <a:gd name="T13" fmla="*/ 0 h 267"/>
                <a:gd name="T14" fmla="*/ 4 w 214"/>
                <a:gd name="T15" fmla="*/ 1 h 267"/>
                <a:gd name="T16" fmla="*/ 5 w 214"/>
                <a:gd name="T17" fmla="*/ 1 h 267"/>
                <a:gd name="T18" fmla="*/ 5 w 214"/>
                <a:gd name="T19" fmla="*/ 5 h 267"/>
                <a:gd name="T20" fmla="*/ 3 w 214"/>
                <a:gd name="T21" fmla="*/ 4 h 267"/>
                <a:gd name="T22" fmla="*/ 2 w 214"/>
                <a:gd name="T23" fmla="*/ 6 h 267"/>
                <a:gd name="T24" fmla="*/ 0 w 214"/>
                <a:gd name="T25" fmla="*/ 3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67"/>
                <a:gd name="T41" fmla="*/ 214 w 214"/>
                <a:gd name="T42" fmla="*/ 267 h 2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67">
                  <a:moveTo>
                    <a:pt x="0" y="125"/>
                  </a:moveTo>
                  <a:lnTo>
                    <a:pt x="25" y="83"/>
                  </a:lnTo>
                  <a:lnTo>
                    <a:pt x="41" y="88"/>
                  </a:lnTo>
                  <a:lnTo>
                    <a:pt x="28" y="52"/>
                  </a:lnTo>
                  <a:lnTo>
                    <a:pt x="97" y="46"/>
                  </a:lnTo>
                  <a:lnTo>
                    <a:pt x="97" y="0"/>
                  </a:lnTo>
                  <a:lnTo>
                    <a:pt x="175" y="1"/>
                  </a:lnTo>
                  <a:lnTo>
                    <a:pt x="171" y="42"/>
                  </a:lnTo>
                  <a:lnTo>
                    <a:pt x="214" y="43"/>
                  </a:lnTo>
                  <a:lnTo>
                    <a:pt x="200" y="196"/>
                  </a:lnTo>
                  <a:lnTo>
                    <a:pt x="152" y="178"/>
                  </a:lnTo>
                  <a:lnTo>
                    <a:pt x="93" y="267"/>
                  </a:lnTo>
                  <a:lnTo>
                    <a:pt x="0" y="1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2" name="Freeform 446"/>
            <p:cNvSpPr/>
            <p:nvPr/>
          </p:nvSpPr>
          <p:spPr bwMode="auto">
            <a:xfrm>
              <a:off x="954074" y="3690792"/>
              <a:ext cx="55596" cy="11138"/>
            </a:xfrm>
            <a:custGeom>
              <a:avLst/>
              <a:gdLst>
                <a:gd name="T0" fmla="*/ 0 w 114"/>
                <a:gd name="T1" fmla="*/ 1 h 26"/>
                <a:gd name="T2" fmla="*/ 0 w 114"/>
                <a:gd name="T3" fmla="*/ 0 h 26"/>
                <a:gd name="T4" fmla="*/ 3 w 114"/>
                <a:gd name="T5" fmla="*/ 0 h 26"/>
                <a:gd name="T6" fmla="*/ 0 w 114"/>
                <a:gd name="T7" fmla="*/ 1 h 26"/>
                <a:gd name="T8" fmla="*/ 0 60000 65536"/>
                <a:gd name="T9" fmla="*/ 0 60000 65536"/>
                <a:gd name="T10" fmla="*/ 0 60000 65536"/>
                <a:gd name="T11" fmla="*/ 0 60000 65536"/>
                <a:gd name="T12" fmla="*/ 0 w 114"/>
                <a:gd name="T13" fmla="*/ 0 h 26"/>
                <a:gd name="T14" fmla="*/ 114 w 114"/>
                <a:gd name="T15" fmla="*/ 26 h 26"/>
              </a:gdLst>
              <a:ahLst/>
              <a:cxnLst>
                <a:cxn ang="T8">
                  <a:pos x="T0" y="T1"/>
                </a:cxn>
                <a:cxn ang="T9">
                  <a:pos x="T2" y="T3"/>
                </a:cxn>
                <a:cxn ang="T10">
                  <a:pos x="T4" y="T5"/>
                </a:cxn>
                <a:cxn ang="T11">
                  <a:pos x="T6" y="T7"/>
                </a:cxn>
              </a:cxnLst>
              <a:rect l="T12" t="T13" r="T14" b="T15"/>
              <a:pathLst>
                <a:path w="114" h="26">
                  <a:moveTo>
                    <a:pt x="0" y="26"/>
                  </a:moveTo>
                  <a:lnTo>
                    <a:pt x="7" y="0"/>
                  </a:lnTo>
                  <a:lnTo>
                    <a:pt x="114" y="9"/>
                  </a:lnTo>
                  <a:lnTo>
                    <a:pt x="0" y="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3" name="Freeform 447"/>
            <p:cNvSpPr/>
            <p:nvPr/>
          </p:nvSpPr>
          <p:spPr bwMode="auto">
            <a:xfrm>
              <a:off x="1206782" y="3740119"/>
              <a:ext cx="77497" cy="128885"/>
            </a:xfrm>
            <a:custGeom>
              <a:avLst/>
              <a:gdLst>
                <a:gd name="T0" fmla="*/ 0 w 163"/>
                <a:gd name="T1" fmla="*/ 6 h 285"/>
                <a:gd name="T2" fmla="*/ 1 w 163"/>
                <a:gd name="T3" fmla="*/ 2 h 285"/>
                <a:gd name="T4" fmla="*/ 0 w 163"/>
                <a:gd name="T5" fmla="*/ 0 h 285"/>
                <a:gd name="T6" fmla="*/ 3 w 163"/>
                <a:gd name="T7" fmla="*/ 0 h 285"/>
                <a:gd name="T8" fmla="*/ 4 w 163"/>
                <a:gd name="T9" fmla="*/ 5 h 285"/>
                <a:gd name="T10" fmla="*/ 1 w 163"/>
                <a:gd name="T11" fmla="*/ 7 h 285"/>
                <a:gd name="T12" fmla="*/ 0 w 163"/>
                <a:gd name="T13" fmla="*/ 6 h 285"/>
                <a:gd name="T14" fmla="*/ 0 60000 65536"/>
                <a:gd name="T15" fmla="*/ 0 60000 65536"/>
                <a:gd name="T16" fmla="*/ 0 60000 65536"/>
                <a:gd name="T17" fmla="*/ 0 60000 65536"/>
                <a:gd name="T18" fmla="*/ 0 60000 65536"/>
                <a:gd name="T19" fmla="*/ 0 60000 65536"/>
                <a:gd name="T20" fmla="*/ 0 60000 65536"/>
                <a:gd name="T21" fmla="*/ 0 w 163"/>
                <a:gd name="T22" fmla="*/ 0 h 285"/>
                <a:gd name="T23" fmla="*/ 163 w 163"/>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85">
                  <a:moveTo>
                    <a:pt x="0" y="269"/>
                  </a:moveTo>
                  <a:lnTo>
                    <a:pt x="20" y="71"/>
                  </a:lnTo>
                  <a:lnTo>
                    <a:pt x="10" y="10"/>
                  </a:lnTo>
                  <a:lnTo>
                    <a:pt x="110" y="0"/>
                  </a:lnTo>
                  <a:lnTo>
                    <a:pt x="163" y="227"/>
                  </a:lnTo>
                  <a:lnTo>
                    <a:pt x="40" y="285"/>
                  </a:lnTo>
                  <a:lnTo>
                    <a:pt x="0" y="26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4" name="Freeform 448"/>
            <p:cNvSpPr/>
            <p:nvPr/>
          </p:nvSpPr>
          <p:spPr bwMode="auto">
            <a:xfrm>
              <a:off x="986084" y="3708295"/>
              <a:ext cx="134778" cy="108200"/>
            </a:xfrm>
            <a:custGeom>
              <a:avLst/>
              <a:gdLst>
                <a:gd name="T0" fmla="*/ 0 w 281"/>
                <a:gd name="T1" fmla="*/ 2 h 238"/>
                <a:gd name="T2" fmla="*/ 1 w 281"/>
                <a:gd name="T3" fmla="*/ 1 h 238"/>
                <a:gd name="T4" fmla="*/ 1 w 281"/>
                <a:gd name="T5" fmla="*/ 0 h 238"/>
                <a:gd name="T6" fmla="*/ 3 w 281"/>
                <a:gd name="T7" fmla="*/ 0 h 238"/>
                <a:gd name="T8" fmla="*/ 4 w 281"/>
                <a:gd name="T9" fmla="*/ 1 h 238"/>
                <a:gd name="T10" fmla="*/ 5 w 281"/>
                <a:gd name="T11" fmla="*/ 0 h 238"/>
                <a:gd name="T12" fmla="*/ 6 w 281"/>
                <a:gd name="T13" fmla="*/ 3 h 238"/>
                <a:gd name="T14" fmla="*/ 7 w 281"/>
                <a:gd name="T15" fmla="*/ 5 h 238"/>
                <a:gd name="T16" fmla="*/ 6 w 281"/>
                <a:gd name="T17" fmla="*/ 4 h 238"/>
                <a:gd name="T18" fmla="*/ 6 w 281"/>
                <a:gd name="T19" fmla="*/ 5 h 238"/>
                <a:gd name="T20" fmla="*/ 5 w 281"/>
                <a:gd name="T21" fmla="*/ 5 h 238"/>
                <a:gd name="T22" fmla="*/ 5 w 281"/>
                <a:gd name="T23" fmla="*/ 5 h 238"/>
                <a:gd name="T24" fmla="*/ 4 w 281"/>
                <a:gd name="T25" fmla="*/ 4 h 238"/>
                <a:gd name="T26" fmla="*/ 3 w 281"/>
                <a:gd name="T27" fmla="*/ 3 h 238"/>
                <a:gd name="T28" fmla="*/ 2 w 281"/>
                <a:gd name="T29" fmla="*/ 4 h 238"/>
                <a:gd name="T30" fmla="*/ 0 w 281"/>
                <a:gd name="T31" fmla="*/ 2 h 2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1"/>
                <a:gd name="T49" fmla="*/ 0 h 238"/>
                <a:gd name="T50" fmla="*/ 281 w 281"/>
                <a:gd name="T51" fmla="*/ 238 h 2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1" h="238">
                  <a:moveTo>
                    <a:pt x="0" y="79"/>
                  </a:moveTo>
                  <a:lnTo>
                    <a:pt x="46" y="44"/>
                  </a:lnTo>
                  <a:lnTo>
                    <a:pt x="49" y="0"/>
                  </a:lnTo>
                  <a:lnTo>
                    <a:pt x="140" y="9"/>
                  </a:lnTo>
                  <a:lnTo>
                    <a:pt x="167" y="32"/>
                  </a:lnTo>
                  <a:lnTo>
                    <a:pt x="231" y="6"/>
                  </a:lnTo>
                  <a:lnTo>
                    <a:pt x="269" y="113"/>
                  </a:lnTo>
                  <a:lnTo>
                    <a:pt x="281" y="193"/>
                  </a:lnTo>
                  <a:lnTo>
                    <a:pt x="258" y="186"/>
                  </a:lnTo>
                  <a:lnTo>
                    <a:pt x="252" y="231"/>
                  </a:lnTo>
                  <a:lnTo>
                    <a:pt x="211" y="238"/>
                  </a:lnTo>
                  <a:lnTo>
                    <a:pt x="208" y="193"/>
                  </a:lnTo>
                  <a:lnTo>
                    <a:pt x="187" y="190"/>
                  </a:lnTo>
                  <a:lnTo>
                    <a:pt x="147" y="124"/>
                  </a:lnTo>
                  <a:lnTo>
                    <a:pt x="71" y="161"/>
                  </a:lnTo>
                  <a:lnTo>
                    <a:pt x="0" y="7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5" name="Freeform 449"/>
            <p:cNvSpPr/>
            <p:nvPr/>
          </p:nvSpPr>
          <p:spPr bwMode="auto">
            <a:xfrm>
              <a:off x="2084523" y="3364601"/>
              <a:ext cx="30325" cy="9547"/>
            </a:xfrm>
            <a:custGeom>
              <a:avLst/>
              <a:gdLst>
                <a:gd name="T0" fmla="*/ 0 w 66"/>
                <a:gd name="T1" fmla="*/ 0 h 22"/>
                <a:gd name="T2" fmla="*/ 1 w 66"/>
                <a:gd name="T3" fmla="*/ 1 h 22"/>
                <a:gd name="T4" fmla="*/ 1 w 66"/>
                <a:gd name="T5" fmla="*/ 0 h 22"/>
                <a:gd name="T6" fmla="*/ 0 w 66"/>
                <a:gd name="T7" fmla="*/ 0 h 22"/>
                <a:gd name="T8" fmla="*/ 0 60000 65536"/>
                <a:gd name="T9" fmla="*/ 0 60000 65536"/>
                <a:gd name="T10" fmla="*/ 0 60000 65536"/>
                <a:gd name="T11" fmla="*/ 0 60000 65536"/>
                <a:gd name="T12" fmla="*/ 0 w 66"/>
                <a:gd name="T13" fmla="*/ 0 h 22"/>
                <a:gd name="T14" fmla="*/ 66 w 66"/>
                <a:gd name="T15" fmla="*/ 22 h 22"/>
              </a:gdLst>
              <a:ahLst/>
              <a:cxnLst>
                <a:cxn ang="T8">
                  <a:pos x="T0" y="T1"/>
                </a:cxn>
                <a:cxn ang="T9">
                  <a:pos x="T2" y="T3"/>
                </a:cxn>
                <a:cxn ang="T10">
                  <a:pos x="T4" y="T5"/>
                </a:cxn>
                <a:cxn ang="T11">
                  <a:pos x="T6" y="T7"/>
                </a:cxn>
              </a:cxnLst>
              <a:rect l="T12" t="T13" r="T14" b="T15"/>
              <a:pathLst>
                <a:path w="66" h="22">
                  <a:moveTo>
                    <a:pt x="0" y="0"/>
                  </a:moveTo>
                  <a:lnTo>
                    <a:pt x="32" y="22"/>
                  </a:lnTo>
                  <a:lnTo>
                    <a:pt x="66" y="6"/>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6" name="Freeform 450"/>
            <p:cNvSpPr/>
            <p:nvPr/>
          </p:nvSpPr>
          <p:spPr bwMode="auto">
            <a:xfrm>
              <a:off x="1885726" y="3275495"/>
              <a:ext cx="28640" cy="85924"/>
            </a:xfrm>
            <a:custGeom>
              <a:avLst/>
              <a:gdLst>
                <a:gd name="T0" fmla="*/ 0 w 61"/>
                <a:gd name="T1" fmla="*/ 2 h 188"/>
                <a:gd name="T2" fmla="*/ 1 w 61"/>
                <a:gd name="T3" fmla="*/ 5 h 188"/>
                <a:gd name="T4" fmla="*/ 1 w 61"/>
                <a:gd name="T5" fmla="*/ 4 h 188"/>
                <a:gd name="T6" fmla="*/ 1 w 61"/>
                <a:gd name="T7" fmla="*/ 2 h 188"/>
                <a:gd name="T8" fmla="*/ 1 w 61"/>
                <a:gd name="T9" fmla="*/ 2 h 188"/>
                <a:gd name="T10" fmla="*/ 1 w 61"/>
                <a:gd name="T11" fmla="*/ 1 h 188"/>
                <a:gd name="T12" fmla="*/ 1 w 61"/>
                <a:gd name="T13" fmla="*/ 1 h 188"/>
                <a:gd name="T14" fmla="*/ 1 w 61"/>
                <a:gd name="T15" fmla="*/ 0 h 188"/>
                <a:gd name="T16" fmla="*/ 1 w 61"/>
                <a:gd name="T17" fmla="*/ 0 h 188"/>
                <a:gd name="T18" fmla="*/ 0 w 61"/>
                <a:gd name="T19" fmla="*/ 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88"/>
                <a:gd name="T32" fmla="*/ 61 w 61"/>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88">
                  <a:moveTo>
                    <a:pt x="0" y="95"/>
                  </a:moveTo>
                  <a:lnTo>
                    <a:pt x="31" y="188"/>
                  </a:lnTo>
                  <a:lnTo>
                    <a:pt x="37" y="185"/>
                  </a:lnTo>
                  <a:lnTo>
                    <a:pt x="55" y="85"/>
                  </a:lnTo>
                  <a:lnTo>
                    <a:pt x="30" y="92"/>
                  </a:lnTo>
                  <a:lnTo>
                    <a:pt x="37" y="47"/>
                  </a:lnTo>
                  <a:lnTo>
                    <a:pt x="56" y="26"/>
                  </a:lnTo>
                  <a:lnTo>
                    <a:pt x="61" y="0"/>
                  </a:lnTo>
                  <a:lnTo>
                    <a:pt x="38" y="3"/>
                  </a:lnTo>
                  <a:lnTo>
                    <a:pt x="0" y="9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7" name="Freeform 451"/>
            <p:cNvSpPr/>
            <p:nvPr/>
          </p:nvSpPr>
          <p:spPr bwMode="auto">
            <a:xfrm>
              <a:off x="1105699" y="3749666"/>
              <a:ext cx="109507" cy="125703"/>
            </a:xfrm>
            <a:custGeom>
              <a:avLst/>
              <a:gdLst>
                <a:gd name="T0" fmla="*/ 0 w 229"/>
                <a:gd name="T1" fmla="*/ 4 h 278"/>
                <a:gd name="T2" fmla="*/ 0 w 229"/>
                <a:gd name="T3" fmla="*/ 3 h 278"/>
                <a:gd name="T4" fmla="*/ 0 w 229"/>
                <a:gd name="T5" fmla="*/ 2 h 278"/>
                <a:gd name="T6" fmla="*/ 1 w 229"/>
                <a:gd name="T7" fmla="*/ 3 h 278"/>
                <a:gd name="T8" fmla="*/ 1 w 229"/>
                <a:gd name="T9" fmla="*/ 1 h 278"/>
                <a:gd name="T10" fmla="*/ 2 w 229"/>
                <a:gd name="T11" fmla="*/ 0 h 278"/>
                <a:gd name="T12" fmla="*/ 3 w 229"/>
                <a:gd name="T13" fmla="*/ 0 h 278"/>
                <a:gd name="T14" fmla="*/ 3 w 229"/>
                <a:gd name="T15" fmla="*/ 1 h 278"/>
                <a:gd name="T16" fmla="*/ 5 w 229"/>
                <a:gd name="T17" fmla="*/ 1 h 278"/>
                <a:gd name="T18" fmla="*/ 5 w 229"/>
                <a:gd name="T19" fmla="*/ 6 h 278"/>
                <a:gd name="T20" fmla="*/ 1 w 229"/>
                <a:gd name="T21" fmla="*/ 6 h 278"/>
                <a:gd name="T22" fmla="*/ 1 w 229"/>
                <a:gd name="T23" fmla="*/ 5 h 278"/>
                <a:gd name="T24" fmla="*/ 0 w 229"/>
                <a:gd name="T25" fmla="*/ 4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9"/>
                <a:gd name="T40" fmla="*/ 0 h 278"/>
                <a:gd name="T41" fmla="*/ 229 w 229"/>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9" h="278">
                  <a:moveTo>
                    <a:pt x="0" y="184"/>
                  </a:moveTo>
                  <a:lnTo>
                    <a:pt x="4" y="142"/>
                  </a:lnTo>
                  <a:lnTo>
                    <a:pt x="10" y="97"/>
                  </a:lnTo>
                  <a:lnTo>
                    <a:pt x="33" y="104"/>
                  </a:lnTo>
                  <a:lnTo>
                    <a:pt x="21" y="24"/>
                  </a:lnTo>
                  <a:lnTo>
                    <a:pt x="89" y="0"/>
                  </a:lnTo>
                  <a:lnTo>
                    <a:pt x="127" y="16"/>
                  </a:lnTo>
                  <a:lnTo>
                    <a:pt x="150" y="42"/>
                  </a:lnTo>
                  <a:lnTo>
                    <a:pt x="229" y="51"/>
                  </a:lnTo>
                  <a:lnTo>
                    <a:pt x="209" y="249"/>
                  </a:lnTo>
                  <a:lnTo>
                    <a:pt x="35" y="278"/>
                  </a:lnTo>
                  <a:lnTo>
                    <a:pt x="38" y="216"/>
                  </a:lnTo>
                  <a:lnTo>
                    <a:pt x="0" y="18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8" name="Freeform 452"/>
            <p:cNvSpPr/>
            <p:nvPr/>
          </p:nvSpPr>
          <p:spPr bwMode="auto">
            <a:xfrm>
              <a:off x="1899204" y="3272312"/>
              <a:ext cx="79182" cy="93880"/>
            </a:xfrm>
            <a:custGeom>
              <a:avLst/>
              <a:gdLst>
                <a:gd name="T0" fmla="*/ 0 w 166"/>
                <a:gd name="T1" fmla="*/ 2 h 207"/>
                <a:gd name="T2" fmla="*/ 0 w 166"/>
                <a:gd name="T3" fmla="*/ 1 h 207"/>
                <a:gd name="T4" fmla="*/ 1 w 166"/>
                <a:gd name="T5" fmla="*/ 1 h 207"/>
                <a:gd name="T6" fmla="*/ 1 w 166"/>
                <a:gd name="T7" fmla="*/ 1 h 207"/>
                <a:gd name="T8" fmla="*/ 3 w 166"/>
                <a:gd name="T9" fmla="*/ 0 h 207"/>
                <a:gd name="T10" fmla="*/ 4 w 166"/>
                <a:gd name="T11" fmla="*/ 1 h 207"/>
                <a:gd name="T12" fmla="*/ 2 w 166"/>
                <a:gd name="T13" fmla="*/ 2 h 207"/>
                <a:gd name="T14" fmla="*/ 3 w 166"/>
                <a:gd name="T15" fmla="*/ 3 h 207"/>
                <a:gd name="T16" fmla="*/ 2 w 166"/>
                <a:gd name="T17" fmla="*/ 4 h 207"/>
                <a:gd name="T18" fmla="*/ 1 w 166"/>
                <a:gd name="T19" fmla="*/ 5 h 207"/>
                <a:gd name="T20" fmla="*/ 0 w 166"/>
                <a:gd name="T21" fmla="*/ 5 h 207"/>
                <a:gd name="T22" fmla="*/ 1 w 166"/>
                <a:gd name="T23" fmla="*/ 2 h 207"/>
                <a:gd name="T24" fmla="*/ 0 w 166"/>
                <a:gd name="T25" fmla="*/ 2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7"/>
                <a:gd name="T41" fmla="*/ 166 w 166"/>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7">
                  <a:moveTo>
                    <a:pt x="0" y="100"/>
                  </a:moveTo>
                  <a:lnTo>
                    <a:pt x="7" y="55"/>
                  </a:lnTo>
                  <a:lnTo>
                    <a:pt x="26" y="34"/>
                  </a:lnTo>
                  <a:lnTo>
                    <a:pt x="64" y="53"/>
                  </a:lnTo>
                  <a:lnTo>
                    <a:pt x="148" y="0"/>
                  </a:lnTo>
                  <a:lnTo>
                    <a:pt x="166" y="58"/>
                  </a:lnTo>
                  <a:lnTo>
                    <a:pt x="80" y="90"/>
                  </a:lnTo>
                  <a:lnTo>
                    <a:pt x="125" y="136"/>
                  </a:lnTo>
                  <a:lnTo>
                    <a:pt x="102" y="165"/>
                  </a:lnTo>
                  <a:lnTo>
                    <a:pt x="49" y="207"/>
                  </a:lnTo>
                  <a:lnTo>
                    <a:pt x="7" y="193"/>
                  </a:lnTo>
                  <a:lnTo>
                    <a:pt x="25" y="93"/>
                  </a:lnTo>
                  <a:lnTo>
                    <a:pt x="0" y="10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09" name="Freeform 453"/>
            <p:cNvSpPr/>
            <p:nvPr/>
          </p:nvSpPr>
          <p:spPr bwMode="auto">
            <a:xfrm>
              <a:off x="1885726" y="3872186"/>
              <a:ext cx="144886" cy="184577"/>
            </a:xfrm>
            <a:custGeom>
              <a:avLst/>
              <a:gdLst>
                <a:gd name="T0" fmla="*/ 0 w 303"/>
                <a:gd name="T1" fmla="*/ 1 h 407"/>
                <a:gd name="T2" fmla="*/ 1 w 303"/>
                <a:gd name="T3" fmla="*/ 3 h 407"/>
                <a:gd name="T4" fmla="*/ 0 w 303"/>
                <a:gd name="T5" fmla="*/ 4 h 407"/>
                <a:gd name="T6" fmla="*/ 1 w 303"/>
                <a:gd name="T7" fmla="*/ 5 h 407"/>
                <a:gd name="T8" fmla="*/ 0 w 303"/>
                <a:gd name="T9" fmla="*/ 6 h 407"/>
                <a:gd name="T10" fmla="*/ 5 w 303"/>
                <a:gd name="T11" fmla="*/ 9 h 407"/>
                <a:gd name="T12" fmla="*/ 7 w 303"/>
                <a:gd name="T13" fmla="*/ 7 h 407"/>
                <a:gd name="T14" fmla="*/ 6 w 303"/>
                <a:gd name="T15" fmla="*/ 5 h 407"/>
                <a:gd name="T16" fmla="*/ 6 w 303"/>
                <a:gd name="T17" fmla="*/ 2 h 407"/>
                <a:gd name="T18" fmla="*/ 7 w 303"/>
                <a:gd name="T19" fmla="*/ 1 h 407"/>
                <a:gd name="T20" fmla="*/ 4 w 303"/>
                <a:gd name="T21" fmla="*/ 1 h 407"/>
                <a:gd name="T22" fmla="*/ 2 w 303"/>
                <a:gd name="T23" fmla="*/ 0 h 407"/>
                <a:gd name="T24" fmla="*/ 0 w 303"/>
                <a:gd name="T25" fmla="*/ 1 h 4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
                <a:gd name="T40" fmla="*/ 0 h 407"/>
                <a:gd name="T41" fmla="*/ 303 w 303"/>
                <a:gd name="T42" fmla="*/ 407 h 4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 h="407">
                  <a:moveTo>
                    <a:pt x="0" y="25"/>
                  </a:moveTo>
                  <a:lnTo>
                    <a:pt x="39" y="112"/>
                  </a:lnTo>
                  <a:lnTo>
                    <a:pt x="0" y="190"/>
                  </a:lnTo>
                  <a:lnTo>
                    <a:pt x="31" y="213"/>
                  </a:lnTo>
                  <a:lnTo>
                    <a:pt x="14" y="242"/>
                  </a:lnTo>
                  <a:lnTo>
                    <a:pt x="206" y="407"/>
                  </a:lnTo>
                  <a:lnTo>
                    <a:pt x="291" y="276"/>
                  </a:lnTo>
                  <a:lnTo>
                    <a:pt x="271" y="239"/>
                  </a:lnTo>
                  <a:lnTo>
                    <a:pt x="271" y="77"/>
                  </a:lnTo>
                  <a:lnTo>
                    <a:pt x="303" y="28"/>
                  </a:lnTo>
                  <a:lnTo>
                    <a:pt x="192" y="48"/>
                  </a:lnTo>
                  <a:lnTo>
                    <a:pt x="72" y="0"/>
                  </a:lnTo>
                  <a:lnTo>
                    <a:pt x="0" y="2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0" name="Freeform 454"/>
            <p:cNvSpPr/>
            <p:nvPr/>
          </p:nvSpPr>
          <p:spPr bwMode="auto">
            <a:xfrm>
              <a:off x="2114848" y="3347098"/>
              <a:ext cx="33694" cy="30232"/>
            </a:xfrm>
            <a:custGeom>
              <a:avLst/>
              <a:gdLst>
                <a:gd name="T0" fmla="*/ 0 w 70"/>
                <a:gd name="T1" fmla="*/ 1 h 67"/>
                <a:gd name="T2" fmla="*/ 1 w 70"/>
                <a:gd name="T3" fmla="*/ 0 h 67"/>
                <a:gd name="T4" fmla="*/ 2 w 70"/>
                <a:gd name="T5" fmla="*/ 1 h 67"/>
                <a:gd name="T6" fmla="*/ 0 w 70"/>
                <a:gd name="T7" fmla="*/ 1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42"/>
                  </a:moveTo>
                  <a:lnTo>
                    <a:pt x="59" y="0"/>
                  </a:lnTo>
                  <a:lnTo>
                    <a:pt x="70" y="67"/>
                  </a:lnTo>
                  <a:lnTo>
                    <a:pt x="0" y="4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1" name="Freeform 455"/>
            <p:cNvSpPr/>
            <p:nvPr/>
          </p:nvSpPr>
          <p:spPr bwMode="auto">
            <a:xfrm>
              <a:off x="1904258" y="3242080"/>
              <a:ext cx="28640" cy="35006"/>
            </a:xfrm>
            <a:custGeom>
              <a:avLst/>
              <a:gdLst>
                <a:gd name="T0" fmla="*/ 0 w 61"/>
                <a:gd name="T1" fmla="*/ 2 h 76"/>
                <a:gd name="T2" fmla="*/ 1 w 61"/>
                <a:gd name="T3" fmla="*/ 2 h 76"/>
                <a:gd name="T4" fmla="*/ 1 w 61"/>
                <a:gd name="T5" fmla="*/ 1 h 76"/>
                <a:gd name="T6" fmla="*/ 1 w 61"/>
                <a:gd name="T7" fmla="*/ 0 h 76"/>
                <a:gd name="T8" fmla="*/ 0 w 61"/>
                <a:gd name="T9" fmla="*/ 2 h 76"/>
                <a:gd name="T10" fmla="*/ 0 60000 65536"/>
                <a:gd name="T11" fmla="*/ 0 60000 65536"/>
                <a:gd name="T12" fmla="*/ 0 60000 65536"/>
                <a:gd name="T13" fmla="*/ 0 60000 65536"/>
                <a:gd name="T14" fmla="*/ 0 60000 65536"/>
                <a:gd name="T15" fmla="*/ 0 w 61"/>
                <a:gd name="T16" fmla="*/ 0 h 76"/>
                <a:gd name="T17" fmla="*/ 61 w 61"/>
                <a:gd name="T18" fmla="*/ 76 h 76"/>
              </a:gdLst>
              <a:ahLst/>
              <a:cxnLst>
                <a:cxn ang="T10">
                  <a:pos x="T0" y="T1"/>
                </a:cxn>
                <a:cxn ang="T11">
                  <a:pos x="T2" y="T3"/>
                </a:cxn>
                <a:cxn ang="T12">
                  <a:pos x="T4" y="T5"/>
                </a:cxn>
                <a:cxn ang="T13">
                  <a:pos x="T6" y="T7"/>
                </a:cxn>
                <a:cxn ang="T14">
                  <a:pos x="T8" y="T9"/>
                </a:cxn>
              </a:cxnLst>
              <a:rect l="T15" t="T16" r="T17" b="T18"/>
              <a:pathLst>
                <a:path w="61" h="76">
                  <a:moveTo>
                    <a:pt x="0" y="76"/>
                  </a:moveTo>
                  <a:lnTo>
                    <a:pt x="23" y="73"/>
                  </a:lnTo>
                  <a:lnTo>
                    <a:pt x="61" y="21"/>
                  </a:lnTo>
                  <a:lnTo>
                    <a:pt x="40" y="0"/>
                  </a:lnTo>
                  <a:lnTo>
                    <a:pt x="0" y="7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2" name="Freeform 456"/>
            <p:cNvSpPr/>
            <p:nvPr/>
          </p:nvSpPr>
          <p:spPr bwMode="auto">
            <a:xfrm>
              <a:off x="1051788" y="3795810"/>
              <a:ext cx="72443" cy="79559"/>
            </a:xfrm>
            <a:custGeom>
              <a:avLst/>
              <a:gdLst>
                <a:gd name="T0" fmla="*/ 0 w 148"/>
                <a:gd name="T1" fmla="*/ 1 h 177"/>
                <a:gd name="T2" fmla="*/ 1 w 148"/>
                <a:gd name="T3" fmla="*/ 0 h 177"/>
                <a:gd name="T4" fmla="*/ 2 w 148"/>
                <a:gd name="T5" fmla="*/ 0 h 177"/>
                <a:gd name="T6" fmla="*/ 2 w 148"/>
                <a:gd name="T7" fmla="*/ 1 h 177"/>
                <a:gd name="T8" fmla="*/ 3 w 148"/>
                <a:gd name="T9" fmla="*/ 1 h 177"/>
                <a:gd name="T10" fmla="*/ 3 w 148"/>
                <a:gd name="T11" fmla="*/ 2 h 177"/>
                <a:gd name="T12" fmla="*/ 3 w 148"/>
                <a:gd name="T13" fmla="*/ 3 h 177"/>
                <a:gd name="T14" fmla="*/ 3 w 148"/>
                <a:gd name="T15" fmla="*/ 4 h 177"/>
                <a:gd name="T16" fmla="*/ 0 w 148"/>
                <a:gd name="T17" fmla="*/ 1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77"/>
                <a:gd name="T29" fmla="*/ 148 w 148"/>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77">
                  <a:moveTo>
                    <a:pt x="0" y="67"/>
                  </a:moveTo>
                  <a:lnTo>
                    <a:pt x="49" y="0"/>
                  </a:lnTo>
                  <a:lnTo>
                    <a:pt x="70" y="3"/>
                  </a:lnTo>
                  <a:lnTo>
                    <a:pt x="73" y="48"/>
                  </a:lnTo>
                  <a:lnTo>
                    <a:pt x="114" y="41"/>
                  </a:lnTo>
                  <a:lnTo>
                    <a:pt x="110" y="83"/>
                  </a:lnTo>
                  <a:lnTo>
                    <a:pt x="148" y="115"/>
                  </a:lnTo>
                  <a:lnTo>
                    <a:pt x="145" y="177"/>
                  </a:lnTo>
                  <a:lnTo>
                    <a:pt x="0" y="6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3" name="Freeform 457"/>
            <p:cNvSpPr/>
            <p:nvPr/>
          </p:nvSpPr>
          <p:spPr bwMode="auto">
            <a:xfrm>
              <a:off x="1432535" y="3277086"/>
              <a:ext cx="286403" cy="294368"/>
            </a:xfrm>
            <a:custGeom>
              <a:avLst/>
              <a:gdLst>
                <a:gd name="T0" fmla="*/ 0 w 597"/>
                <a:gd name="T1" fmla="*/ 8 h 646"/>
                <a:gd name="T2" fmla="*/ 0 w 597"/>
                <a:gd name="T3" fmla="*/ 3 h 646"/>
                <a:gd name="T4" fmla="*/ 2 w 597"/>
                <a:gd name="T5" fmla="*/ 0 h 646"/>
                <a:gd name="T6" fmla="*/ 5 w 597"/>
                <a:gd name="T7" fmla="*/ 1 h 646"/>
                <a:gd name="T8" fmla="*/ 6 w 597"/>
                <a:gd name="T9" fmla="*/ 2 h 646"/>
                <a:gd name="T10" fmla="*/ 8 w 597"/>
                <a:gd name="T11" fmla="*/ 3 h 646"/>
                <a:gd name="T12" fmla="*/ 9 w 597"/>
                <a:gd name="T13" fmla="*/ 3 h 646"/>
                <a:gd name="T14" fmla="*/ 9 w 597"/>
                <a:gd name="T15" fmla="*/ 1 h 646"/>
                <a:gd name="T16" fmla="*/ 10 w 597"/>
                <a:gd name="T17" fmla="*/ 0 h 646"/>
                <a:gd name="T18" fmla="*/ 14 w 597"/>
                <a:gd name="T19" fmla="*/ 2 h 646"/>
                <a:gd name="T20" fmla="*/ 13 w 597"/>
                <a:gd name="T21" fmla="*/ 3 h 646"/>
                <a:gd name="T22" fmla="*/ 14 w 597"/>
                <a:gd name="T23" fmla="*/ 12 h 646"/>
                <a:gd name="T24" fmla="*/ 14 w 597"/>
                <a:gd name="T25" fmla="*/ 15 h 646"/>
                <a:gd name="T26" fmla="*/ 13 w 597"/>
                <a:gd name="T27" fmla="*/ 15 h 646"/>
                <a:gd name="T28" fmla="*/ 13 w 597"/>
                <a:gd name="T29" fmla="*/ 15 h 646"/>
                <a:gd name="T30" fmla="*/ 6 w 597"/>
                <a:gd name="T31" fmla="*/ 11 h 646"/>
                <a:gd name="T32" fmla="*/ 5 w 597"/>
                <a:gd name="T33" fmla="*/ 11 h 646"/>
                <a:gd name="T34" fmla="*/ 2 w 597"/>
                <a:gd name="T35" fmla="*/ 11 h 646"/>
                <a:gd name="T36" fmla="*/ 0 w 597"/>
                <a:gd name="T37" fmla="*/ 8 h 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646"/>
                <a:gd name="T59" fmla="*/ 597 w 597"/>
                <a:gd name="T60" fmla="*/ 646 h 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646">
                  <a:moveTo>
                    <a:pt x="0" y="336"/>
                  </a:moveTo>
                  <a:lnTo>
                    <a:pt x="1" y="139"/>
                  </a:lnTo>
                  <a:lnTo>
                    <a:pt x="74" y="0"/>
                  </a:lnTo>
                  <a:lnTo>
                    <a:pt x="219" y="42"/>
                  </a:lnTo>
                  <a:lnTo>
                    <a:pt x="246" y="89"/>
                  </a:lnTo>
                  <a:lnTo>
                    <a:pt x="363" y="139"/>
                  </a:lnTo>
                  <a:lnTo>
                    <a:pt x="398" y="123"/>
                  </a:lnTo>
                  <a:lnTo>
                    <a:pt x="402" y="52"/>
                  </a:lnTo>
                  <a:lnTo>
                    <a:pt x="440" y="19"/>
                  </a:lnTo>
                  <a:lnTo>
                    <a:pt x="597" y="75"/>
                  </a:lnTo>
                  <a:lnTo>
                    <a:pt x="580" y="150"/>
                  </a:lnTo>
                  <a:lnTo>
                    <a:pt x="597" y="529"/>
                  </a:lnTo>
                  <a:lnTo>
                    <a:pt x="597" y="618"/>
                  </a:lnTo>
                  <a:lnTo>
                    <a:pt x="564" y="619"/>
                  </a:lnTo>
                  <a:lnTo>
                    <a:pt x="564" y="646"/>
                  </a:lnTo>
                  <a:lnTo>
                    <a:pt x="258" y="462"/>
                  </a:lnTo>
                  <a:lnTo>
                    <a:pt x="219" y="483"/>
                  </a:lnTo>
                  <a:lnTo>
                    <a:pt x="89" y="460"/>
                  </a:lnTo>
                  <a:lnTo>
                    <a:pt x="0" y="33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4" name="Freeform 458"/>
            <p:cNvSpPr/>
            <p:nvPr/>
          </p:nvSpPr>
          <p:spPr bwMode="auto">
            <a:xfrm>
              <a:off x="2050829" y="4207925"/>
              <a:ext cx="129724" cy="278456"/>
            </a:xfrm>
            <a:custGeom>
              <a:avLst/>
              <a:gdLst>
                <a:gd name="T0" fmla="*/ 0 w 270"/>
                <a:gd name="T1" fmla="*/ 10 h 616"/>
                <a:gd name="T2" fmla="*/ 1 w 270"/>
                <a:gd name="T3" fmla="*/ 13 h 616"/>
                <a:gd name="T4" fmla="*/ 2 w 270"/>
                <a:gd name="T5" fmla="*/ 14 h 616"/>
                <a:gd name="T6" fmla="*/ 4 w 270"/>
                <a:gd name="T7" fmla="*/ 13 h 616"/>
                <a:gd name="T8" fmla="*/ 6 w 270"/>
                <a:gd name="T9" fmla="*/ 3 h 616"/>
                <a:gd name="T10" fmla="*/ 6 w 270"/>
                <a:gd name="T11" fmla="*/ 4 h 616"/>
                <a:gd name="T12" fmla="*/ 5 w 270"/>
                <a:gd name="T13" fmla="*/ 0 h 616"/>
                <a:gd name="T14" fmla="*/ 4 w 270"/>
                <a:gd name="T15" fmla="*/ 1 h 616"/>
                <a:gd name="T16" fmla="*/ 4 w 270"/>
                <a:gd name="T17" fmla="*/ 3 h 616"/>
                <a:gd name="T18" fmla="*/ 3 w 270"/>
                <a:gd name="T19" fmla="*/ 4 h 616"/>
                <a:gd name="T20" fmla="*/ 1 w 270"/>
                <a:gd name="T21" fmla="*/ 4 h 616"/>
                <a:gd name="T22" fmla="*/ 1 w 270"/>
                <a:gd name="T23" fmla="*/ 5 h 616"/>
                <a:gd name="T24" fmla="*/ 1 w 270"/>
                <a:gd name="T25" fmla="*/ 8 h 616"/>
                <a:gd name="T26" fmla="*/ 0 w 270"/>
                <a:gd name="T27" fmla="*/ 10 h 6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616"/>
                <a:gd name="T44" fmla="*/ 270 w 270"/>
                <a:gd name="T45" fmla="*/ 616 h 6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616">
                  <a:moveTo>
                    <a:pt x="0" y="441"/>
                  </a:moveTo>
                  <a:lnTo>
                    <a:pt x="26" y="567"/>
                  </a:lnTo>
                  <a:lnTo>
                    <a:pt x="76" y="616"/>
                  </a:lnTo>
                  <a:lnTo>
                    <a:pt x="161" y="567"/>
                  </a:lnTo>
                  <a:lnTo>
                    <a:pt x="254" y="144"/>
                  </a:lnTo>
                  <a:lnTo>
                    <a:pt x="270" y="161"/>
                  </a:lnTo>
                  <a:lnTo>
                    <a:pt x="232" y="0"/>
                  </a:lnTo>
                  <a:lnTo>
                    <a:pt x="182" y="68"/>
                  </a:lnTo>
                  <a:lnTo>
                    <a:pt x="182" y="115"/>
                  </a:lnTo>
                  <a:lnTo>
                    <a:pt x="122" y="165"/>
                  </a:lnTo>
                  <a:lnTo>
                    <a:pt x="47" y="186"/>
                  </a:lnTo>
                  <a:lnTo>
                    <a:pt x="29" y="240"/>
                  </a:lnTo>
                  <a:lnTo>
                    <a:pt x="47" y="348"/>
                  </a:lnTo>
                  <a:lnTo>
                    <a:pt x="0" y="44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5" name="Freeform 459"/>
            <p:cNvSpPr/>
            <p:nvPr/>
          </p:nvSpPr>
          <p:spPr bwMode="auto">
            <a:xfrm>
              <a:off x="1862140" y="4152234"/>
              <a:ext cx="60650" cy="157527"/>
            </a:xfrm>
            <a:custGeom>
              <a:avLst/>
              <a:gdLst>
                <a:gd name="T0" fmla="*/ 0 w 124"/>
                <a:gd name="T1" fmla="*/ 4 h 346"/>
                <a:gd name="T2" fmla="*/ 0 w 124"/>
                <a:gd name="T3" fmla="*/ 5 h 346"/>
                <a:gd name="T4" fmla="*/ 2 w 124"/>
                <a:gd name="T5" fmla="*/ 5 h 346"/>
                <a:gd name="T6" fmla="*/ 1 w 124"/>
                <a:gd name="T7" fmla="*/ 7 h 346"/>
                <a:gd name="T8" fmla="*/ 2 w 124"/>
                <a:gd name="T9" fmla="*/ 8 h 346"/>
                <a:gd name="T10" fmla="*/ 3 w 124"/>
                <a:gd name="T11" fmla="*/ 6 h 346"/>
                <a:gd name="T12" fmla="*/ 2 w 124"/>
                <a:gd name="T13" fmla="*/ 4 h 346"/>
                <a:gd name="T14" fmla="*/ 2 w 124"/>
                <a:gd name="T15" fmla="*/ 5 h 346"/>
                <a:gd name="T16" fmla="*/ 2 w 124"/>
                <a:gd name="T17" fmla="*/ 5 h 346"/>
                <a:gd name="T18" fmla="*/ 1 w 124"/>
                <a:gd name="T19" fmla="*/ 3 h 346"/>
                <a:gd name="T20" fmla="*/ 1 w 124"/>
                <a:gd name="T21" fmla="*/ 0 h 346"/>
                <a:gd name="T22" fmla="*/ 0 w 124"/>
                <a:gd name="T23" fmla="*/ 0 h 346"/>
                <a:gd name="T24" fmla="*/ 1 w 124"/>
                <a:gd name="T25" fmla="*/ 1 h 346"/>
                <a:gd name="T26" fmla="*/ 0 w 124"/>
                <a:gd name="T27" fmla="*/ 4 h 3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4"/>
                <a:gd name="T43" fmla="*/ 0 h 346"/>
                <a:gd name="T44" fmla="*/ 124 w 124"/>
                <a:gd name="T45" fmla="*/ 346 h 3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4" h="346">
                  <a:moveTo>
                    <a:pt x="0" y="189"/>
                  </a:moveTo>
                  <a:lnTo>
                    <a:pt x="16" y="209"/>
                  </a:lnTo>
                  <a:lnTo>
                    <a:pt x="64" y="228"/>
                  </a:lnTo>
                  <a:lnTo>
                    <a:pt x="61" y="292"/>
                  </a:lnTo>
                  <a:lnTo>
                    <a:pt x="100" y="346"/>
                  </a:lnTo>
                  <a:lnTo>
                    <a:pt x="124" y="248"/>
                  </a:lnTo>
                  <a:lnTo>
                    <a:pt x="84" y="182"/>
                  </a:lnTo>
                  <a:lnTo>
                    <a:pt x="95" y="219"/>
                  </a:lnTo>
                  <a:lnTo>
                    <a:pt x="72" y="217"/>
                  </a:lnTo>
                  <a:lnTo>
                    <a:pt x="47" y="128"/>
                  </a:lnTo>
                  <a:lnTo>
                    <a:pt x="46" y="9"/>
                  </a:lnTo>
                  <a:lnTo>
                    <a:pt x="10" y="0"/>
                  </a:lnTo>
                  <a:lnTo>
                    <a:pt x="38" y="58"/>
                  </a:lnTo>
                  <a:lnTo>
                    <a:pt x="0" y="1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6" name="Freeform 460"/>
            <p:cNvSpPr/>
            <p:nvPr/>
          </p:nvSpPr>
          <p:spPr bwMode="auto">
            <a:xfrm>
              <a:off x="1039995" y="3455298"/>
              <a:ext cx="298196" cy="303915"/>
            </a:xfrm>
            <a:custGeom>
              <a:avLst/>
              <a:gdLst>
                <a:gd name="T0" fmla="*/ 0 w 618"/>
                <a:gd name="T1" fmla="*/ 11 h 673"/>
                <a:gd name="T2" fmla="*/ 1 w 618"/>
                <a:gd name="T3" fmla="*/ 10 h 673"/>
                <a:gd name="T4" fmla="*/ 1 w 618"/>
                <a:gd name="T5" fmla="*/ 10 h 673"/>
                <a:gd name="T6" fmla="*/ 6 w 618"/>
                <a:gd name="T7" fmla="*/ 10 h 673"/>
                <a:gd name="T8" fmla="*/ 5 w 618"/>
                <a:gd name="T9" fmla="*/ 0 h 673"/>
                <a:gd name="T10" fmla="*/ 7 w 618"/>
                <a:gd name="T11" fmla="*/ 0 h 673"/>
                <a:gd name="T12" fmla="*/ 14 w 618"/>
                <a:gd name="T13" fmla="*/ 5 h 673"/>
                <a:gd name="T14" fmla="*/ 14 w 618"/>
                <a:gd name="T15" fmla="*/ 6 h 673"/>
                <a:gd name="T16" fmla="*/ 15 w 618"/>
                <a:gd name="T17" fmla="*/ 6 h 673"/>
                <a:gd name="T18" fmla="*/ 15 w 618"/>
                <a:gd name="T19" fmla="*/ 9 h 673"/>
                <a:gd name="T20" fmla="*/ 14 w 618"/>
                <a:gd name="T21" fmla="*/ 10 h 673"/>
                <a:gd name="T22" fmla="*/ 11 w 618"/>
                <a:gd name="T23" fmla="*/ 11 h 673"/>
                <a:gd name="T24" fmla="*/ 7 w 618"/>
                <a:gd name="T25" fmla="*/ 12 h 673"/>
                <a:gd name="T26" fmla="*/ 6 w 618"/>
                <a:gd name="T27" fmla="*/ 15 h 673"/>
                <a:gd name="T28" fmla="*/ 5 w 618"/>
                <a:gd name="T29" fmla="*/ 15 h 673"/>
                <a:gd name="T30" fmla="*/ 4 w 618"/>
                <a:gd name="T31" fmla="*/ 15 h 673"/>
                <a:gd name="T32" fmla="*/ 3 w 618"/>
                <a:gd name="T33" fmla="*/ 13 h 673"/>
                <a:gd name="T34" fmla="*/ 1 w 618"/>
                <a:gd name="T35" fmla="*/ 14 h 673"/>
                <a:gd name="T36" fmla="*/ 1 w 618"/>
                <a:gd name="T37" fmla="*/ 13 h 673"/>
                <a:gd name="T38" fmla="*/ 0 w 618"/>
                <a:gd name="T39" fmla="*/ 11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8"/>
                <a:gd name="T61" fmla="*/ 0 h 673"/>
                <a:gd name="T62" fmla="*/ 618 w 618"/>
                <a:gd name="T63" fmla="*/ 673 h 6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8" h="673">
                  <a:moveTo>
                    <a:pt x="0" y="468"/>
                  </a:moveTo>
                  <a:lnTo>
                    <a:pt x="26" y="418"/>
                  </a:lnTo>
                  <a:lnTo>
                    <a:pt x="56" y="450"/>
                  </a:lnTo>
                  <a:lnTo>
                    <a:pt x="248" y="435"/>
                  </a:lnTo>
                  <a:lnTo>
                    <a:pt x="208" y="0"/>
                  </a:lnTo>
                  <a:lnTo>
                    <a:pt x="279" y="0"/>
                  </a:lnTo>
                  <a:lnTo>
                    <a:pt x="583" y="236"/>
                  </a:lnTo>
                  <a:lnTo>
                    <a:pt x="585" y="275"/>
                  </a:lnTo>
                  <a:lnTo>
                    <a:pt x="617" y="271"/>
                  </a:lnTo>
                  <a:lnTo>
                    <a:pt x="618" y="409"/>
                  </a:lnTo>
                  <a:lnTo>
                    <a:pt x="591" y="439"/>
                  </a:lnTo>
                  <a:lnTo>
                    <a:pt x="467" y="458"/>
                  </a:lnTo>
                  <a:lnTo>
                    <a:pt x="310" y="537"/>
                  </a:lnTo>
                  <a:lnTo>
                    <a:pt x="261" y="665"/>
                  </a:lnTo>
                  <a:lnTo>
                    <a:pt x="223" y="649"/>
                  </a:lnTo>
                  <a:lnTo>
                    <a:pt x="155" y="673"/>
                  </a:lnTo>
                  <a:lnTo>
                    <a:pt x="117" y="566"/>
                  </a:lnTo>
                  <a:lnTo>
                    <a:pt x="53" y="592"/>
                  </a:lnTo>
                  <a:lnTo>
                    <a:pt x="26" y="569"/>
                  </a:lnTo>
                  <a:lnTo>
                    <a:pt x="0" y="46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7" name="Freeform 461"/>
            <p:cNvSpPr/>
            <p:nvPr/>
          </p:nvSpPr>
          <p:spPr bwMode="auto">
            <a:xfrm>
              <a:off x="950704" y="3405971"/>
              <a:ext cx="224068" cy="260953"/>
            </a:xfrm>
            <a:custGeom>
              <a:avLst/>
              <a:gdLst>
                <a:gd name="T0" fmla="*/ 0 w 467"/>
                <a:gd name="T1" fmla="*/ 7 h 575"/>
                <a:gd name="T2" fmla="*/ 1 w 467"/>
                <a:gd name="T3" fmla="*/ 7 h 575"/>
                <a:gd name="T4" fmla="*/ 1 w 467"/>
                <a:gd name="T5" fmla="*/ 9 h 575"/>
                <a:gd name="T6" fmla="*/ 0 w 467"/>
                <a:gd name="T7" fmla="*/ 12 h 575"/>
                <a:gd name="T8" fmla="*/ 2 w 467"/>
                <a:gd name="T9" fmla="*/ 11 h 575"/>
                <a:gd name="T10" fmla="*/ 4 w 467"/>
                <a:gd name="T11" fmla="*/ 13 h 575"/>
                <a:gd name="T12" fmla="*/ 5 w 467"/>
                <a:gd name="T13" fmla="*/ 12 h 575"/>
                <a:gd name="T14" fmla="*/ 6 w 467"/>
                <a:gd name="T15" fmla="*/ 13 h 575"/>
                <a:gd name="T16" fmla="*/ 10 w 467"/>
                <a:gd name="T17" fmla="*/ 13 h 575"/>
                <a:gd name="T18" fmla="*/ 9 w 467"/>
                <a:gd name="T19" fmla="*/ 3 h 575"/>
                <a:gd name="T20" fmla="*/ 11 w 467"/>
                <a:gd name="T21" fmla="*/ 3 h 575"/>
                <a:gd name="T22" fmla="*/ 7 w 467"/>
                <a:gd name="T23" fmla="*/ 0 h 575"/>
                <a:gd name="T24" fmla="*/ 7 w 467"/>
                <a:gd name="T25" fmla="*/ 1 h 575"/>
                <a:gd name="T26" fmla="*/ 5 w 467"/>
                <a:gd name="T27" fmla="*/ 1 h 575"/>
                <a:gd name="T28" fmla="*/ 5 w 467"/>
                <a:gd name="T29" fmla="*/ 4 h 575"/>
                <a:gd name="T30" fmla="*/ 3 w 467"/>
                <a:gd name="T31" fmla="*/ 5 h 575"/>
                <a:gd name="T32" fmla="*/ 4 w 467"/>
                <a:gd name="T33" fmla="*/ 6 h 575"/>
                <a:gd name="T34" fmla="*/ 0 w 467"/>
                <a:gd name="T35" fmla="*/ 7 h 5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575"/>
                <a:gd name="T56" fmla="*/ 467 w 467"/>
                <a:gd name="T57" fmla="*/ 575 h 5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575">
                  <a:moveTo>
                    <a:pt x="0" y="288"/>
                  </a:moveTo>
                  <a:lnTo>
                    <a:pt x="30" y="320"/>
                  </a:lnTo>
                  <a:lnTo>
                    <a:pt x="36" y="408"/>
                  </a:lnTo>
                  <a:lnTo>
                    <a:pt x="13" y="515"/>
                  </a:lnTo>
                  <a:lnTo>
                    <a:pt x="101" y="492"/>
                  </a:lnTo>
                  <a:lnTo>
                    <a:pt x="188" y="575"/>
                  </a:lnTo>
                  <a:lnTo>
                    <a:pt x="214" y="525"/>
                  </a:lnTo>
                  <a:lnTo>
                    <a:pt x="244" y="557"/>
                  </a:lnTo>
                  <a:lnTo>
                    <a:pt x="436" y="542"/>
                  </a:lnTo>
                  <a:lnTo>
                    <a:pt x="396" y="107"/>
                  </a:lnTo>
                  <a:lnTo>
                    <a:pt x="467" y="107"/>
                  </a:lnTo>
                  <a:lnTo>
                    <a:pt x="322" y="0"/>
                  </a:lnTo>
                  <a:lnTo>
                    <a:pt x="317" y="58"/>
                  </a:lnTo>
                  <a:lnTo>
                    <a:pt x="197" y="54"/>
                  </a:lnTo>
                  <a:lnTo>
                    <a:pt x="196" y="176"/>
                  </a:lnTo>
                  <a:lnTo>
                    <a:pt x="152" y="199"/>
                  </a:lnTo>
                  <a:lnTo>
                    <a:pt x="156" y="270"/>
                  </a:lnTo>
                  <a:lnTo>
                    <a:pt x="0" y="28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8" name="Freeform 462"/>
            <p:cNvSpPr/>
            <p:nvPr/>
          </p:nvSpPr>
          <p:spPr bwMode="auto">
            <a:xfrm>
              <a:off x="1024832" y="3221394"/>
              <a:ext cx="213960" cy="176621"/>
            </a:xfrm>
            <a:custGeom>
              <a:avLst/>
              <a:gdLst>
                <a:gd name="T0" fmla="*/ 0 w 447"/>
                <a:gd name="T1" fmla="*/ 9 h 392"/>
                <a:gd name="T2" fmla="*/ 3 w 447"/>
                <a:gd name="T3" fmla="*/ 7 h 392"/>
                <a:gd name="T4" fmla="*/ 3 w 447"/>
                <a:gd name="T5" fmla="*/ 3 h 392"/>
                <a:gd name="T6" fmla="*/ 6 w 447"/>
                <a:gd name="T7" fmla="*/ 2 h 392"/>
                <a:gd name="T8" fmla="*/ 6 w 447"/>
                <a:gd name="T9" fmla="*/ 0 h 392"/>
                <a:gd name="T10" fmla="*/ 9 w 447"/>
                <a:gd name="T11" fmla="*/ 1 h 392"/>
                <a:gd name="T12" fmla="*/ 10 w 447"/>
                <a:gd name="T13" fmla="*/ 4 h 392"/>
                <a:gd name="T14" fmla="*/ 9 w 447"/>
                <a:gd name="T15" fmla="*/ 4 h 392"/>
                <a:gd name="T16" fmla="*/ 8 w 447"/>
                <a:gd name="T17" fmla="*/ 4 h 392"/>
                <a:gd name="T18" fmla="*/ 8 w 447"/>
                <a:gd name="T19" fmla="*/ 5 h 392"/>
                <a:gd name="T20" fmla="*/ 4 w 447"/>
                <a:gd name="T21" fmla="*/ 7 h 392"/>
                <a:gd name="T22" fmla="*/ 4 w 447"/>
                <a:gd name="T23" fmla="*/ 9 h 392"/>
                <a:gd name="T24" fmla="*/ 0 w 447"/>
                <a:gd name="T25" fmla="*/ 9 h 3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7"/>
                <a:gd name="T40" fmla="*/ 0 h 392"/>
                <a:gd name="T41" fmla="*/ 447 w 447"/>
                <a:gd name="T42" fmla="*/ 392 h 3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7" h="392">
                  <a:moveTo>
                    <a:pt x="0" y="387"/>
                  </a:moveTo>
                  <a:lnTo>
                    <a:pt x="109" y="311"/>
                  </a:lnTo>
                  <a:lnTo>
                    <a:pt x="149" y="157"/>
                  </a:lnTo>
                  <a:lnTo>
                    <a:pt x="242" y="77"/>
                  </a:lnTo>
                  <a:lnTo>
                    <a:pt x="273" y="0"/>
                  </a:lnTo>
                  <a:lnTo>
                    <a:pt x="409" y="26"/>
                  </a:lnTo>
                  <a:lnTo>
                    <a:pt x="447" y="172"/>
                  </a:lnTo>
                  <a:lnTo>
                    <a:pt x="387" y="175"/>
                  </a:lnTo>
                  <a:lnTo>
                    <a:pt x="352" y="192"/>
                  </a:lnTo>
                  <a:lnTo>
                    <a:pt x="359" y="230"/>
                  </a:lnTo>
                  <a:lnTo>
                    <a:pt x="184" y="317"/>
                  </a:lnTo>
                  <a:lnTo>
                    <a:pt x="163" y="392"/>
                  </a:lnTo>
                  <a:lnTo>
                    <a:pt x="0" y="38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19" name="Freeform 463"/>
            <p:cNvSpPr/>
            <p:nvPr/>
          </p:nvSpPr>
          <p:spPr bwMode="auto">
            <a:xfrm>
              <a:off x="1813283" y="4172919"/>
              <a:ext cx="192058" cy="335739"/>
            </a:xfrm>
            <a:custGeom>
              <a:avLst/>
              <a:gdLst>
                <a:gd name="T0" fmla="*/ 0 w 398"/>
                <a:gd name="T1" fmla="*/ 5 h 739"/>
                <a:gd name="T2" fmla="*/ 0 w 398"/>
                <a:gd name="T3" fmla="*/ 5 h 739"/>
                <a:gd name="T4" fmla="*/ 2 w 398"/>
                <a:gd name="T5" fmla="*/ 6 h 739"/>
                <a:gd name="T6" fmla="*/ 3 w 398"/>
                <a:gd name="T7" fmla="*/ 7 h 739"/>
                <a:gd name="T8" fmla="*/ 3 w 398"/>
                <a:gd name="T9" fmla="*/ 10 h 739"/>
                <a:gd name="T10" fmla="*/ 1 w 398"/>
                <a:gd name="T11" fmla="*/ 13 h 739"/>
                <a:gd name="T12" fmla="*/ 2 w 398"/>
                <a:gd name="T13" fmla="*/ 16 h 739"/>
                <a:gd name="T14" fmla="*/ 2 w 398"/>
                <a:gd name="T15" fmla="*/ 17 h 739"/>
                <a:gd name="T16" fmla="*/ 3 w 398"/>
                <a:gd name="T17" fmla="*/ 17 h 739"/>
                <a:gd name="T18" fmla="*/ 3 w 398"/>
                <a:gd name="T19" fmla="*/ 16 h 739"/>
                <a:gd name="T20" fmla="*/ 5 w 398"/>
                <a:gd name="T21" fmla="*/ 15 h 739"/>
                <a:gd name="T22" fmla="*/ 4 w 398"/>
                <a:gd name="T23" fmla="*/ 10 h 739"/>
                <a:gd name="T24" fmla="*/ 9 w 398"/>
                <a:gd name="T25" fmla="*/ 5 h 739"/>
                <a:gd name="T26" fmla="*/ 9 w 398"/>
                <a:gd name="T27" fmla="*/ 0 h 739"/>
                <a:gd name="T28" fmla="*/ 8 w 398"/>
                <a:gd name="T29" fmla="*/ 1 h 739"/>
                <a:gd name="T30" fmla="*/ 4 w 398"/>
                <a:gd name="T31" fmla="*/ 1 h 739"/>
                <a:gd name="T32" fmla="*/ 4 w 398"/>
                <a:gd name="T33" fmla="*/ 3 h 739"/>
                <a:gd name="T34" fmla="*/ 5 w 398"/>
                <a:gd name="T35" fmla="*/ 5 h 739"/>
                <a:gd name="T36" fmla="*/ 5 w 398"/>
                <a:gd name="T37" fmla="*/ 7 h 739"/>
                <a:gd name="T38" fmla="*/ 4 w 398"/>
                <a:gd name="T39" fmla="*/ 6 h 739"/>
                <a:gd name="T40" fmla="*/ 4 w 398"/>
                <a:gd name="T41" fmla="*/ 4 h 739"/>
                <a:gd name="T42" fmla="*/ 3 w 398"/>
                <a:gd name="T43" fmla="*/ 4 h 739"/>
                <a:gd name="T44" fmla="*/ 0 w 398"/>
                <a:gd name="T45" fmla="*/ 5 h 7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8"/>
                <a:gd name="T70" fmla="*/ 0 h 739"/>
                <a:gd name="T71" fmla="*/ 398 w 398"/>
                <a:gd name="T72" fmla="*/ 739 h 7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8" h="739">
                  <a:moveTo>
                    <a:pt x="0" y="206"/>
                  </a:moveTo>
                  <a:lnTo>
                    <a:pt x="8" y="230"/>
                  </a:lnTo>
                  <a:lnTo>
                    <a:pt x="102" y="263"/>
                  </a:lnTo>
                  <a:lnTo>
                    <a:pt x="113" y="310"/>
                  </a:lnTo>
                  <a:lnTo>
                    <a:pt x="105" y="428"/>
                  </a:lnTo>
                  <a:lnTo>
                    <a:pt x="57" y="549"/>
                  </a:lnTo>
                  <a:lnTo>
                    <a:pt x="73" y="693"/>
                  </a:lnTo>
                  <a:lnTo>
                    <a:pt x="77" y="739"/>
                  </a:lnTo>
                  <a:lnTo>
                    <a:pt x="104" y="739"/>
                  </a:lnTo>
                  <a:lnTo>
                    <a:pt x="104" y="689"/>
                  </a:lnTo>
                  <a:lnTo>
                    <a:pt x="205" y="622"/>
                  </a:lnTo>
                  <a:lnTo>
                    <a:pt x="175" y="428"/>
                  </a:lnTo>
                  <a:lnTo>
                    <a:pt x="396" y="229"/>
                  </a:lnTo>
                  <a:lnTo>
                    <a:pt x="398" y="0"/>
                  </a:lnTo>
                  <a:lnTo>
                    <a:pt x="342" y="39"/>
                  </a:lnTo>
                  <a:lnTo>
                    <a:pt x="188" y="52"/>
                  </a:lnTo>
                  <a:lnTo>
                    <a:pt x="187" y="134"/>
                  </a:lnTo>
                  <a:lnTo>
                    <a:pt x="227" y="200"/>
                  </a:lnTo>
                  <a:lnTo>
                    <a:pt x="203" y="298"/>
                  </a:lnTo>
                  <a:lnTo>
                    <a:pt x="164" y="244"/>
                  </a:lnTo>
                  <a:lnTo>
                    <a:pt x="167" y="180"/>
                  </a:lnTo>
                  <a:lnTo>
                    <a:pt x="119" y="161"/>
                  </a:lnTo>
                  <a:lnTo>
                    <a:pt x="0" y="20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0" name="Freeform 464"/>
            <p:cNvSpPr/>
            <p:nvPr/>
          </p:nvSpPr>
          <p:spPr bwMode="auto">
            <a:xfrm>
              <a:off x="1265748" y="3487121"/>
              <a:ext cx="291457" cy="241859"/>
            </a:xfrm>
            <a:custGeom>
              <a:avLst/>
              <a:gdLst>
                <a:gd name="T0" fmla="*/ 0 w 607"/>
                <a:gd name="T1" fmla="*/ 9 h 535"/>
                <a:gd name="T2" fmla="*/ 0 w 607"/>
                <a:gd name="T3" fmla="*/ 10 h 535"/>
                <a:gd name="T4" fmla="*/ 2 w 607"/>
                <a:gd name="T5" fmla="*/ 12 h 535"/>
                <a:gd name="T6" fmla="*/ 2 w 607"/>
                <a:gd name="T7" fmla="*/ 12 h 535"/>
                <a:gd name="T8" fmla="*/ 3 w 607"/>
                <a:gd name="T9" fmla="*/ 12 h 535"/>
                <a:gd name="T10" fmla="*/ 4 w 607"/>
                <a:gd name="T11" fmla="*/ 10 h 535"/>
                <a:gd name="T12" fmla="*/ 8 w 607"/>
                <a:gd name="T13" fmla="*/ 11 h 535"/>
                <a:gd name="T14" fmla="*/ 11 w 607"/>
                <a:gd name="T15" fmla="*/ 10 h 535"/>
                <a:gd name="T16" fmla="*/ 12 w 607"/>
                <a:gd name="T17" fmla="*/ 10 h 535"/>
                <a:gd name="T18" fmla="*/ 13 w 607"/>
                <a:gd name="T19" fmla="*/ 7 h 535"/>
                <a:gd name="T20" fmla="*/ 14 w 607"/>
                <a:gd name="T21" fmla="*/ 3 h 535"/>
                <a:gd name="T22" fmla="*/ 13 w 607"/>
                <a:gd name="T23" fmla="*/ 2 h 535"/>
                <a:gd name="T24" fmla="*/ 13 w 607"/>
                <a:gd name="T25" fmla="*/ 1 h 535"/>
                <a:gd name="T26" fmla="*/ 10 w 607"/>
                <a:gd name="T27" fmla="*/ 0 h 535"/>
                <a:gd name="T28" fmla="*/ 5 w 607"/>
                <a:gd name="T29" fmla="*/ 4 h 535"/>
                <a:gd name="T30" fmla="*/ 3 w 607"/>
                <a:gd name="T31" fmla="*/ 5 h 535"/>
                <a:gd name="T32" fmla="*/ 3 w 607"/>
                <a:gd name="T33" fmla="*/ 8 h 535"/>
                <a:gd name="T34" fmla="*/ 3 w 607"/>
                <a:gd name="T35" fmla="*/ 9 h 535"/>
                <a:gd name="T36" fmla="*/ 0 w 607"/>
                <a:gd name="T37" fmla="*/ 9 h 5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535"/>
                <a:gd name="T59" fmla="*/ 607 w 607"/>
                <a:gd name="T60" fmla="*/ 535 h 5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535">
                  <a:moveTo>
                    <a:pt x="0" y="389"/>
                  </a:moveTo>
                  <a:lnTo>
                    <a:pt x="8" y="431"/>
                  </a:lnTo>
                  <a:lnTo>
                    <a:pt x="79" y="524"/>
                  </a:lnTo>
                  <a:lnTo>
                    <a:pt x="100" y="505"/>
                  </a:lnTo>
                  <a:lnTo>
                    <a:pt x="129" y="535"/>
                  </a:lnTo>
                  <a:lnTo>
                    <a:pt x="178" y="442"/>
                  </a:lnTo>
                  <a:lnTo>
                    <a:pt x="349" y="489"/>
                  </a:lnTo>
                  <a:lnTo>
                    <a:pt x="498" y="440"/>
                  </a:lnTo>
                  <a:lnTo>
                    <a:pt x="504" y="418"/>
                  </a:lnTo>
                  <a:lnTo>
                    <a:pt x="579" y="300"/>
                  </a:lnTo>
                  <a:lnTo>
                    <a:pt x="607" y="142"/>
                  </a:lnTo>
                  <a:lnTo>
                    <a:pt x="568" y="92"/>
                  </a:lnTo>
                  <a:lnTo>
                    <a:pt x="568" y="23"/>
                  </a:lnTo>
                  <a:lnTo>
                    <a:pt x="438" y="0"/>
                  </a:lnTo>
                  <a:lnTo>
                    <a:pt x="209" y="185"/>
                  </a:lnTo>
                  <a:lnTo>
                    <a:pt x="150" y="202"/>
                  </a:lnTo>
                  <a:lnTo>
                    <a:pt x="151" y="340"/>
                  </a:lnTo>
                  <a:lnTo>
                    <a:pt x="124" y="370"/>
                  </a:lnTo>
                  <a:lnTo>
                    <a:pt x="0" y="38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1" name="Freeform 465"/>
            <p:cNvSpPr/>
            <p:nvPr/>
          </p:nvSpPr>
          <p:spPr bwMode="auto">
            <a:xfrm>
              <a:off x="1312920" y="3684427"/>
              <a:ext cx="213960" cy="195715"/>
            </a:xfrm>
            <a:custGeom>
              <a:avLst/>
              <a:gdLst>
                <a:gd name="T0" fmla="*/ 0 w 445"/>
                <a:gd name="T1" fmla="*/ 8 h 429"/>
                <a:gd name="T2" fmla="*/ 1 w 445"/>
                <a:gd name="T3" fmla="*/ 2 h 429"/>
                <a:gd name="T4" fmla="*/ 2 w 445"/>
                <a:gd name="T5" fmla="*/ 0 h 429"/>
                <a:gd name="T6" fmla="*/ 6 w 445"/>
                <a:gd name="T7" fmla="*/ 1 h 429"/>
                <a:gd name="T8" fmla="*/ 9 w 445"/>
                <a:gd name="T9" fmla="*/ 0 h 429"/>
                <a:gd name="T10" fmla="*/ 10 w 445"/>
                <a:gd name="T11" fmla="*/ 1 h 429"/>
                <a:gd name="T12" fmla="*/ 10 w 445"/>
                <a:gd name="T13" fmla="*/ 2 h 429"/>
                <a:gd name="T14" fmla="*/ 9 w 445"/>
                <a:gd name="T15" fmla="*/ 3 h 429"/>
                <a:gd name="T16" fmla="*/ 7 w 445"/>
                <a:gd name="T17" fmla="*/ 8 h 429"/>
                <a:gd name="T18" fmla="*/ 6 w 445"/>
                <a:gd name="T19" fmla="*/ 7 h 429"/>
                <a:gd name="T20" fmla="*/ 5 w 445"/>
                <a:gd name="T21" fmla="*/ 9 h 429"/>
                <a:gd name="T22" fmla="*/ 3 w 445"/>
                <a:gd name="T23" fmla="*/ 10 h 429"/>
                <a:gd name="T24" fmla="*/ 2 w 445"/>
                <a:gd name="T25" fmla="*/ 8 h 429"/>
                <a:gd name="T26" fmla="*/ 0 w 445"/>
                <a:gd name="T27" fmla="*/ 8 h 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5"/>
                <a:gd name="T43" fmla="*/ 0 h 429"/>
                <a:gd name="T44" fmla="*/ 445 w 445"/>
                <a:gd name="T45" fmla="*/ 429 h 4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5" h="429">
                  <a:moveTo>
                    <a:pt x="0" y="335"/>
                  </a:moveTo>
                  <a:lnTo>
                    <a:pt x="29" y="95"/>
                  </a:lnTo>
                  <a:lnTo>
                    <a:pt x="78" y="2"/>
                  </a:lnTo>
                  <a:lnTo>
                    <a:pt x="249" y="49"/>
                  </a:lnTo>
                  <a:lnTo>
                    <a:pt x="398" y="0"/>
                  </a:lnTo>
                  <a:lnTo>
                    <a:pt x="428" y="57"/>
                  </a:lnTo>
                  <a:lnTo>
                    <a:pt x="445" y="95"/>
                  </a:lnTo>
                  <a:lnTo>
                    <a:pt x="406" y="130"/>
                  </a:lnTo>
                  <a:lnTo>
                    <a:pt x="323" y="324"/>
                  </a:lnTo>
                  <a:lnTo>
                    <a:pt x="252" y="312"/>
                  </a:lnTo>
                  <a:lnTo>
                    <a:pt x="214" y="404"/>
                  </a:lnTo>
                  <a:lnTo>
                    <a:pt x="128" y="429"/>
                  </a:lnTo>
                  <a:lnTo>
                    <a:pt x="78" y="347"/>
                  </a:lnTo>
                  <a:lnTo>
                    <a:pt x="0" y="33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2" name="Freeform 466"/>
            <p:cNvSpPr/>
            <p:nvPr/>
          </p:nvSpPr>
          <p:spPr bwMode="auto">
            <a:xfrm>
              <a:off x="954074" y="3708295"/>
              <a:ext cx="55596" cy="36597"/>
            </a:xfrm>
            <a:custGeom>
              <a:avLst/>
              <a:gdLst>
                <a:gd name="T0" fmla="*/ 0 w 117"/>
                <a:gd name="T1" fmla="*/ 0 h 79"/>
                <a:gd name="T2" fmla="*/ 1 w 117"/>
                <a:gd name="T3" fmla="*/ 1 h 79"/>
                <a:gd name="T4" fmla="*/ 2 w 117"/>
                <a:gd name="T5" fmla="*/ 1 h 79"/>
                <a:gd name="T6" fmla="*/ 1 w 117"/>
                <a:gd name="T7" fmla="*/ 1 h 79"/>
                <a:gd name="T8" fmla="*/ 1 w 117"/>
                <a:gd name="T9" fmla="*/ 2 h 79"/>
                <a:gd name="T10" fmla="*/ 3 w 117"/>
                <a:gd name="T11" fmla="*/ 1 h 79"/>
                <a:gd name="T12" fmla="*/ 3 w 117"/>
                <a:gd name="T13" fmla="*/ 0 h 79"/>
                <a:gd name="T14" fmla="*/ 0 w 117"/>
                <a:gd name="T15" fmla="*/ 0 h 79"/>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79"/>
                <a:gd name="T26" fmla="*/ 117 w 117"/>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79">
                  <a:moveTo>
                    <a:pt x="0" y="9"/>
                  </a:moveTo>
                  <a:lnTo>
                    <a:pt x="38" y="44"/>
                  </a:lnTo>
                  <a:lnTo>
                    <a:pt x="72" y="33"/>
                  </a:lnTo>
                  <a:lnTo>
                    <a:pt x="54" y="44"/>
                  </a:lnTo>
                  <a:lnTo>
                    <a:pt x="68" y="79"/>
                  </a:lnTo>
                  <a:lnTo>
                    <a:pt x="114" y="44"/>
                  </a:lnTo>
                  <a:lnTo>
                    <a:pt x="117" y="0"/>
                  </a:lnTo>
                  <a:lnTo>
                    <a:pt x="0" y="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3" name="Freeform 467"/>
            <p:cNvSpPr/>
            <p:nvPr/>
          </p:nvSpPr>
          <p:spPr bwMode="auto">
            <a:xfrm>
              <a:off x="2194030" y="3429839"/>
              <a:ext cx="10108" cy="35006"/>
            </a:xfrm>
            <a:custGeom>
              <a:avLst/>
              <a:gdLst>
                <a:gd name="T0" fmla="*/ 0 w 22"/>
                <a:gd name="T1" fmla="*/ 1 h 74"/>
                <a:gd name="T2" fmla="*/ 0 w 22"/>
                <a:gd name="T3" fmla="*/ 2 h 74"/>
                <a:gd name="T4" fmla="*/ 1 w 22"/>
                <a:gd name="T5" fmla="*/ 2 h 74"/>
                <a:gd name="T6" fmla="*/ 0 w 22"/>
                <a:gd name="T7" fmla="*/ 0 h 74"/>
                <a:gd name="T8" fmla="*/ 0 w 22"/>
                <a:gd name="T9" fmla="*/ 1 h 74"/>
                <a:gd name="T10" fmla="*/ 0 60000 65536"/>
                <a:gd name="T11" fmla="*/ 0 60000 65536"/>
                <a:gd name="T12" fmla="*/ 0 60000 65536"/>
                <a:gd name="T13" fmla="*/ 0 60000 65536"/>
                <a:gd name="T14" fmla="*/ 0 60000 65536"/>
                <a:gd name="T15" fmla="*/ 0 w 22"/>
                <a:gd name="T16" fmla="*/ 0 h 74"/>
                <a:gd name="T17" fmla="*/ 22 w 22"/>
                <a:gd name="T18" fmla="*/ 74 h 74"/>
              </a:gdLst>
              <a:ahLst/>
              <a:cxnLst>
                <a:cxn ang="T10">
                  <a:pos x="T0" y="T1"/>
                </a:cxn>
                <a:cxn ang="T11">
                  <a:pos x="T2" y="T3"/>
                </a:cxn>
                <a:cxn ang="T12">
                  <a:pos x="T4" y="T5"/>
                </a:cxn>
                <a:cxn ang="T13">
                  <a:pos x="T6" y="T7"/>
                </a:cxn>
                <a:cxn ang="T14">
                  <a:pos x="T8" y="T9"/>
                </a:cxn>
              </a:cxnLst>
              <a:rect l="T15" t="T16" r="T17" b="T18"/>
              <a:pathLst>
                <a:path w="22" h="74">
                  <a:moveTo>
                    <a:pt x="0" y="61"/>
                  </a:moveTo>
                  <a:lnTo>
                    <a:pt x="10" y="74"/>
                  </a:lnTo>
                  <a:lnTo>
                    <a:pt x="22" y="70"/>
                  </a:lnTo>
                  <a:lnTo>
                    <a:pt x="12" y="0"/>
                  </a:lnTo>
                  <a:lnTo>
                    <a:pt x="0" y="61"/>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4" name="Freeform 468"/>
            <p:cNvSpPr/>
            <p:nvPr/>
          </p:nvSpPr>
          <p:spPr bwMode="auto">
            <a:xfrm>
              <a:off x="1794751" y="3983569"/>
              <a:ext cx="32010" cy="33415"/>
            </a:xfrm>
            <a:custGeom>
              <a:avLst/>
              <a:gdLst>
                <a:gd name="T0" fmla="*/ 0 w 66"/>
                <a:gd name="T1" fmla="*/ 2 h 72"/>
                <a:gd name="T2" fmla="*/ 1 w 66"/>
                <a:gd name="T3" fmla="*/ 0 h 72"/>
                <a:gd name="T4" fmla="*/ 1 w 66"/>
                <a:gd name="T5" fmla="*/ 0 h 72"/>
                <a:gd name="T6" fmla="*/ 1 w 66"/>
                <a:gd name="T7" fmla="*/ 1 h 72"/>
                <a:gd name="T8" fmla="*/ 0 w 66"/>
                <a:gd name="T9" fmla="*/ 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29" y="12"/>
                  </a:lnTo>
                  <a:lnTo>
                    <a:pt x="56" y="0"/>
                  </a:lnTo>
                  <a:lnTo>
                    <a:pt x="66" y="57"/>
                  </a:lnTo>
                  <a:lnTo>
                    <a:pt x="0" y="7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5" name="Freeform 469"/>
            <p:cNvSpPr/>
            <p:nvPr/>
          </p:nvSpPr>
          <p:spPr bwMode="auto">
            <a:xfrm>
              <a:off x="940596" y="3628736"/>
              <a:ext cx="112876" cy="82741"/>
            </a:xfrm>
            <a:custGeom>
              <a:avLst/>
              <a:gdLst>
                <a:gd name="T0" fmla="*/ 0 w 233"/>
                <a:gd name="T1" fmla="*/ 2 h 184"/>
                <a:gd name="T2" fmla="*/ 1 w 233"/>
                <a:gd name="T3" fmla="*/ 3 h 184"/>
                <a:gd name="T4" fmla="*/ 3 w 233"/>
                <a:gd name="T5" fmla="*/ 3 h 184"/>
                <a:gd name="T6" fmla="*/ 1 w 233"/>
                <a:gd name="T7" fmla="*/ 4 h 184"/>
                <a:gd name="T8" fmla="*/ 1 w 233"/>
                <a:gd name="T9" fmla="*/ 4 h 184"/>
                <a:gd name="T10" fmla="*/ 3 w 233"/>
                <a:gd name="T11" fmla="*/ 4 h 184"/>
                <a:gd name="T12" fmla="*/ 5 w 233"/>
                <a:gd name="T13" fmla="*/ 4 h 184"/>
                <a:gd name="T14" fmla="*/ 5 w 233"/>
                <a:gd name="T15" fmla="*/ 2 h 184"/>
                <a:gd name="T16" fmla="*/ 3 w 233"/>
                <a:gd name="T17" fmla="*/ 0 h 184"/>
                <a:gd name="T18" fmla="*/ 1 w 233"/>
                <a:gd name="T19" fmla="*/ 1 h 184"/>
                <a:gd name="T20" fmla="*/ 0 w 233"/>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
                <a:gd name="T34" fmla="*/ 0 h 184"/>
                <a:gd name="T35" fmla="*/ 233 w 233"/>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 h="184">
                  <a:moveTo>
                    <a:pt x="0" y="83"/>
                  </a:moveTo>
                  <a:lnTo>
                    <a:pt x="32" y="134"/>
                  </a:lnTo>
                  <a:lnTo>
                    <a:pt x="139" y="143"/>
                  </a:lnTo>
                  <a:lnTo>
                    <a:pt x="25" y="160"/>
                  </a:lnTo>
                  <a:lnTo>
                    <a:pt x="25" y="184"/>
                  </a:lnTo>
                  <a:lnTo>
                    <a:pt x="142" y="175"/>
                  </a:lnTo>
                  <a:lnTo>
                    <a:pt x="233" y="184"/>
                  </a:lnTo>
                  <a:lnTo>
                    <a:pt x="207" y="83"/>
                  </a:lnTo>
                  <a:lnTo>
                    <a:pt x="120" y="0"/>
                  </a:lnTo>
                  <a:lnTo>
                    <a:pt x="32" y="23"/>
                  </a:lnTo>
                  <a:lnTo>
                    <a:pt x="0" y="8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6" name="Freeform 470"/>
            <p:cNvSpPr/>
            <p:nvPr/>
          </p:nvSpPr>
          <p:spPr bwMode="auto">
            <a:xfrm>
              <a:off x="1019778" y="3765577"/>
              <a:ext cx="57281" cy="58874"/>
            </a:xfrm>
            <a:custGeom>
              <a:avLst/>
              <a:gdLst>
                <a:gd name="T0" fmla="*/ 0 w 116"/>
                <a:gd name="T1" fmla="*/ 1 h 133"/>
                <a:gd name="T2" fmla="*/ 0 w 116"/>
                <a:gd name="T3" fmla="*/ 2 h 133"/>
                <a:gd name="T4" fmla="*/ 2 w 116"/>
                <a:gd name="T5" fmla="*/ 3 h 133"/>
                <a:gd name="T6" fmla="*/ 3 w 116"/>
                <a:gd name="T7" fmla="*/ 1 h 133"/>
                <a:gd name="T8" fmla="*/ 2 w 116"/>
                <a:gd name="T9" fmla="*/ 0 h 133"/>
                <a:gd name="T10" fmla="*/ 0 w 116"/>
                <a:gd name="T11" fmla="*/ 1 h 133"/>
                <a:gd name="T12" fmla="*/ 0 60000 65536"/>
                <a:gd name="T13" fmla="*/ 0 60000 65536"/>
                <a:gd name="T14" fmla="*/ 0 60000 65536"/>
                <a:gd name="T15" fmla="*/ 0 60000 65536"/>
                <a:gd name="T16" fmla="*/ 0 60000 65536"/>
                <a:gd name="T17" fmla="*/ 0 60000 65536"/>
                <a:gd name="T18" fmla="*/ 0 w 116"/>
                <a:gd name="T19" fmla="*/ 0 h 133"/>
                <a:gd name="T20" fmla="*/ 116 w 116"/>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6" h="133">
                  <a:moveTo>
                    <a:pt x="0" y="37"/>
                  </a:moveTo>
                  <a:lnTo>
                    <a:pt x="11" y="89"/>
                  </a:lnTo>
                  <a:lnTo>
                    <a:pt x="67" y="133"/>
                  </a:lnTo>
                  <a:lnTo>
                    <a:pt x="116" y="66"/>
                  </a:lnTo>
                  <a:lnTo>
                    <a:pt x="76" y="0"/>
                  </a:lnTo>
                  <a:lnTo>
                    <a:pt x="0" y="3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7" name="Freeform 471"/>
            <p:cNvSpPr/>
            <p:nvPr/>
          </p:nvSpPr>
          <p:spPr bwMode="auto">
            <a:xfrm>
              <a:off x="2015449" y="3724207"/>
              <a:ext cx="187004" cy="273683"/>
            </a:xfrm>
            <a:custGeom>
              <a:avLst/>
              <a:gdLst>
                <a:gd name="T0" fmla="*/ 0 w 390"/>
                <a:gd name="T1" fmla="*/ 13 h 602"/>
                <a:gd name="T2" fmla="*/ 0 w 390"/>
                <a:gd name="T3" fmla="*/ 9 h 602"/>
                <a:gd name="T4" fmla="*/ 1 w 390"/>
                <a:gd name="T5" fmla="*/ 8 h 602"/>
                <a:gd name="T6" fmla="*/ 3 w 390"/>
                <a:gd name="T7" fmla="*/ 7 h 602"/>
                <a:gd name="T8" fmla="*/ 6 w 390"/>
                <a:gd name="T9" fmla="*/ 4 h 602"/>
                <a:gd name="T10" fmla="*/ 3 w 390"/>
                <a:gd name="T11" fmla="*/ 3 h 602"/>
                <a:gd name="T12" fmla="*/ 2 w 390"/>
                <a:gd name="T13" fmla="*/ 1 h 602"/>
                <a:gd name="T14" fmla="*/ 2 w 390"/>
                <a:gd name="T15" fmla="*/ 1 h 602"/>
                <a:gd name="T16" fmla="*/ 3 w 390"/>
                <a:gd name="T17" fmla="*/ 2 h 602"/>
                <a:gd name="T18" fmla="*/ 9 w 390"/>
                <a:gd name="T19" fmla="*/ 0 h 602"/>
                <a:gd name="T20" fmla="*/ 9 w 390"/>
                <a:gd name="T21" fmla="*/ 2 h 602"/>
                <a:gd name="T22" fmla="*/ 6 w 390"/>
                <a:gd name="T23" fmla="*/ 8 h 602"/>
                <a:gd name="T24" fmla="*/ 1 w 390"/>
                <a:gd name="T25" fmla="*/ 14 h 602"/>
                <a:gd name="T26" fmla="*/ 0 w 390"/>
                <a:gd name="T27" fmla="*/ 13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602"/>
                <a:gd name="T44" fmla="*/ 390 w 390"/>
                <a:gd name="T45" fmla="*/ 602 h 6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602">
                  <a:moveTo>
                    <a:pt x="0" y="565"/>
                  </a:moveTo>
                  <a:lnTo>
                    <a:pt x="0" y="403"/>
                  </a:lnTo>
                  <a:lnTo>
                    <a:pt x="32" y="354"/>
                  </a:lnTo>
                  <a:lnTo>
                    <a:pt x="151" y="305"/>
                  </a:lnTo>
                  <a:lnTo>
                    <a:pt x="268" y="173"/>
                  </a:lnTo>
                  <a:lnTo>
                    <a:pt x="115" y="128"/>
                  </a:lnTo>
                  <a:lnTo>
                    <a:pt x="71" y="48"/>
                  </a:lnTo>
                  <a:lnTo>
                    <a:pt x="84" y="23"/>
                  </a:lnTo>
                  <a:lnTo>
                    <a:pt x="145" y="70"/>
                  </a:lnTo>
                  <a:lnTo>
                    <a:pt x="373" y="0"/>
                  </a:lnTo>
                  <a:lnTo>
                    <a:pt x="390" y="70"/>
                  </a:lnTo>
                  <a:lnTo>
                    <a:pt x="255" y="351"/>
                  </a:lnTo>
                  <a:lnTo>
                    <a:pt x="20" y="602"/>
                  </a:lnTo>
                  <a:lnTo>
                    <a:pt x="0" y="56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8" name="Freeform 472"/>
            <p:cNvSpPr/>
            <p:nvPr/>
          </p:nvSpPr>
          <p:spPr bwMode="auto">
            <a:xfrm>
              <a:off x="1722308" y="4277937"/>
              <a:ext cx="144886" cy="144797"/>
            </a:xfrm>
            <a:custGeom>
              <a:avLst/>
              <a:gdLst>
                <a:gd name="T0" fmla="*/ 0 w 301"/>
                <a:gd name="T1" fmla="*/ 2 h 319"/>
                <a:gd name="T2" fmla="*/ 1 w 301"/>
                <a:gd name="T3" fmla="*/ 2 h 319"/>
                <a:gd name="T4" fmla="*/ 3 w 301"/>
                <a:gd name="T5" fmla="*/ 1 h 319"/>
                <a:gd name="T6" fmla="*/ 3 w 301"/>
                <a:gd name="T7" fmla="*/ 0 h 319"/>
                <a:gd name="T8" fmla="*/ 5 w 301"/>
                <a:gd name="T9" fmla="*/ 0 h 319"/>
                <a:gd name="T10" fmla="*/ 7 w 301"/>
                <a:gd name="T11" fmla="*/ 1 h 319"/>
                <a:gd name="T12" fmla="*/ 7 w 301"/>
                <a:gd name="T13" fmla="*/ 2 h 319"/>
                <a:gd name="T14" fmla="*/ 7 w 301"/>
                <a:gd name="T15" fmla="*/ 5 h 319"/>
                <a:gd name="T16" fmla="*/ 6 w 301"/>
                <a:gd name="T17" fmla="*/ 7 h 319"/>
                <a:gd name="T18" fmla="*/ 4 w 301"/>
                <a:gd name="T19" fmla="*/ 7 h 319"/>
                <a:gd name="T20" fmla="*/ 3 w 301"/>
                <a:gd name="T21" fmla="*/ 6 h 319"/>
                <a:gd name="T22" fmla="*/ 0 w 301"/>
                <a:gd name="T23" fmla="*/ 2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319"/>
                <a:gd name="T38" fmla="*/ 301 w 301"/>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319">
                  <a:moveTo>
                    <a:pt x="0" y="99"/>
                  </a:moveTo>
                  <a:lnTo>
                    <a:pt x="66" y="100"/>
                  </a:lnTo>
                  <a:lnTo>
                    <a:pt x="133" y="41"/>
                  </a:lnTo>
                  <a:lnTo>
                    <a:pt x="135" y="14"/>
                  </a:lnTo>
                  <a:lnTo>
                    <a:pt x="196" y="0"/>
                  </a:lnTo>
                  <a:lnTo>
                    <a:pt x="290" y="33"/>
                  </a:lnTo>
                  <a:lnTo>
                    <a:pt x="301" y="80"/>
                  </a:lnTo>
                  <a:lnTo>
                    <a:pt x="293" y="198"/>
                  </a:lnTo>
                  <a:lnTo>
                    <a:pt x="245" y="319"/>
                  </a:lnTo>
                  <a:lnTo>
                    <a:pt x="157" y="296"/>
                  </a:lnTo>
                  <a:lnTo>
                    <a:pt x="105" y="268"/>
                  </a:lnTo>
                  <a:lnTo>
                    <a:pt x="0" y="9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29" name="Freeform 473"/>
            <p:cNvSpPr/>
            <p:nvPr/>
          </p:nvSpPr>
          <p:spPr bwMode="auto">
            <a:xfrm>
              <a:off x="1472969" y="4303396"/>
              <a:ext cx="249339" cy="256180"/>
            </a:xfrm>
            <a:custGeom>
              <a:avLst/>
              <a:gdLst>
                <a:gd name="T0" fmla="*/ 0 w 520"/>
                <a:gd name="T1" fmla="*/ 0 h 565"/>
                <a:gd name="T2" fmla="*/ 1 w 520"/>
                <a:gd name="T3" fmla="*/ 0 h 565"/>
                <a:gd name="T4" fmla="*/ 9 w 520"/>
                <a:gd name="T5" fmla="*/ 1 h 565"/>
                <a:gd name="T6" fmla="*/ 10 w 520"/>
                <a:gd name="T7" fmla="*/ 1 h 565"/>
                <a:gd name="T8" fmla="*/ 12 w 520"/>
                <a:gd name="T9" fmla="*/ 1 h 565"/>
                <a:gd name="T10" fmla="*/ 11 w 520"/>
                <a:gd name="T11" fmla="*/ 2 h 565"/>
                <a:gd name="T12" fmla="*/ 10 w 520"/>
                <a:gd name="T13" fmla="*/ 1 h 565"/>
                <a:gd name="T14" fmla="*/ 8 w 520"/>
                <a:gd name="T15" fmla="*/ 2 h 565"/>
                <a:gd name="T16" fmla="*/ 8 w 520"/>
                <a:gd name="T17" fmla="*/ 5 h 565"/>
                <a:gd name="T18" fmla="*/ 7 w 520"/>
                <a:gd name="T19" fmla="*/ 5 h 565"/>
                <a:gd name="T20" fmla="*/ 7 w 520"/>
                <a:gd name="T21" fmla="*/ 8 h 565"/>
                <a:gd name="T22" fmla="*/ 7 w 520"/>
                <a:gd name="T23" fmla="*/ 13 h 565"/>
                <a:gd name="T24" fmla="*/ 7 w 520"/>
                <a:gd name="T25" fmla="*/ 13 h 565"/>
                <a:gd name="T26" fmla="*/ 5 w 520"/>
                <a:gd name="T27" fmla="*/ 13 h 565"/>
                <a:gd name="T28" fmla="*/ 5 w 520"/>
                <a:gd name="T29" fmla="*/ 12 h 565"/>
                <a:gd name="T30" fmla="*/ 4 w 520"/>
                <a:gd name="T31" fmla="*/ 13 h 565"/>
                <a:gd name="T32" fmla="*/ 3 w 520"/>
                <a:gd name="T33" fmla="*/ 11 h 565"/>
                <a:gd name="T34" fmla="*/ 3 w 520"/>
                <a:gd name="T35" fmla="*/ 7 h 565"/>
                <a:gd name="T36" fmla="*/ 3 w 520"/>
                <a:gd name="T37" fmla="*/ 6 h 565"/>
                <a:gd name="T38" fmla="*/ 0 w 520"/>
                <a:gd name="T39" fmla="*/ 0 h 5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20"/>
                <a:gd name="T61" fmla="*/ 0 h 565"/>
                <a:gd name="T62" fmla="*/ 520 w 520"/>
                <a:gd name="T63" fmla="*/ 565 h 5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20" h="565">
                  <a:moveTo>
                    <a:pt x="0" y="19"/>
                  </a:moveTo>
                  <a:lnTo>
                    <a:pt x="63" y="0"/>
                  </a:lnTo>
                  <a:lnTo>
                    <a:pt x="376" y="54"/>
                  </a:lnTo>
                  <a:lnTo>
                    <a:pt x="446" y="28"/>
                  </a:lnTo>
                  <a:lnTo>
                    <a:pt x="520" y="42"/>
                  </a:lnTo>
                  <a:lnTo>
                    <a:pt x="457" y="81"/>
                  </a:lnTo>
                  <a:lnTo>
                    <a:pt x="434" y="54"/>
                  </a:lnTo>
                  <a:lnTo>
                    <a:pt x="359" y="72"/>
                  </a:lnTo>
                  <a:lnTo>
                    <a:pt x="359" y="230"/>
                  </a:lnTo>
                  <a:lnTo>
                    <a:pt x="319" y="233"/>
                  </a:lnTo>
                  <a:lnTo>
                    <a:pt x="319" y="356"/>
                  </a:lnTo>
                  <a:lnTo>
                    <a:pt x="319" y="537"/>
                  </a:lnTo>
                  <a:lnTo>
                    <a:pt x="286" y="565"/>
                  </a:lnTo>
                  <a:lnTo>
                    <a:pt x="236" y="565"/>
                  </a:lnTo>
                  <a:lnTo>
                    <a:pt x="210" y="525"/>
                  </a:lnTo>
                  <a:lnTo>
                    <a:pt x="188" y="547"/>
                  </a:lnTo>
                  <a:lnTo>
                    <a:pt x="137" y="486"/>
                  </a:lnTo>
                  <a:lnTo>
                    <a:pt x="113" y="288"/>
                  </a:lnTo>
                  <a:lnTo>
                    <a:pt x="113" y="264"/>
                  </a:lnTo>
                  <a:lnTo>
                    <a:pt x="0" y="19"/>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0" name="Freeform 474"/>
            <p:cNvSpPr/>
            <p:nvPr/>
          </p:nvSpPr>
          <p:spPr bwMode="auto">
            <a:xfrm>
              <a:off x="950704" y="3396424"/>
              <a:ext cx="154995" cy="140024"/>
            </a:xfrm>
            <a:custGeom>
              <a:avLst/>
              <a:gdLst>
                <a:gd name="T0" fmla="*/ 0 w 322"/>
                <a:gd name="T1" fmla="*/ 7 h 310"/>
                <a:gd name="T2" fmla="*/ 4 w 322"/>
                <a:gd name="T3" fmla="*/ 0 h 310"/>
                <a:gd name="T4" fmla="*/ 7 w 322"/>
                <a:gd name="T5" fmla="*/ 0 h 310"/>
                <a:gd name="T6" fmla="*/ 7 w 322"/>
                <a:gd name="T7" fmla="*/ 1 h 310"/>
                <a:gd name="T8" fmla="*/ 7 w 322"/>
                <a:gd name="T9" fmla="*/ 2 h 310"/>
                <a:gd name="T10" fmla="*/ 5 w 322"/>
                <a:gd name="T11" fmla="*/ 2 h 310"/>
                <a:gd name="T12" fmla="*/ 5 w 322"/>
                <a:gd name="T13" fmla="*/ 5 h 310"/>
                <a:gd name="T14" fmla="*/ 3 w 322"/>
                <a:gd name="T15" fmla="*/ 5 h 310"/>
                <a:gd name="T16" fmla="*/ 4 w 322"/>
                <a:gd name="T17" fmla="*/ 7 h 310"/>
                <a:gd name="T18" fmla="*/ 0 w 322"/>
                <a:gd name="T19" fmla="*/ 7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2"/>
                <a:gd name="T31" fmla="*/ 0 h 310"/>
                <a:gd name="T32" fmla="*/ 322 w 322"/>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2" h="310">
                  <a:moveTo>
                    <a:pt x="0" y="310"/>
                  </a:moveTo>
                  <a:lnTo>
                    <a:pt x="154" y="0"/>
                  </a:lnTo>
                  <a:lnTo>
                    <a:pt x="317" y="5"/>
                  </a:lnTo>
                  <a:lnTo>
                    <a:pt x="322" y="22"/>
                  </a:lnTo>
                  <a:lnTo>
                    <a:pt x="317" y="80"/>
                  </a:lnTo>
                  <a:lnTo>
                    <a:pt x="197" y="76"/>
                  </a:lnTo>
                  <a:lnTo>
                    <a:pt x="196" y="198"/>
                  </a:lnTo>
                  <a:lnTo>
                    <a:pt x="152" y="221"/>
                  </a:lnTo>
                  <a:lnTo>
                    <a:pt x="156" y="292"/>
                  </a:lnTo>
                  <a:lnTo>
                    <a:pt x="0" y="31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1" name="Freeform 475"/>
            <p:cNvSpPr/>
            <p:nvPr/>
          </p:nvSpPr>
          <p:spPr bwMode="auto">
            <a:xfrm>
              <a:off x="1665027" y="3495077"/>
              <a:ext cx="303250" cy="396203"/>
            </a:xfrm>
            <a:custGeom>
              <a:avLst/>
              <a:gdLst>
                <a:gd name="T0" fmla="*/ 0 w 634"/>
                <a:gd name="T1" fmla="*/ 11 h 874"/>
                <a:gd name="T2" fmla="*/ 1 w 634"/>
                <a:gd name="T3" fmla="*/ 13 h 874"/>
                <a:gd name="T4" fmla="*/ 1 w 634"/>
                <a:gd name="T5" fmla="*/ 15 h 874"/>
                <a:gd name="T6" fmla="*/ 3 w 634"/>
                <a:gd name="T7" fmla="*/ 16 h 874"/>
                <a:gd name="T8" fmla="*/ 5 w 634"/>
                <a:gd name="T9" fmla="*/ 19 h 874"/>
                <a:gd name="T10" fmla="*/ 8 w 634"/>
                <a:gd name="T11" fmla="*/ 20 h 874"/>
                <a:gd name="T12" fmla="*/ 11 w 634"/>
                <a:gd name="T13" fmla="*/ 20 h 874"/>
                <a:gd name="T14" fmla="*/ 12 w 634"/>
                <a:gd name="T15" fmla="*/ 19 h 874"/>
                <a:gd name="T16" fmla="*/ 11 w 634"/>
                <a:gd name="T17" fmla="*/ 17 h 874"/>
                <a:gd name="T18" fmla="*/ 10 w 634"/>
                <a:gd name="T19" fmla="*/ 16 h 874"/>
                <a:gd name="T20" fmla="*/ 11 w 634"/>
                <a:gd name="T21" fmla="*/ 15 h 874"/>
                <a:gd name="T22" fmla="*/ 11 w 634"/>
                <a:gd name="T23" fmla="*/ 13 h 874"/>
                <a:gd name="T24" fmla="*/ 12 w 634"/>
                <a:gd name="T25" fmla="*/ 11 h 874"/>
                <a:gd name="T26" fmla="*/ 13 w 634"/>
                <a:gd name="T27" fmla="*/ 6 h 874"/>
                <a:gd name="T28" fmla="*/ 14 w 634"/>
                <a:gd name="T29" fmla="*/ 5 h 874"/>
                <a:gd name="T30" fmla="*/ 13 w 634"/>
                <a:gd name="T31" fmla="*/ 5 h 874"/>
                <a:gd name="T32" fmla="*/ 13 w 634"/>
                <a:gd name="T33" fmla="*/ 1 h 874"/>
                <a:gd name="T34" fmla="*/ 12 w 634"/>
                <a:gd name="T35" fmla="*/ 0 h 874"/>
                <a:gd name="T36" fmla="*/ 11 w 634"/>
                <a:gd name="T37" fmla="*/ 1 h 874"/>
                <a:gd name="T38" fmla="*/ 3 w 634"/>
                <a:gd name="T39" fmla="*/ 1 h 874"/>
                <a:gd name="T40" fmla="*/ 3 w 634"/>
                <a:gd name="T41" fmla="*/ 3 h 874"/>
                <a:gd name="T42" fmla="*/ 2 w 634"/>
                <a:gd name="T43" fmla="*/ 3 h 874"/>
                <a:gd name="T44" fmla="*/ 2 w 634"/>
                <a:gd name="T45" fmla="*/ 4 h 874"/>
                <a:gd name="T46" fmla="*/ 2 w 634"/>
                <a:gd name="T47" fmla="*/ 8 h 874"/>
                <a:gd name="T48" fmla="*/ 1 w 634"/>
                <a:gd name="T49" fmla="*/ 8 h 874"/>
                <a:gd name="T50" fmla="*/ 0 w 634"/>
                <a:gd name="T51" fmla="*/ 11 h 8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874"/>
                <a:gd name="T80" fmla="*/ 634 w 634"/>
                <a:gd name="T81" fmla="*/ 874 h 8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874">
                  <a:moveTo>
                    <a:pt x="0" y="460"/>
                  </a:moveTo>
                  <a:lnTo>
                    <a:pt x="30" y="549"/>
                  </a:lnTo>
                  <a:lnTo>
                    <a:pt x="59" y="644"/>
                  </a:lnTo>
                  <a:lnTo>
                    <a:pt x="124" y="679"/>
                  </a:lnTo>
                  <a:lnTo>
                    <a:pt x="216" y="807"/>
                  </a:lnTo>
                  <a:lnTo>
                    <a:pt x="344" y="874"/>
                  </a:lnTo>
                  <a:lnTo>
                    <a:pt x="460" y="857"/>
                  </a:lnTo>
                  <a:lnTo>
                    <a:pt x="532" y="832"/>
                  </a:lnTo>
                  <a:lnTo>
                    <a:pt x="488" y="740"/>
                  </a:lnTo>
                  <a:lnTo>
                    <a:pt x="423" y="684"/>
                  </a:lnTo>
                  <a:lnTo>
                    <a:pt x="466" y="652"/>
                  </a:lnTo>
                  <a:lnTo>
                    <a:pt x="474" y="572"/>
                  </a:lnTo>
                  <a:lnTo>
                    <a:pt x="544" y="462"/>
                  </a:lnTo>
                  <a:lnTo>
                    <a:pt x="575" y="273"/>
                  </a:lnTo>
                  <a:lnTo>
                    <a:pt x="634" y="230"/>
                  </a:lnTo>
                  <a:lnTo>
                    <a:pt x="587" y="192"/>
                  </a:lnTo>
                  <a:lnTo>
                    <a:pt x="570" y="50"/>
                  </a:lnTo>
                  <a:lnTo>
                    <a:pt x="521" y="0"/>
                  </a:lnTo>
                  <a:lnTo>
                    <a:pt x="460" y="59"/>
                  </a:lnTo>
                  <a:lnTo>
                    <a:pt x="116" y="49"/>
                  </a:lnTo>
                  <a:lnTo>
                    <a:pt x="116" y="138"/>
                  </a:lnTo>
                  <a:lnTo>
                    <a:pt x="83" y="139"/>
                  </a:lnTo>
                  <a:lnTo>
                    <a:pt x="83" y="166"/>
                  </a:lnTo>
                  <a:lnTo>
                    <a:pt x="82" y="334"/>
                  </a:lnTo>
                  <a:lnTo>
                    <a:pt x="42" y="343"/>
                  </a:lnTo>
                  <a:lnTo>
                    <a:pt x="0" y="46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2" name="Freeform 476"/>
            <p:cNvSpPr/>
            <p:nvPr/>
          </p:nvSpPr>
          <p:spPr bwMode="auto">
            <a:xfrm>
              <a:off x="1826760" y="4487972"/>
              <a:ext cx="23586" cy="31824"/>
            </a:xfrm>
            <a:custGeom>
              <a:avLst/>
              <a:gdLst>
                <a:gd name="T0" fmla="*/ 0 w 46"/>
                <a:gd name="T1" fmla="*/ 1 h 72"/>
                <a:gd name="T2" fmla="*/ 1 w 46"/>
                <a:gd name="T3" fmla="*/ 2 h 72"/>
                <a:gd name="T4" fmla="*/ 1 w 46"/>
                <a:gd name="T5" fmla="*/ 1 h 72"/>
                <a:gd name="T6" fmla="*/ 1 w 46"/>
                <a:gd name="T7" fmla="*/ 0 h 72"/>
                <a:gd name="T8" fmla="*/ 0 w 46"/>
                <a:gd name="T9" fmla="*/ 1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0" y="40"/>
                  </a:moveTo>
                  <a:lnTo>
                    <a:pt x="25" y="72"/>
                  </a:lnTo>
                  <a:lnTo>
                    <a:pt x="46" y="46"/>
                  </a:lnTo>
                  <a:lnTo>
                    <a:pt x="42" y="0"/>
                  </a:lnTo>
                  <a:lnTo>
                    <a:pt x="0" y="4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3" name="Freeform 477"/>
            <p:cNvSpPr/>
            <p:nvPr/>
          </p:nvSpPr>
          <p:spPr bwMode="auto">
            <a:xfrm>
              <a:off x="1806544" y="3981978"/>
              <a:ext cx="198797" cy="216400"/>
            </a:xfrm>
            <a:custGeom>
              <a:avLst/>
              <a:gdLst>
                <a:gd name="T0" fmla="*/ 0 w 409"/>
                <a:gd name="T1" fmla="*/ 3 h 475"/>
                <a:gd name="T2" fmla="*/ 0 w 409"/>
                <a:gd name="T3" fmla="*/ 6 h 475"/>
                <a:gd name="T4" fmla="*/ 1 w 409"/>
                <a:gd name="T5" fmla="*/ 8 h 475"/>
                <a:gd name="T6" fmla="*/ 3 w 409"/>
                <a:gd name="T7" fmla="*/ 9 h 475"/>
                <a:gd name="T8" fmla="*/ 4 w 409"/>
                <a:gd name="T9" fmla="*/ 9 h 475"/>
                <a:gd name="T10" fmla="*/ 5 w 409"/>
                <a:gd name="T11" fmla="*/ 11 h 475"/>
                <a:gd name="T12" fmla="*/ 8 w 409"/>
                <a:gd name="T13" fmla="*/ 11 h 475"/>
                <a:gd name="T14" fmla="*/ 10 w 409"/>
                <a:gd name="T15" fmla="*/ 10 h 475"/>
                <a:gd name="T16" fmla="*/ 8 w 409"/>
                <a:gd name="T17" fmla="*/ 5 h 475"/>
                <a:gd name="T18" fmla="*/ 9 w 409"/>
                <a:gd name="T19" fmla="*/ 4 h 475"/>
                <a:gd name="T20" fmla="*/ 4 w 409"/>
                <a:gd name="T21" fmla="*/ 0 h 475"/>
                <a:gd name="T22" fmla="*/ 3 w 409"/>
                <a:gd name="T23" fmla="*/ 2 h 475"/>
                <a:gd name="T24" fmla="*/ 2 w 409"/>
                <a:gd name="T25" fmla="*/ 1 h 475"/>
                <a:gd name="T26" fmla="*/ 2 w 409"/>
                <a:gd name="T27" fmla="*/ 2 h 475"/>
                <a:gd name="T28" fmla="*/ 2 w 409"/>
                <a:gd name="T29" fmla="*/ 0 h 475"/>
                <a:gd name="T30" fmla="*/ 1 w 409"/>
                <a:gd name="T31" fmla="*/ 0 h 475"/>
                <a:gd name="T32" fmla="*/ 1 w 409"/>
                <a:gd name="T33" fmla="*/ 1 h 475"/>
                <a:gd name="T34" fmla="*/ 1 w 409"/>
                <a:gd name="T35" fmla="*/ 2 h 475"/>
                <a:gd name="T36" fmla="*/ 0 w 409"/>
                <a:gd name="T37" fmla="*/ 3 h 4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9"/>
                <a:gd name="T58" fmla="*/ 0 h 475"/>
                <a:gd name="T59" fmla="*/ 409 w 409"/>
                <a:gd name="T60" fmla="*/ 475 h 4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9" h="475">
                  <a:moveTo>
                    <a:pt x="0" y="150"/>
                  </a:moveTo>
                  <a:lnTo>
                    <a:pt x="3" y="242"/>
                  </a:lnTo>
                  <a:lnTo>
                    <a:pt x="52" y="334"/>
                  </a:lnTo>
                  <a:lnTo>
                    <a:pt x="124" y="375"/>
                  </a:lnTo>
                  <a:lnTo>
                    <a:pt x="160" y="384"/>
                  </a:lnTo>
                  <a:lnTo>
                    <a:pt x="199" y="475"/>
                  </a:lnTo>
                  <a:lnTo>
                    <a:pt x="353" y="462"/>
                  </a:lnTo>
                  <a:lnTo>
                    <a:pt x="409" y="423"/>
                  </a:lnTo>
                  <a:lnTo>
                    <a:pt x="351" y="237"/>
                  </a:lnTo>
                  <a:lnTo>
                    <a:pt x="367" y="165"/>
                  </a:lnTo>
                  <a:lnTo>
                    <a:pt x="175" y="0"/>
                  </a:lnTo>
                  <a:lnTo>
                    <a:pt x="118" y="84"/>
                  </a:lnTo>
                  <a:lnTo>
                    <a:pt x="98" y="61"/>
                  </a:lnTo>
                  <a:lnTo>
                    <a:pt x="84" y="80"/>
                  </a:lnTo>
                  <a:lnTo>
                    <a:pt x="82" y="0"/>
                  </a:lnTo>
                  <a:lnTo>
                    <a:pt x="29" y="5"/>
                  </a:lnTo>
                  <a:lnTo>
                    <a:pt x="39" y="62"/>
                  </a:lnTo>
                  <a:lnTo>
                    <a:pt x="42" y="97"/>
                  </a:lnTo>
                  <a:lnTo>
                    <a:pt x="0" y="15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4" name="Freeform 478"/>
            <p:cNvSpPr/>
            <p:nvPr/>
          </p:nvSpPr>
          <p:spPr bwMode="auto">
            <a:xfrm>
              <a:off x="1259009" y="3740119"/>
              <a:ext cx="40433" cy="103427"/>
            </a:xfrm>
            <a:custGeom>
              <a:avLst/>
              <a:gdLst>
                <a:gd name="T0" fmla="*/ 0 w 82"/>
                <a:gd name="T1" fmla="*/ 0 h 227"/>
                <a:gd name="T2" fmla="*/ 1 w 82"/>
                <a:gd name="T3" fmla="*/ 0 h 227"/>
                <a:gd name="T4" fmla="*/ 2 w 82"/>
                <a:gd name="T5" fmla="*/ 5 h 227"/>
                <a:gd name="T6" fmla="*/ 1 w 82"/>
                <a:gd name="T7" fmla="*/ 5 h 227"/>
                <a:gd name="T8" fmla="*/ 0 w 82"/>
                <a:gd name="T9" fmla="*/ 0 h 227"/>
                <a:gd name="T10" fmla="*/ 0 60000 65536"/>
                <a:gd name="T11" fmla="*/ 0 60000 65536"/>
                <a:gd name="T12" fmla="*/ 0 60000 65536"/>
                <a:gd name="T13" fmla="*/ 0 60000 65536"/>
                <a:gd name="T14" fmla="*/ 0 60000 65536"/>
                <a:gd name="T15" fmla="*/ 0 w 82"/>
                <a:gd name="T16" fmla="*/ 0 h 227"/>
                <a:gd name="T17" fmla="*/ 82 w 82"/>
                <a:gd name="T18" fmla="*/ 227 h 227"/>
              </a:gdLst>
              <a:ahLst/>
              <a:cxnLst>
                <a:cxn ang="T10">
                  <a:pos x="T0" y="T1"/>
                </a:cxn>
                <a:cxn ang="T11">
                  <a:pos x="T2" y="T3"/>
                </a:cxn>
                <a:cxn ang="T12">
                  <a:pos x="T4" y="T5"/>
                </a:cxn>
                <a:cxn ang="T13">
                  <a:pos x="T6" y="T7"/>
                </a:cxn>
                <a:cxn ang="T14">
                  <a:pos x="T8" y="T9"/>
                </a:cxn>
              </a:cxnLst>
              <a:rect l="T15" t="T16" r="T17" b="T18"/>
              <a:pathLst>
                <a:path w="82" h="227">
                  <a:moveTo>
                    <a:pt x="0" y="0"/>
                  </a:moveTo>
                  <a:lnTo>
                    <a:pt x="41" y="10"/>
                  </a:lnTo>
                  <a:lnTo>
                    <a:pt x="82" y="219"/>
                  </a:lnTo>
                  <a:lnTo>
                    <a:pt x="53" y="227"/>
                  </a:lnTo>
                  <a:lnTo>
                    <a:pt x="0"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5" name="Freeform 479"/>
            <p:cNvSpPr/>
            <p:nvPr/>
          </p:nvSpPr>
          <p:spPr bwMode="auto">
            <a:xfrm>
              <a:off x="1808229" y="3883325"/>
              <a:ext cx="96029" cy="106609"/>
            </a:xfrm>
            <a:custGeom>
              <a:avLst/>
              <a:gdLst>
                <a:gd name="T0" fmla="*/ 0 w 198"/>
                <a:gd name="T1" fmla="*/ 5 h 234"/>
                <a:gd name="T2" fmla="*/ 1 w 198"/>
                <a:gd name="T3" fmla="*/ 5 h 234"/>
                <a:gd name="T4" fmla="*/ 2 w 198"/>
                <a:gd name="T5" fmla="*/ 5 h 234"/>
                <a:gd name="T6" fmla="*/ 2 w 198"/>
                <a:gd name="T7" fmla="*/ 4 h 234"/>
                <a:gd name="T8" fmla="*/ 4 w 198"/>
                <a:gd name="T9" fmla="*/ 4 h 234"/>
                <a:gd name="T10" fmla="*/ 5 w 198"/>
                <a:gd name="T11" fmla="*/ 2 h 234"/>
                <a:gd name="T12" fmla="*/ 4 w 198"/>
                <a:gd name="T13" fmla="*/ 0 h 234"/>
                <a:gd name="T14" fmla="*/ 1 w 198"/>
                <a:gd name="T15" fmla="*/ 0 h 234"/>
                <a:gd name="T16" fmla="*/ 1 w 198"/>
                <a:gd name="T17" fmla="*/ 2 h 234"/>
                <a:gd name="T18" fmla="*/ 1 w 198"/>
                <a:gd name="T19" fmla="*/ 3 h 234"/>
                <a:gd name="T20" fmla="*/ 0 w 198"/>
                <a:gd name="T21" fmla="*/ 5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8"/>
                <a:gd name="T34" fmla="*/ 0 h 234"/>
                <a:gd name="T35" fmla="*/ 198 w 19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8" h="234">
                  <a:moveTo>
                    <a:pt x="0" y="234"/>
                  </a:moveTo>
                  <a:lnTo>
                    <a:pt x="27" y="222"/>
                  </a:lnTo>
                  <a:lnTo>
                    <a:pt x="80" y="217"/>
                  </a:lnTo>
                  <a:lnTo>
                    <a:pt x="82" y="186"/>
                  </a:lnTo>
                  <a:lnTo>
                    <a:pt x="159" y="165"/>
                  </a:lnTo>
                  <a:lnTo>
                    <a:pt x="198" y="87"/>
                  </a:lnTo>
                  <a:lnTo>
                    <a:pt x="159" y="0"/>
                  </a:lnTo>
                  <a:lnTo>
                    <a:pt x="43" y="17"/>
                  </a:lnTo>
                  <a:lnTo>
                    <a:pt x="56" y="82"/>
                  </a:lnTo>
                  <a:lnTo>
                    <a:pt x="29" y="124"/>
                  </a:lnTo>
                  <a:lnTo>
                    <a:pt x="0" y="234"/>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6" name="Freeform 480"/>
            <p:cNvSpPr/>
            <p:nvPr/>
          </p:nvSpPr>
          <p:spPr bwMode="auto">
            <a:xfrm>
              <a:off x="1712199" y="3310500"/>
              <a:ext cx="205536" cy="211627"/>
            </a:xfrm>
            <a:custGeom>
              <a:avLst/>
              <a:gdLst>
                <a:gd name="T0" fmla="*/ 0 w 429"/>
                <a:gd name="T1" fmla="*/ 2 h 464"/>
                <a:gd name="T2" fmla="*/ 0 w 429"/>
                <a:gd name="T3" fmla="*/ 11 h 464"/>
                <a:gd name="T4" fmla="*/ 8 w 429"/>
                <a:gd name="T5" fmla="*/ 11 h 464"/>
                <a:gd name="T6" fmla="*/ 10 w 429"/>
                <a:gd name="T7" fmla="*/ 9 h 464"/>
                <a:gd name="T8" fmla="*/ 10 w 429"/>
                <a:gd name="T9" fmla="*/ 9 h 464"/>
                <a:gd name="T10" fmla="*/ 7 w 429"/>
                <a:gd name="T11" fmla="*/ 2 h 464"/>
                <a:gd name="T12" fmla="*/ 8 w 429"/>
                <a:gd name="T13" fmla="*/ 4 h 464"/>
                <a:gd name="T14" fmla="*/ 9 w 429"/>
                <a:gd name="T15" fmla="*/ 3 h 464"/>
                <a:gd name="T16" fmla="*/ 8 w 429"/>
                <a:gd name="T17" fmla="*/ 0 h 464"/>
                <a:gd name="T18" fmla="*/ 7 w 429"/>
                <a:gd name="T19" fmla="*/ 1 h 464"/>
                <a:gd name="T20" fmla="*/ 7 w 429"/>
                <a:gd name="T21" fmla="*/ 0 h 464"/>
                <a:gd name="T22" fmla="*/ 5 w 429"/>
                <a:gd name="T23" fmla="*/ 0 h 464"/>
                <a:gd name="T24" fmla="*/ 4 w 429"/>
                <a:gd name="T25" fmla="*/ 1 h 464"/>
                <a:gd name="T26" fmla="*/ 0 w 429"/>
                <a:gd name="T27" fmla="*/ 0 h 464"/>
                <a:gd name="T28" fmla="*/ 0 w 429"/>
                <a:gd name="T29" fmla="*/ 2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9"/>
                <a:gd name="T46" fmla="*/ 0 h 464"/>
                <a:gd name="T47" fmla="*/ 429 w 429"/>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9" h="464">
                  <a:moveTo>
                    <a:pt x="0" y="75"/>
                  </a:moveTo>
                  <a:lnTo>
                    <a:pt x="17" y="454"/>
                  </a:lnTo>
                  <a:lnTo>
                    <a:pt x="361" y="464"/>
                  </a:lnTo>
                  <a:lnTo>
                    <a:pt x="422" y="405"/>
                  </a:lnTo>
                  <a:lnTo>
                    <a:pt x="429" y="364"/>
                  </a:lnTo>
                  <a:lnTo>
                    <a:pt x="298" y="98"/>
                  </a:lnTo>
                  <a:lnTo>
                    <a:pt x="361" y="183"/>
                  </a:lnTo>
                  <a:lnTo>
                    <a:pt x="392" y="110"/>
                  </a:lnTo>
                  <a:lnTo>
                    <a:pt x="361" y="17"/>
                  </a:lnTo>
                  <a:lnTo>
                    <a:pt x="284" y="30"/>
                  </a:lnTo>
                  <a:lnTo>
                    <a:pt x="282" y="4"/>
                  </a:lnTo>
                  <a:lnTo>
                    <a:pt x="239" y="4"/>
                  </a:lnTo>
                  <a:lnTo>
                    <a:pt x="166" y="40"/>
                  </a:lnTo>
                  <a:lnTo>
                    <a:pt x="17" y="0"/>
                  </a:lnTo>
                  <a:lnTo>
                    <a:pt x="0" y="7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7" name="Freeform 481"/>
            <p:cNvSpPr/>
            <p:nvPr/>
          </p:nvSpPr>
          <p:spPr bwMode="auto">
            <a:xfrm>
              <a:off x="1166349" y="3662151"/>
              <a:ext cx="136463" cy="109791"/>
            </a:xfrm>
            <a:custGeom>
              <a:avLst/>
              <a:gdLst>
                <a:gd name="T0" fmla="*/ 0 w 285"/>
                <a:gd name="T1" fmla="*/ 5 h 242"/>
                <a:gd name="T2" fmla="*/ 1 w 285"/>
                <a:gd name="T3" fmla="*/ 5 h 242"/>
                <a:gd name="T4" fmla="*/ 2 w 285"/>
                <a:gd name="T5" fmla="*/ 6 h 242"/>
                <a:gd name="T6" fmla="*/ 2 w 285"/>
                <a:gd name="T7" fmla="*/ 4 h 242"/>
                <a:gd name="T8" fmla="*/ 5 w 285"/>
                <a:gd name="T9" fmla="*/ 4 h 242"/>
                <a:gd name="T10" fmla="*/ 5 w 285"/>
                <a:gd name="T11" fmla="*/ 4 h 242"/>
                <a:gd name="T12" fmla="*/ 7 w 285"/>
                <a:gd name="T13" fmla="*/ 3 h 242"/>
                <a:gd name="T14" fmla="*/ 5 w 285"/>
                <a:gd name="T15" fmla="*/ 1 h 242"/>
                <a:gd name="T16" fmla="*/ 5 w 285"/>
                <a:gd name="T17" fmla="*/ 0 h 242"/>
                <a:gd name="T18" fmla="*/ 1 w 285"/>
                <a:gd name="T19" fmla="*/ 2 h 242"/>
                <a:gd name="T20" fmla="*/ 0 w 285"/>
                <a:gd name="T21" fmla="*/ 5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5"/>
                <a:gd name="T34" fmla="*/ 0 h 242"/>
                <a:gd name="T35" fmla="*/ 285 w 285"/>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 h="242">
                  <a:moveTo>
                    <a:pt x="0" y="207"/>
                  </a:moveTo>
                  <a:lnTo>
                    <a:pt x="23" y="233"/>
                  </a:lnTo>
                  <a:lnTo>
                    <a:pt x="102" y="242"/>
                  </a:lnTo>
                  <a:lnTo>
                    <a:pt x="92" y="181"/>
                  </a:lnTo>
                  <a:lnTo>
                    <a:pt x="192" y="171"/>
                  </a:lnTo>
                  <a:lnTo>
                    <a:pt x="233" y="181"/>
                  </a:lnTo>
                  <a:lnTo>
                    <a:pt x="285" y="135"/>
                  </a:lnTo>
                  <a:lnTo>
                    <a:pt x="214" y="42"/>
                  </a:lnTo>
                  <a:lnTo>
                    <a:pt x="206" y="0"/>
                  </a:lnTo>
                  <a:lnTo>
                    <a:pt x="49" y="79"/>
                  </a:lnTo>
                  <a:lnTo>
                    <a:pt x="0" y="207"/>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8" name="Freeform 482"/>
            <p:cNvSpPr/>
            <p:nvPr/>
          </p:nvSpPr>
          <p:spPr bwMode="auto">
            <a:xfrm>
              <a:off x="1665027" y="4126775"/>
              <a:ext cx="215645" cy="195715"/>
            </a:xfrm>
            <a:custGeom>
              <a:avLst/>
              <a:gdLst>
                <a:gd name="T0" fmla="*/ 0 w 450"/>
                <a:gd name="T1" fmla="*/ 5 h 434"/>
                <a:gd name="T2" fmla="*/ 0 w 450"/>
                <a:gd name="T3" fmla="*/ 9 h 434"/>
                <a:gd name="T4" fmla="*/ 1 w 450"/>
                <a:gd name="T5" fmla="*/ 10 h 434"/>
                <a:gd name="T6" fmla="*/ 3 w 450"/>
                <a:gd name="T7" fmla="*/ 10 h 434"/>
                <a:gd name="T8" fmla="*/ 4 w 450"/>
                <a:gd name="T9" fmla="*/ 10 h 434"/>
                <a:gd name="T10" fmla="*/ 6 w 450"/>
                <a:gd name="T11" fmla="*/ 9 h 434"/>
                <a:gd name="T12" fmla="*/ 6 w 450"/>
                <a:gd name="T13" fmla="*/ 8 h 434"/>
                <a:gd name="T14" fmla="*/ 7 w 450"/>
                <a:gd name="T15" fmla="*/ 8 h 434"/>
                <a:gd name="T16" fmla="*/ 7 w 450"/>
                <a:gd name="T17" fmla="*/ 7 h 434"/>
                <a:gd name="T18" fmla="*/ 10 w 450"/>
                <a:gd name="T19" fmla="*/ 6 h 434"/>
                <a:gd name="T20" fmla="*/ 9 w 450"/>
                <a:gd name="T21" fmla="*/ 6 h 434"/>
                <a:gd name="T22" fmla="*/ 10 w 450"/>
                <a:gd name="T23" fmla="*/ 3 h 434"/>
                <a:gd name="T24" fmla="*/ 10 w 450"/>
                <a:gd name="T25" fmla="*/ 1 h 434"/>
                <a:gd name="T26" fmla="*/ 8 w 450"/>
                <a:gd name="T27" fmla="*/ 0 h 434"/>
                <a:gd name="T28" fmla="*/ 8 w 450"/>
                <a:gd name="T29" fmla="*/ 0 h 434"/>
                <a:gd name="T30" fmla="*/ 6 w 450"/>
                <a:gd name="T31" fmla="*/ 1 h 434"/>
                <a:gd name="T32" fmla="*/ 6 w 450"/>
                <a:gd name="T33" fmla="*/ 3 h 434"/>
                <a:gd name="T34" fmla="*/ 7 w 450"/>
                <a:gd name="T35" fmla="*/ 4 h 434"/>
                <a:gd name="T36" fmla="*/ 7 w 450"/>
                <a:gd name="T37" fmla="*/ 5 h 434"/>
                <a:gd name="T38" fmla="*/ 2 w 450"/>
                <a:gd name="T39" fmla="*/ 3 h 434"/>
                <a:gd name="T40" fmla="*/ 2 w 450"/>
                <a:gd name="T41" fmla="*/ 5 h 434"/>
                <a:gd name="T42" fmla="*/ 0 w 450"/>
                <a:gd name="T43" fmla="*/ 5 h 4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0"/>
                <a:gd name="T67" fmla="*/ 0 h 434"/>
                <a:gd name="T68" fmla="*/ 450 w 450"/>
                <a:gd name="T69" fmla="*/ 434 h 4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0" h="434">
                  <a:moveTo>
                    <a:pt x="0" y="212"/>
                  </a:moveTo>
                  <a:lnTo>
                    <a:pt x="0" y="379"/>
                  </a:lnTo>
                  <a:lnTo>
                    <a:pt x="47" y="419"/>
                  </a:lnTo>
                  <a:lnTo>
                    <a:pt x="121" y="433"/>
                  </a:lnTo>
                  <a:lnTo>
                    <a:pt x="187" y="434"/>
                  </a:lnTo>
                  <a:lnTo>
                    <a:pt x="254" y="375"/>
                  </a:lnTo>
                  <a:lnTo>
                    <a:pt x="256" y="348"/>
                  </a:lnTo>
                  <a:lnTo>
                    <a:pt x="317" y="334"/>
                  </a:lnTo>
                  <a:lnTo>
                    <a:pt x="309" y="310"/>
                  </a:lnTo>
                  <a:lnTo>
                    <a:pt x="428" y="265"/>
                  </a:lnTo>
                  <a:lnTo>
                    <a:pt x="412" y="245"/>
                  </a:lnTo>
                  <a:lnTo>
                    <a:pt x="450" y="114"/>
                  </a:lnTo>
                  <a:lnTo>
                    <a:pt x="422" y="56"/>
                  </a:lnTo>
                  <a:lnTo>
                    <a:pt x="350" y="15"/>
                  </a:lnTo>
                  <a:lnTo>
                    <a:pt x="329" y="0"/>
                  </a:lnTo>
                  <a:lnTo>
                    <a:pt x="260" y="42"/>
                  </a:lnTo>
                  <a:lnTo>
                    <a:pt x="254" y="156"/>
                  </a:lnTo>
                  <a:lnTo>
                    <a:pt x="298" y="177"/>
                  </a:lnTo>
                  <a:lnTo>
                    <a:pt x="300" y="225"/>
                  </a:lnTo>
                  <a:lnTo>
                    <a:pt x="81" y="122"/>
                  </a:lnTo>
                  <a:lnTo>
                    <a:pt x="86" y="212"/>
                  </a:lnTo>
                  <a:lnTo>
                    <a:pt x="0" y="21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39" name="Freeform 483"/>
            <p:cNvSpPr/>
            <p:nvPr/>
          </p:nvSpPr>
          <p:spPr bwMode="auto">
            <a:xfrm>
              <a:off x="1563944" y="4413187"/>
              <a:ext cx="299881" cy="264136"/>
            </a:xfrm>
            <a:custGeom>
              <a:avLst/>
              <a:gdLst>
                <a:gd name="T0" fmla="*/ 0 w 624"/>
                <a:gd name="T1" fmla="*/ 7 h 583"/>
                <a:gd name="T2" fmla="*/ 1 w 624"/>
                <a:gd name="T3" fmla="*/ 7 h 583"/>
                <a:gd name="T4" fmla="*/ 1 w 624"/>
                <a:gd name="T5" fmla="*/ 7 h 583"/>
                <a:gd name="T6" fmla="*/ 2 w 624"/>
                <a:gd name="T7" fmla="*/ 7 h 583"/>
                <a:gd name="T8" fmla="*/ 3 w 624"/>
                <a:gd name="T9" fmla="*/ 7 h 583"/>
                <a:gd name="T10" fmla="*/ 3 w 624"/>
                <a:gd name="T11" fmla="*/ 3 h 583"/>
                <a:gd name="T12" fmla="*/ 4 w 624"/>
                <a:gd name="T13" fmla="*/ 4 h 583"/>
                <a:gd name="T14" fmla="*/ 4 w 624"/>
                <a:gd name="T15" fmla="*/ 5 h 583"/>
                <a:gd name="T16" fmla="*/ 5 w 624"/>
                <a:gd name="T17" fmla="*/ 5 h 583"/>
                <a:gd name="T18" fmla="*/ 6 w 624"/>
                <a:gd name="T19" fmla="*/ 4 h 583"/>
                <a:gd name="T20" fmla="*/ 8 w 624"/>
                <a:gd name="T21" fmla="*/ 4 h 583"/>
                <a:gd name="T22" fmla="*/ 11 w 624"/>
                <a:gd name="T23" fmla="*/ 0 h 583"/>
                <a:gd name="T24" fmla="*/ 13 w 624"/>
                <a:gd name="T25" fmla="*/ 1 h 583"/>
                <a:gd name="T26" fmla="*/ 14 w 624"/>
                <a:gd name="T27" fmla="*/ 4 h 583"/>
                <a:gd name="T28" fmla="*/ 13 w 624"/>
                <a:gd name="T29" fmla="*/ 5 h 583"/>
                <a:gd name="T30" fmla="*/ 13 w 624"/>
                <a:gd name="T31" fmla="*/ 5 h 583"/>
                <a:gd name="T32" fmla="*/ 14 w 624"/>
                <a:gd name="T33" fmla="*/ 5 h 583"/>
                <a:gd name="T34" fmla="*/ 15 w 624"/>
                <a:gd name="T35" fmla="*/ 5 h 583"/>
                <a:gd name="T36" fmla="*/ 14 w 624"/>
                <a:gd name="T37" fmla="*/ 7 h 583"/>
                <a:gd name="T38" fmla="*/ 12 w 624"/>
                <a:gd name="T39" fmla="*/ 10 h 583"/>
                <a:gd name="T40" fmla="*/ 9 w 624"/>
                <a:gd name="T41" fmla="*/ 13 h 583"/>
                <a:gd name="T42" fmla="*/ 7 w 624"/>
                <a:gd name="T43" fmla="*/ 13 h 583"/>
                <a:gd name="T44" fmla="*/ 2 w 624"/>
                <a:gd name="T45" fmla="*/ 13 h 583"/>
                <a:gd name="T46" fmla="*/ 1 w 624"/>
                <a:gd name="T47" fmla="*/ 12 h 583"/>
                <a:gd name="T48" fmla="*/ 1 w 624"/>
                <a:gd name="T49" fmla="*/ 11 h 583"/>
                <a:gd name="T50" fmla="*/ 0 w 624"/>
                <a:gd name="T51" fmla="*/ 7 h 5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4"/>
                <a:gd name="T79" fmla="*/ 0 h 583"/>
                <a:gd name="T80" fmla="*/ 624 w 624"/>
                <a:gd name="T81" fmla="*/ 583 h 5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4" h="583">
                  <a:moveTo>
                    <a:pt x="0" y="308"/>
                  </a:moveTo>
                  <a:lnTo>
                    <a:pt x="22" y="286"/>
                  </a:lnTo>
                  <a:lnTo>
                    <a:pt x="48" y="326"/>
                  </a:lnTo>
                  <a:lnTo>
                    <a:pt x="98" y="326"/>
                  </a:lnTo>
                  <a:lnTo>
                    <a:pt x="131" y="298"/>
                  </a:lnTo>
                  <a:lnTo>
                    <a:pt x="131" y="117"/>
                  </a:lnTo>
                  <a:lnTo>
                    <a:pt x="165" y="163"/>
                  </a:lnTo>
                  <a:lnTo>
                    <a:pt x="163" y="213"/>
                  </a:lnTo>
                  <a:lnTo>
                    <a:pt x="217" y="211"/>
                  </a:lnTo>
                  <a:lnTo>
                    <a:pt x="262" y="156"/>
                  </a:lnTo>
                  <a:lnTo>
                    <a:pt x="347" y="156"/>
                  </a:lnTo>
                  <a:lnTo>
                    <a:pt x="489" y="0"/>
                  </a:lnTo>
                  <a:lnTo>
                    <a:pt x="577" y="23"/>
                  </a:lnTo>
                  <a:lnTo>
                    <a:pt x="593" y="167"/>
                  </a:lnTo>
                  <a:lnTo>
                    <a:pt x="551" y="207"/>
                  </a:lnTo>
                  <a:lnTo>
                    <a:pt x="576" y="239"/>
                  </a:lnTo>
                  <a:lnTo>
                    <a:pt x="597" y="213"/>
                  </a:lnTo>
                  <a:lnTo>
                    <a:pt x="624" y="213"/>
                  </a:lnTo>
                  <a:lnTo>
                    <a:pt x="608" y="298"/>
                  </a:lnTo>
                  <a:lnTo>
                    <a:pt x="521" y="429"/>
                  </a:lnTo>
                  <a:lnTo>
                    <a:pt x="404" y="543"/>
                  </a:lnTo>
                  <a:lnTo>
                    <a:pt x="319" y="581"/>
                  </a:lnTo>
                  <a:lnTo>
                    <a:pt x="75" y="583"/>
                  </a:lnTo>
                  <a:lnTo>
                    <a:pt x="53" y="517"/>
                  </a:lnTo>
                  <a:lnTo>
                    <a:pt x="65" y="468"/>
                  </a:lnTo>
                  <a:lnTo>
                    <a:pt x="0" y="3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0" name="Freeform 484"/>
            <p:cNvSpPr/>
            <p:nvPr/>
          </p:nvSpPr>
          <p:spPr bwMode="auto">
            <a:xfrm>
              <a:off x="1756002" y="4554802"/>
              <a:ext cx="42118" cy="47735"/>
            </a:xfrm>
            <a:custGeom>
              <a:avLst/>
              <a:gdLst>
                <a:gd name="T0" fmla="*/ 0 w 86"/>
                <a:gd name="T1" fmla="*/ 1 h 106"/>
                <a:gd name="T2" fmla="*/ 1 w 86"/>
                <a:gd name="T3" fmla="*/ 2 h 106"/>
                <a:gd name="T4" fmla="*/ 2 w 86"/>
                <a:gd name="T5" fmla="*/ 1 h 106"/>
                <a:gd name="T6" fmla="*/ 1 w 86"/>
                <a:gd name="T7" fmla="*/ 0 h 106"/>
                <a:gd name="T8" fmla="*/ 0 w 86"/>
                <a:gd name="T9" fmla="*/ 1 h 106"/>
                <a:gd name="T10" fmla="*/ 0 60000 65536"/>
                <a:gd name="T11" fmla="*/ 0 60000 65536"/>
                <a:gd name="T12" fmla="*/ 0 60000 65536"/>
                <a:gd name="T13" fmla="*/ 0 60000 65536"/>
                <a:gd name="T14" fmla="*/ 0 60000 65536"/>
                <a:gd name="T15" fmla="*/ 0 w 86"/>
                <a:gd name="T16" fmla="*/ 0 h 106"/>
                <a:gd name="T17" fmla="*/ 86 w 86"/>
                <a:gd name="T18" fmla="*/ 106 h 106"/>
              </a:gdLst>
              <a:ahLst/>
              <a:cxnLst>
                <a:cxn ang="T10">
                  <a:pos x="T0" y="T1"/>
                </a:cxn>
                <a:cxn ang="T11">
                  <a:pos x="T2" y="T3"/>
                </a:cxn>
                <a:cxn ang="T12">
                  <a:pos x="T4" y="T5"/>
                </a:cxn>
                <a:cxn ang="T13">
                  <a:pos x="T6" y="T7"/>
                </a:cxn>
                <a:cxn ang="T14">
                  <a:pos x="T8" y="T9"/>
                </a:cxn>
              </a:cxnLst>
              <a:rect l="T15" t="T16" r="T17" b="T18"/>
              <a:pathLst>
                <a:path w="86" h="106">
                  <a:moveTo>
                    <a:pt x="0" y="52"/>
                  </a:moveTo>
                  <a:lnTo>
                    <a:pt x="33" y="106"/>
                  </a:lnTo>
                  <a:lnTo>
                    <a:pt x="86" y="52"/>
                  </a:lnTo>
                  <a:lnTo>
                    <a:pt x="61" y="0"/>
                  </a:lnTo>
                  <a:lnTo>
                    <a:pt x="0" y="5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1" name="Freeform 485"/>
            <p:cNvSpPr/>
            <p:nvPr/>
          </p:nvSpPr>
          <p:spPr bwMode="auto">
            <a:xfrm>
              <a:off x="1688613" y="2723356"/>
              <a:ext cx="144886" cy="122521"/>
            </a:xfrm>
            <a:custGeom>
              <a:avLst/>
              <a:gdLst>
                <a:gd name="T0" fmla="*/ 2 w 302"/>
                <a:gd name="T1" fmla="*/ 0 h 272"/>
                <a:gd name="T2" fmla="*/ 3 w 302"/>
                <a:gd name="T3" fmla="*/ 0 h 272"/>
                <a:gd name="T4" fmla="*/ 3 w 302"/>
                <a:gd name="T5" fmla="*/ 1 h 272"/>
                <a:gd name="T6" fmla="*/ 4 w 302"/>
                <a:gd name="T7" fmla="*/ 1 h 272"/>
                <a:gd name="T8" fmla="*/ 5 w 302"/>
                <a:gd name="T9" fmla="*/ 1 h 272"/>
                <a:gd name="T10" fmla="*/ 6 w 302"/>
                <a:gd name="T11" fmla="*/ 1 h 272"/>
                <a:gd name="T12" fmla="*/ 6 w 302"/>
                <a:gd name="T13" fmla="*/ 3 h 272"/>
                <a:gd name="T14" fmla="*/ 6 w 302"/>
                <a:gd name="T15" fmla="*/ 3 h 272"/>
                <a:gd name="T16" fmla="*/ 7 w 302"/>
                <a:gd name="T17" fmla="*/ 3 h 272"/>
                <a:gd name="T18" fmla="*/ 7 w 302"/>
                <a:gd name="T19" fmla="*/ 3 h 272"/>
                <a:gd name="T20" fmla="*/ 7 w 302"/>
                <a:gd name="T21" fmla="*/ 4 h 272"/>
                <a:gd name="T22" fmla="*/ 7 w 302"/>
                <a:gd name="T23" fmla="*/ 4 h 272"/>
                <a:gd name="T24" fmla="*/ 6 w 302"/>
                <a:gd name="T25" fmla="*/ 4 h 272"/>
                <a:gd name="T26" fmla="*/ 6 w 302"/>
                <a:gd name="T27" fmla="*/ 4 h 272"/>
                <a:gd name="T28" fmla="*/ 6 w 302"/>
                <a:gd name="T29" fmla="*/ 5 h 272"/>
                <a:gd name="T30" fmla="*/ 7 w 302"/>
                <a:gd name="T31" fmla="*/ 5 h 272"/>
                <a:gd name="T32" fmla="*/ 6 w 302"/>
                <a:gd name="T33" fmla="*/ 5 h 272"/>
                <a:gd name="T34" fmla="*/ 6 w 302"/>
                <a:gd name="T35" fmla="*/ 5 h 272"/>
                <a:gd name="T36" fmla="*/ 6 w 302"/>
                <a:gd name="T37" fmla="*/ 5 h 272"/>
                <a:gd name="T38" fmla="*/ 5 w 302"/>
                <a:gd name="T39" fmla="*/ 6 h 272"/>
                <a:gd name="T40" fmla="*/ 5 w 302"/>
                <a:gd name="T41" fmla="*/ 6 h 272"/>
                <a:gd name="T42" fmla="*/ 5 w 302"/>
                <a:gd name="T43" fmla="*/ 6 h 272"/>
                <a:gd name="T44" fmla="*/ 5 w 302"/>
                <a:gd name="T45" fmla="*/ 6 h 272"/>
                <a:gd name="T46" fmla="*/ 4 w 302"/>
                <a:gd name="T47" fmla="*/ 6 h 272"/>
                <a:gd name="T48" fmla="*/ 4 w 302"/>
                <a:gd name="T49" fmla="*/ 6 h 272"/>
                <a:gd name="T50" fmla="*/ 3 w 302"/>
                <a:gd name="T51" fmla="*/ 6 h 272"/>
                <a:gd name="T52" fmla="*/ 2 w 302"/>
                <a:gd name="T53" fmla="*/ 5 h 272"/>
                <a:gd name="T54" fmla="*/ 1 w 302"/>
                <a:gd name="T55" fmla="*/ 5 h 272"/>
                <a:gd name="T56" fmla="*/ 1 w 302"/>
                <a:gd name="T57" fmla="*/ 5 h 272"/>
                <a:gd name="T58" fmla="*/ 0 w 302"/>
                <a:gd name="T59" fmla="*/ 6 h 272"/>
                <a:gd name="T60" fmla="*/ 0 w 302"/>
                <a:gd name="T61" fmla="*/ 5 h 272"/>
                <a:gd name="T62" fmla="*/ 1 w 302"/>
                <a:gd name="T63" fmla="*/ 4 h 272"/>
                <a:gd name="T64" fmla="*/ 0 w 302"/>
                <a:gd name="T65" fmla="*/ 3 h 272"/>
                <a:gd name="T66" fmla="*/ 1 w 302"/>
                <a:gd name="T67" fmla="*/ 3 h 272"/>
                <a:gd name="T68" fmla="*/ 1 w 302"/>
                <a:gd name="T69" fmla="*/ 2 h 272"/>
                <a:gd name="T70" fmla="*/ 1 w 302"/>
                <a:gd name="T71" fmla="*/ 2 h 272"/>
                <a:gd name="T72" fmla="*/ 1 w 302"/>
                <a:gd name="T73" fmla="*/ 2 h 272"/>
                <a:gd name="T74" fmla="*/ 1 w 302"/>
                <a:gd name="T75" fmla="*/ 1 h 272"/>
                <a:gd name="T76" fmla="*/ 1 w 302"/>
                <a:gd name="T77" fmla="*/ 1 h 272"/>
                <a:gd name="T78" fmla="*/ 2 w 302"/>
                <a:gd name="T79" fmla="*/ 0 h 272"/>
                <a:gd name="T80" fmla="*/ 2 w 302"/>
                <a:gd name="T81" fmla="*/ 0 h 2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2"/>
                <a:gd name="T124" fmla="*/ 0 h 272"/>
                <a:gd name="T125" fmla="*/ 302 w 302"/>
                <a:gd name="T126" fmla="*/ 272 h 2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2" h="272">
                  <a:moveTo>
                    <a:pt x="96" y="0"/>
                  </a:moveTo>
                  <a:lnTo>
                    <a:pt x="125" y="5"/>
                  </a:lnTo>
                  <a:lnTo>
                    <a:pt x="147" y="25"/>
                  </a:lnTo>
                  <a:lnTo>
                    <a:pt x="189" y="25"/>
                  </a:lnTo>
                  <a:lnTo>
                    <a:pt x="232" y="31"/>
                  </a:lnTo>
                  <a:lnTo>
                    <a:pt x="254" y="65"/>
                  </a:lnTo>
                  <a:lnTo>
                    <a:pt x="270" y="109"/>
                  </a:lnTo>
                  <a:lnTo>
                    <a:pt x="274" y="127"/>
                  </a:lnTo>
                  <a:lnTo>
                    <a:pt x="293" y="142"/>
                  </a:lnTo>
                  <a:lnTo>
                    <a:pt x="302" y="154"/>
                  </a:lnTo>
                  <a:lnTo>
                    <a:pt x="302" y="172"/>
                  </a:lnTo>
                  <a:lnTo>
                    <a:pt x="284" y="172"/>
                  </a:lnTo>
                  <a:lnTo>
                    <a:pt x="260" y="172"/>
                  </a:lnTo>
                  <a:lnTo>
                    <a:pt x="270" y="189"/>
                  </a:lnTo>
                  <a:lnTo>
                    <a:pt x="278" y="200"/>
                  </a:lnTo>
                  <a:lnTo>
                    <a:pt x="284" y="223"/>
                  </a:lnTo>
                  <a:lnTo>
                    <a:pt x="270" y="234"/>
                  </a:lnTo>
                  <a:lnTo>
                    <a:pt x="248" y="234"/>
                  </a:lnTo>
                  <a:lnTo>
                    <a:pt x="246" y="234"/>
                  </a:lnTo>
                  <a:lnTo>
                    <a:pt x="232" y="245"/>
                  </a:lnTo>
                  <a:lnTo>
                    <a:pt x="232" y="268"/>
                  </a:lnTo>
                  <a:lnTo>
                    <a:pt x="215" y="272"/>
                  </a:lnTo>
                  <a:lnTo>
                    <a:pt x="200" y="261"/>
                  </a:lnTo>
                  <a:lnTo>
                    <a:pt x="176" y="255"/>
                  </a:lnTo>
                  <a:lnTo>
                    <a:pt x="155" y="245"/>
                  </a:lnTo>
                  <a:lnTo>
                    <a:pt x="135" y="250"/>
                  </a:lnTo>
                  <a:lnTo>
                    <a:pt x="73" y="223"/>
                  </a:lnTo>
                  <a:lnTo>
                    <a:pt x="47" y="227"/>
                  </a:lnTo>
                  <a:lnTo>
                    <a:pt x="26" y="223"/>
                  </a:lnTo>
                  <a:lnTo>
                    <a:pt x="12" y="245"/>
                  </a:lnTo>
                  <a:lnTo>
                    <a:pt x="0" y="199"/>
                  </a:lnTo>
                  <a:lnTo>
                    <a:pt x="28" y="169"/>
                  </a:lnTo>
                  <a:lnTo>
                    <a:pt x="8" y="109"/>
                  </a:lnTo>
                  <a:lnTo>
                    <a:pt x="26" y="117"/>
                  </a:lnTo>
                  <a:lnTo>
                    <a:pt x="29" y="104"/>
                  </a:lnTo>
                  <a:lnTo>
                    <a:pt x="34" y="82"/>
                  </a:lnTo>
                  <a:lnTo>
                    <a:pt x="42" y="71"/>
                  </a:lnTo>
                  <a:lnTo>
                    <a:pt x="47" y="46"/>
                  </a:lnTo>
                  <a:lnTo>
                    <a:pt x="68" y="21"/>
                  </a:lnTo>
                  <a:lnTo>
                    <a:pt x="82" y="0"/>
                  </a:lnTo>
                  <a:lnTo>
                    <a:pt x="96" y="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2" name="Freeform 486"/>
            <p:cNvSpPr/>
            <p:nvPr/>
          </p:nvSpPr>
          <p:spPr bwMode="auto">
            <a:xfrm>
              <a:off x="1666712" y="2810871"/>
              <a:ext cx="323467" cy="203671"/>
            </a:xfrm>
            <a:custGeom>
              <a:avLst/>
              <a:gdLst>
                <a:gd name="T0" fmla="*/ 8 w 671"/>
                <a:gd name="T1" fmla="*/ 0 h 446"/>
                <a:gd name="T2" fmla="*/ 9 w 671"/>
                <a:gd name="T3" fmla="*/ 0 h 446"/>
                <a:gd name="T4" fmla="*/ 10 w 671"/>
                <a:gd name="T5" fmla="*/ 1 h 446"/>
                <a:gd name="T6" fmla="*/ 10 w 671"/>
                <a:gd name="T7" fmla="*/ 1 h 446"/>
                <a:gd name="T8" fmla="*/ 11 w 671"/>
                <a:gd name="T9" fmla="*/ 2 h 446"/>
                <a:gd name="T10" fmla="*/ 13 w 671"/>
                <a:gd name="T11" fmla="*/ 3 h 446"/>
                <a:gd name="T12" fmla="*/ 14 w 671"/>
                <a:gd name="T13" fmla="*/ 3 h 446"/>
                <a:gd name="T14" fmla="*/ 15 w 671"/>
                <a:gd name="T15" fmla="*/ 4 h 446"/>
                <a:gd name="T16" fmla="*/ 15 w 671"/>
                <a:gd name="T17" fmla="*/ 6 h 446"/>
                <a:gd name="T18" fmla="*/ 13 w 671"/>
                <a:gd name="T19" fmla="*/ 7 h 446"/>
                <a:gd name="T20" fmla="*/ 11 w 671"/>
                <a:gd name="T21" fmla="*/ 9 h 446"/>
                <a:gd name="T22" fmla="*/ 11 w 671"/>
                <a:gd name="T23" fmla="*/ 9 h 446"/>
                <a:gd name="T24" fmla="*/ 11 w 671"/>
                <a:gd name="T25" fmla="*/ 11 h 446"/>
                <a:gd name="T26" fmla="*/ 10 w 671"/>
                <a:gd name="T27" fmla="*/ 9 h 446"/>
                <a:gd name="T28" fmla="*/ 9 w 671"/>
                <a:gd name="T29" fmla="*/ 8 h 446"/>
                <a:gd name="T30" fmla="*/ 9 w 671"/>
                <a:gd name="T31" fmla="*/ 7 h 446"/>
                <a:gd name="T32" fmla="*/ 7 w 671"/>
                <a:gd name="T33" fmla="*/ 9 h 446"/>
                <a:gd name="T34" fmla="*/ 6 w 671"/>
                <a:gd name="T35" fmla="*/ 8 h 446"/>
                <a:gd name="T36" fmla="*/ 7 w 671"/>
                <a:gd name="T37" fmla="*/ 8 h 446"/>
                <a:gd name="T38" fmla="*/ 7 w 671"/>
                <a:gd name="T39" fmla="*/ 7 h 446"/>
                <a:gd name="T40" fmla="*/ 6 w 671"/>
                <a:gd name="T41" fmla="*/ 6 h 446"/>
                <a:gd name="T42" fmla="*/ 5 w 671"/>
                <a:gd name="T43" fmla="*/ 5 h 446"/>
                <a:gd name="T44" fmla="*/ 2 w 671"/>
                <a:gd name="T45" fmla="*/ 6 h 446"/>
                <a:gd name="T46" fmla="*/ 1 w 671"/>
                <a:gd name="T47" fmla="*/ 6 h 446"/>
                <a:gd name="T48" fmla="*/ 0 w 671"/>
                <a:gd name="T49" fmla="*/ 4 h 446"/>
                <a:gd name="T50" fmla="*/ 2 w 671"/>
                <a:gd name="T51" fmla="*/ 2 h 446"/>
                <a:gd name="T52" fmla="*/ 1 w 671"/>
                <a:gd name="T53" fmla="*/ 1 h 446"/>
                <a:gd name="T54" fmla="*/ 2 w 671"/>
                <a:gd name="T55" fmla="*/ 1 h 446"/>
                <a:gd name="T56" fmla="*/ 3 w 671"/>
                <a:gd name="T57" fmla="*/ 1 h 446"/>
                <a:gd name="T58" fmla="*/ 5 w 671"/>
                <a:gd name="T59" fmla="*/ 1 h 446"/>
                <a:gd name="T60" fmla="*/ 6 w 671"/>
                <a:gd name="T61" fmla="*/ 1 h 446"/>
                <a:gd name="T62" fmla="*/ 7 w 671"/>
                <a:gd name="T63" fmla="*/ 2 h 446"/>
                <a:gd name="T64" fmla="*/ 7 w 671"/>
                <a:gd name="T65" fmla="*/ 1 h 446"/>
                <a:gd name="T66" fmla="*/ 7 w 671"/>
                <a:gd name="T67" fmla="*/ 1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71"/>
                <a:gd name="T103" fmla="*/ 0 h 446"/>
                <a:gd name="T104" fmla="*/ 671 w 671"/>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71" h="446">
                  <a:moveTo>
                    <a:pt x="334" y="20"/>
                  </a:moveTo>
                  <a:lnTo>
                    <a:pt x="344" y="17"/>
                  </a:lnTo>
                  <a:lnTo>
                    <a:pt x="362" y="4"/>
                  </a:lnTo>
                  <a:lnTo>
                    <a:pt x="379" y="0"/>
                  </a:lnTo>
                  <a:lnTo>
                    <a:pt x="406" y="4"/>
                  </a:lnTo>
                  <a:lnTo>
                    <a:pt x="418" y="27"/>
                  </a:lnTo>
                  <a:lnTo>
                    <a:pt x="424" y="54"/>
                  </a:lnTo>
                  <a:lnTo>
                    <a:pt x="435" y="63"/>
                  </a:lnTo>
                  <a:lnTo>
                    <a:pt x="448" y="58"/>
                  </a:lnTo>
                  <a:lnTo>
                    <a:pt x="481" y="95"/>
                  </a:lnTo>
                  <a:lnTo>
                    <a:pt x="498" y="124"/>
                  </a:lnTo>
                  <a:lnTo>
                    <a:pt x="542" y="145"/>
                  </a:lnTo>
                  <a:lnTo>
                    <a:pt x="574" y="150"/>
                  </a:lnTo>
                  <a:lnTo>
                    <a:pt x="587" y="145"/>
                  </a:lnTo>
                  <a:lnTo>
                    <a:pt x="617" y="160"/>
                  </a:lnTo>
                  <a:lnTo>
                    <a:pt x="650" y="165"/>
                  </a:lnTo>
                  <a:lnTo>
                    <a:pt x="671" y="233"/>
                  </a:lnTo>
                  <a:lnTo>
                    <a:pt x="638" y="242"/>
                  </a:lnTo>
                  <a:lnTo>
                    <a:pt x="631" y="276"/>
                  </a:lnTo>
                  <a:lnTo>
                    <a:pt x="579" y="311"/>
                  </a:lnTo>
                  <a:lnTo>
                    <a:pt x="500" y="334"/>
                  </a:lnTo>
                  <a:lnTo>
                    <a:pt x="491" y="366"/>
                  </a:lnTo>
                  <a:lnTo>
                    <a:pt x="462" y="352"/>
                  </a:lnTo>
                  <a:lnTo>
                    <a:pt x="493" y="395"/>
                  </a:lnTo>
                  <a:lnTo>
                    <a:pt x="540" y="400"/>
                  </a:lnTo>
                  <a:lnTo>
                    <a:pt x="453" y="446"/>
                  </a:lnTo>
                  <a:lnTo>
                    <a:pt x="400" y="396"/>
                  </a:lnTo>
                  <a:lnTo>
                    <a:pt x="444" y="358"/>
                  </a:lnTo>
                  <a:lnTo>
                    <a:pt x="400" y="349"/>
                  </a:lnTo>
                  <a:lnTo>
                    <a:pt x="376" y="349"/>
                  </a:lnTo>
                  <a:lnTo>
                    <a:pt x="383" y="315"/>
                  </a:lnTo>
                  <a:lnTo>
                    <a:pt x="374" y="320"/>
                  </a:lnTo>
                  <a:lnTo>
                    <a:pt x="310" y="338"/>
                  </a:lnTo>
                  <a:lnTo>
                    <a:pt x="289" y="396"/>
                  </a:lnTo>
                  <a:lnTo>
                    <a:pt x="244" y="394"/>
                  </a:lnTo>
                  <a:lnTo>
                    <a:pt x="254" y="352"/>
                  </a:lnTo>
                  <a:lnTo>
                    <a:pt x="255" y="334"/>
                  </a:lnTo>
                  <a:lnTo>
                    <a:pt x="283" y="325"/>
                  </a:lnTo>
                  <a:lnTo>
                    <a:pt x="295" y="312"/>
                  </a:lnTo>
                  <a:lnTo>
                    <a:pt x="298" y="302"/>
                  </a:lnTo>
                  <a:lnTo>
                    <a:pt x="283" y="296"/>
                  </a:lnTo>
                  <a:lnTo>
                    <a:pt x="262" y="253"/>
                  </a:lnTo>
                  <a:lnTo>
                    <a:pt x="236" y="227"/>
                  </a:lnTo>
                  <a:lnTo>
                    <a:pt x="203" y="227"/>
                  </a:lnTo>
                  <a:lnTo>
                    <a:pt x="162" y="239"/>
                  </a:lnTo>
                  <a:lnTo>
                    <a:pt x="100" y="242"/>
                  </a:lnTo>
                  <a:lnTo>
                    <a:pt x="72" y="250"/>
                  </a:lnTo>
                  <a:lnTo>
                    <a:pt x="24" y="250"/>
                  </a:lnTo>
                  <a:lnTo>
                    <a:pt x="0" y="224"/>
                  </a:lnTo>
                  <a:lnTo>
                    <a:pt x="16" y="185"/>
                  </a:lnTo>
                  <a:lnTo>
                    <a:pt x="41" y="143"/>
                  </a:lnTo>
                  <a:lnTo>
                    <a:pt x="73" y="99"/>
                  </a:lnTo>
                  <a:lnTo>
                    <a:pt x="56" y="47"/>
                  </a:lnTo>
                  <a:lnTo>
                    <a:pt x="57" y="38"/>
                  </a:lnTo>
                  <a:lnTo>
                    <a:pt x="70" y="27"/>
                  </a:lnTo>
                  <a:lnTo>
                    <a:pt x="91" y="31"/>
                  </a:lnTo>
                  <a:lnTo>
                    <a:pt x="117" y="27"/>
                  </a:lnTo>
                  <a:lnTo>
                    <a:pt x="143" y="39"/>
                  </a:lnTo>
                  <a:lnTo>
                    <a:pt x="177" y="54"/>
                  </a:lnTo>
                  <a:lnTo>
                    <a:pt x="199" y="47"/>
                  </a:lnTo>
                  <a:lnTo>
                    <a:pt x="220" y="59"/>
                  </a:lnTo>
                  <a:lnTo>
                    <a:pt x="244" y="65"/>
                  </a:lnTo>
                  <a:lnTo>
                    <a:pt x="259" y="76"/>
                  </a:lnTo>
                  <a:lnTo>
                    <a:pt x="276" y="72"/>
                  </a:lnTo>
                  <a:lnTo>
                    <a:pt x="279" y="49"/>
                  </a:lnTo>
                  <a:lnTo>
                    <a:pt x="290" y="38"/>
                  </a:lnTo>
                  <a:lnTo>
                    <a:pt x="314" y="38"/>
                  </a:lnTo>
                  <a:lnTo>
                    <a:pt x="322" y="31"/>
                  </a:lnTo>
                  <a:lnTo>
                    <a:pt x="334" y="20"/>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3" name="Freeform 487"/>
            <p:cNvSpPr/>
            <p:nvPr/>
          </p:nvSpPr>
          <p:spPr bwMode="auto">
            <a:xfrm>
              <a:off x="1749263" y="2914297"/>
              <a:ext cx="62335" cy="74785"/>
            </a:xfrm>
            <a:custGeom>
              <a:avLst/>
              <a:gdLst>
                <a:gd name="T0" fmla="*/ 1 w 129"/>
                <a:gd name="T1" fmla="*/ 1 h 165"/>
                <a:gd name="T2" fmla="*/ 1 w 129"/>
                <a:gd name="T3" fmla="*/ 2 h 165"/>
                <a:gd name="T4" fmla="*/ 1 w 129"/>
                <a:gd name="T5" fmla="*/ 2 h 165"/>
                <a:gd name="T6" fmla="*/ 1 w 129"/>
                <a:gd name="T7" fmla="*/ 4 h 165"/>
                <a:gd name="T8" fmla="*/ 2 w 129"/>
                <a:gd name="T9" fmla="*/ 4 h 165"/>
                <a:gd name="T10" fmla="*/ 2 w 129"/>
                <a:gd name="T11" fmla="*/ 3 h 165"/>
                <a:gd name="T12" fmla="*/ 2 w 129"/>
                <a:gd name="T13" fmla="*/ 3 h 165"/>
                <a:gd name="T14" fmla="*/ 3 w 129"/>
                <a:gd name="T15" fmla="*/ 2 h 165"/>
                <a:gd name="T16" fmla="*/ 3 w 129"/>
                <a:gd name="T17" fmla="*/ 2 h 165"/>
                <a:gd name="T18" fmla="*/ 3 w 129"/>
                <a:gd name="T19" fmla="*/ 2 h 165"/>
                <a:gd name="T20" fmla="*/ 2 w 129"/>
                <a:gd name="T21" fmla="*/ 1 h 165"/>
                <a:gd name="T22" fmla="*/ 1 w 129"/>
                <a:gd name="T23" fmla="*/ 0 h 165"/>
                <a:gd name="T24" fmla="*/ 1 w 129"/>
                <a:gd name="T25" fmla="*/ 0 h 165"/>
                <a:gd name="T26" fmla="*/ 0 w 129"/>
                <a:gd name="T27" fmla="*/ 0 h 165"/>
                <a:gd name="T28" fmla="*/ 1 w 129"/>
                <a:gd name="T29" fmla="*/ 1 h 1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65"/>
                <a:gd name="T47" fmla="*/ 129 w 129"/>
                <a:gd name="T48" fmla="*/ 165 h 1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65">
                  <a:moveTo>
                    <a:pt x="29" y="45"/>
                  </a:moveTo>
                  <a:lnTo>
                    <a:pt x="46" y="69"/>
                  </a:lnTo>
                  <a:lnTo>
                    <a:pt x="53" y="87"/>
                  </a:lnTo>
                  <a:lnTo>
                    <a:pt x="61" y="164"/>
                  </a:lnTo>
                  <a:lnTo>
                    <a:pt x="73" y="165"/>
                  </a:lnTo>
                  <a:lnTo>
                    <a:pt x="83" y="125"/>
                  </a:lnTo>
                  <a:lnTo>
                    <a:pt x="84" y="106"/>
                  </a:lnTo>
                  <a:lnTo>
                    <a:pt x="121" y="93"/>
                  </a:lnTo>
                  <a:lnTo>
                    <a:pt x="129" y="76"/>
                  </a:lnTo>
                  <a:lnTo>
                    <a:pt x="115" y="71"/>
                  </a:lnTo>
                  <a:lnTo>
                    <a:pt x="93" y="27"/>
                  </a:lnTo>
                  <a:lnTo>
                    <a:pt x="65" y="3"/>
                  </a:lnTo>
                  <a:lnTo>
                    <a:pt x="32" y="0"/>
                  </a:lnTo>
                  <a:lnTo>
                    <a:pt x="0" y="6"/>
                  </a:lnTo>
                  <a:lnTo>
                    <a:pt x="29" y="45"/>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4" name="Freeform 488"/>
            <p:cNvSpPr/>
            <p:nvPr/>
          </p:nvSpPr>
          <p:spPr bwMode="auto">
            <a:xfrm>
              <a:off x="1969962" y="3014541"/>
              <a:ext cx="134778" cy="66829"/>
            </a:xfrm>
            <a:custGeom>
              <a:avLst/>
              <a:gdLst>
                <a:gd name="T0" fmla="*/ 0 w 282"/>
                <a:gd name="T1" fmla="*/ 0 h 147"/>
                <a:gd name="T2" fmla="*/ 1 w 282"/>
                <a:gd name="T3" fmla="*/ 0 h 147"/>
                <a:gd name="T4" fmla="*/ 3 w 282"/>
                <a:gd name="T5" fmla="*/ 1 h 147"/>
                <a:gd name="T6" fmla="*/ 4 w 282"/>
                <a:gd name="T7" fmla="*/ 1 h 147"/>
                <a:gd name="T8" fmla="*/ 4 w 282"/>
                <a:gd name="T9" fmla="*/ 1 h 147"/>
                <a:gd name="T10" fmla="*/ 5 w 282"/>
                <a:gd name="T11" fmla="*/ 1 h 147"/>
                <a:gd name="T12" fmla="*/ 5 w 282"/>
                <a:gd name="T13" fmla="*/ 1 h 147"/>
                <a:gd name="T14" fmla="*/ 6 w 282"/>
                <a:gd name="T15" fmla="*/ 2 h 147"/>
                <a:gd name="T16" fmla="*/ 6 w 282"/>
                <a:gd name="T17" fmla="*/ 2 h 147"/>
                <a:gd name="T18" fmla="*/ 6 w 282"/>
                <a:gd name="T19" fmla="*/ 2 h 147"/>
                <a:gd name="T20" fmla="*/ 7 w 282"/>
                <a:gd name="T21" fmla="*/ 3 h 147"/>
                <a:gd name="T22" fmla="*/ 6 w 282"/>
                <a:gd name="T23" fmla="*/ 3 h 147"/>
                <a:gd name="T24" fmla="*/ 6 w 282"/>
                <a:gd name="T25" fmla="*/ 3 h 147"/>
                <a:gd name="T26" fmla="*/ 5 w 282"/>
                <a:gd name="T27" fmla="*/ 3 h 147"/>
                <a:gd name="T28" fmla="*/ 5 w 282"/>
                <a:gd name="T29" fmla="*/ 3 h 147"/>
                <a:gd name="T30" fmla="*/ 5 w 282"/>
                <a:gd name="T31" fmla="*/ 3 h 147"/>
                <a:gd name="T32" fmla="*/ 4 w 282"/>
                <a:gd name="T33" fmla="*/ 3 h 147"/>
                <a:gd name="T34" fmla="*/ 3 w 282"/>
                <a:gd name="T35" fmla="*/ 3 h 147"/>
                <a:gd name="T36" fmla="*/ 3 w 282"/>
                <a:gd name="T37" fmla="*/ 3 h 147"/>
                <a:gd name="T38" fmla="*/ 3 w 282"/>
                <a:gd name="T39" fmla="*/ 2 h 147"/>
                <a:gd name="T40" fmla="*/ 1 w 282"/>
                <a:gd name="T41" fmla="*/ 1 h 147"/>
                <a:gd name="T42" fmla="*/ 0 w 282"/>
                <a:gd name="T43" fmla="*/ 0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2"/>
                <a:gd name="T67" fmla="*/ 0 h 147"/>
                <a:gd name="T68" fmla="*/ 282 w 282"/>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2" h="147">
                  <a:moveTo>
                    <a:pt x="0" y="8"/>
                  </a:moveTo>
                  <a:lnTo>
                    <a:pt x="68" y="0"/>
                  </a:lnTo>
                  <a:lnTo>
                    <a:pt x="130" y="31"/>
                  </a:lnTo>
                  <a:lnTo>
                    <a:pt x="160" y="63"/>
                  </a:lnTo>
                  <a:lnTo>
                    <a:pt x="192" y="63"/>
                  </a:lnTo>
                  <a:lnTo>
                    <a:pt x="214" y="50"/>
                  </a:lnTo>
                  <a:lnTo>
                    <a:pt x="235" y="43"/>
                  </a:lnTo>
                  <a:lnTo>
                    <a:pt x="249" y="78"/>
                  </a:lnTo>
                  <a:lnTo>
                    <a:pt x="278" y="86"/>
                  </a:lnTo>
                  <a:lnTo>
                    <a:pt x="275" y="100"/>
                  </a:lnTo>
                  <a:lnTo>
                    <a:pt x="282" y="125"/>
                  </a:lnTo>
                  <a:lnTo>
                    <a:pt x="278" y="144"/>
                  </a:lnTo>
                  <a:lnTo>
                    <a:pt x="249" y="115"/>
                  </a:lnTo>
                  <a:lnTo>
                    <a:pt x="235" y="105"/>
                  </a:lnTo>
                  <a:lnTo>
                    <a:pt x="215" y="105"/>
                  </a:lnTo>
                  <a:lnTo>
                    <a:pt x="208" y="139"/>
                  </a:lnTo>
                  <a:lnTo>
                    <a:pt x="187" y="130"/>
                  </a:lnTo>
                  <a:lnTo>
                    <a:pt x="152" y="147"/>
                  </a:lnTo>
                  <a:lnTo>
                    <a:pt x="110" y="142"/>
                  </a:lnTo>
                  <a:lnTo>
                    <a:pt x="109" y="86"/>
                  </a:lnTo>
                  <a:lnTo>
                    <a:pt x="39" y="35"/>
                  </a:lnTo>
                  <a:lnTo>
                    <a:pt x="0"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5" name="Freeform 489"/>
            <p:cNvSpPr/>
            <p:nvPr/>
          </p:nvSpPr>
          <p:spPr bwMode="auto">
            <a:xfrm>
              <a:off x="2071045" y="3054321"/>
              <a:ext cx="112876" cy="100244"/>
            </a:xfrm>
            <a:custGeom>
              <a:avLst/>
              <a:gdLst>
                <a:gd name="T0" fmla="*/ 2 w 234"/>
                <a:gd name="T1" fmla="*/ 0 h 221"/>
                <a:gd name="T2" fmla="*/ 2 w 234"/>
                <a:gd name="T3" fmla="*/ 0 h 221"/>
                <a:gd name="T4" fmla="*/ 3 w 234"/>
                <a:gd name="T5" fmla="*/ 0 h 221"/>
                <a:gd name="T6" fmla="*/ 4 w 234"/>
                <a:gd name="T7" fmla="*/ 1 h 221"/>
                <a:gd name="T8" fmla="*/ 5 w 234"/>
                <a:gd name="T9" fmla="*/ 2 h 221"/>
                <a:gd name="T10" fmla="*/ 5 w 234"/>
                <a:gd name="T11" fmla="*/ 3 h 221"/>
                <a:gd name="T12" fmla="*/ 5 w 234"/>
                <a:gd name="T13" fmla="*/ 3 h 221"/>
                <a:gd name="T14" fmla="*/ 5 w 234"/>
                <a:gd name="T15" fmla="*/ 4 h 221"/>
                <a:gd name="T16" fmla="*/ 5 w 234"/>
                <a:gd name="T17" fmla="*/ 4 h 221"/>
                <a:gd name="T18" fmla="*/ 4 w 234"/>
                <a:gd name="T19" fmla="*/ 5 h 221"/>
                <a:gd name="T20" fmla="*/ 4 w 234"/>
                <a:gd name="T21" fmla="*/ 5 h 221"/>
                <a:gd name="T22" fmla="*/ 3 w 234"/>
                <a:gd name="T23" fmla="*/ 4 h 221"/>
                <a:gd name="T24" fmla="*/ 3 w 234"/>
                <a:gd name="T25" fmla="*/ 4 h 221"/>
                <a:gd name="T26" fmla="*/ 2 w 234"/>
                <a:gd name="T27" fmla="*/ 5 h 221"/>
                <a:gd name="T28" fmla="*/ 1 w 234"/>
                <a:gd name="T29" fmla="*/ 5 h 221"/>
                <a:gd name="T30" fmla="*/ 1 w 234"/>
                <a:gd name="T31" fmla="*/ 4 h 221"/>
                <a:gd name="T32" fmla="*/ 1 w 234"/>
                <a:gd name="T33" fmla="*/ 4 h 221"/>
                <a:gd name="T34" fmla="*/ 1 w 234"/>
                <a:gd name="T35" fmla="*/ 3 h 221"/>
                <a:gd name="T36" fmla="*/ 1 w 234"/>
                <a:gd name="T37" fmla="*/ 4 h 221"/>
                <a:gd name="T38" fmla="*/ 2 w 234"/>
                <a:gd name="T39" fmla="*/ 4 h 221"/>
                <a:gd name="T40" fmla="*/ 3 w 234"/>
                <a:gd name="T41" fmla="*/ 4 h 221"/>
                <a:gd name="T42" fmla="*/ 1 w 234"/>
                <a:gd name="T43" fmla="*/ 3 h 221"/>
                <a:gd name="T44" fmla="*/ 1 w 234"/>
                <a:gd name="T45" fmla="*/ 2 h 221"/>
                <a:gd name="T46" fmla="*/ 1 w 234"/>
                <a:gd name="T47" fmla="*/ 2 h 221"/>
                <a:gd name="T48" fmla="*/ 1 w 234"/>
                <a:gd name="T49" fmla="*/ 1 h 221"/>
                <a:gd name="T50" fmla="*/ 1 w 234"/>
                <a:gd name="T51" fmla="*/ 1 h 221"/>
                <a:gd name="T52" fmla="*/ 0 w 234"/>
                <a:gd name="T53" fmla="*/ 1 h 221"/>
                <a:gd name="T54" fmla="*/ 0 w 234"/>
                <a:gd name="T55" fmla="*/ 1 h 221"/>
                <a:gd name="T56" fmla="*/ 0 w 234"/>
                <a:gd name="T57" fmla="*/ 0 h 221"/>
                <a:gd name="T58" fmla="*/ 1 w 234"/>
                <a:gd name="T59" fmla="*/ 0 h 221"/>
                <a:gd name="T60" fmla="*/ 1 w 234"/>
                <a:gd name="T61" fmla="*/ 1 h 221"/>
                <a:gd name="T62" fmla="*/ 2 w 234"/>
                <a:gd name="T63" fmla="*/ 1 h 221"/>
                <a:gd name="T64" fmla="*/ 2 w 234"/>
                <a:gd name="T65" fmla="*/ 1 h 221"/>
                <a:gd name="T66" fmla="*/ 1 w 234"/>
                <a:gd name="T67" fmla="*/ 0 h 221"/>
                <a:gd name="T68" fmla="*/ 2 w 234"/>
                <a:gd name="T69" fmla="*/ 0 h 221"/>
                <a:gd name="T70" fmla="*/ 2 w 234"/>
                <a:gd name="T71" fmla="*/ 0 h 2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221"/>
                <a:gd name="T110" fmla="*/ 234 w 234"/>
                <a:gd name="T111" fmla="*/ 221 h 2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221">
                  <a:moveTo>
                    <a:pt x="89" y="8"/>
                  </a:moveTo>
                  <a:lnTo>
                    <a:pt x="103" y="8"/>
                  </a:lnTo>
                  <a:lnTo>
                    <a:pt x="137" y="19"/>
                  </a:lnTo>
                  <a:lnTo>
                    <a:pt x="171" y="49"/>
                  </a:lnTo>
                  <a:lnTo>
                    <a:pt x="193" y="83"/>
                  </a:lnTo>
                  <a:lnTo>
                    <a:pt x="234" y="125"/>
                  </a:lnTo>
                  <a:lnTo>
                    <a:pt x="211" y="134"/>
                  </a:lnTo>
                  <a:lnTo>
                    <a:pt x="199" y="160"/>
                  </a:lnTo>
                  <a:lnTo>
                    <a:pt x="196" y="172"/>
                  </a:lnTo>
                  <a:lnTo>
                    <a:pt x="185" y="221"/>
                  </a:lnTo>
                  <a:lnTo>
                    <a:pt x="153" y="207"/>
                  </a:lnTo>
                  <a:lnTo>
                    <a:pt x="143" y="165"/>
                  </a:lnTo>
                  <a:lnTo>
                    <a:pt x="114" y="181"/>
                  </a:lnTo>
                  <a:lnTo>
                    <a:pt x="79" y="206"/>
                  </a:lnTo>
                  <a:lnTo>
                    <a:pt x="59" y="200"/>
                  </a:lnTo>
                  <a:lnTo>
                    <a:pt x="42" y="180"/>
                  </a:lnTo>
                  <a:lnTo>
                    <a:pt x="34" y="160"/>
                  </a:lnTo>
                  <a:lnTo>
                    <a:pt x="46" y="141"/>
                  </a:lnTo>
                  <a:lnTo>
                    <a:pt x="56" y="156"/>
                  </a:lnTo>
                  <a:lnTo>
                    <a:pt x="98" y="179"/>
                  </a:lnTo>
                  <a:lnTo>
                    <a:pt x="108" y="158"/>
                  </a:lnTo>
                  <a:lnTo>
                    <a:pt x="68" y="123"/>
                  </a:lnTo>
                  <a:lnTo>
                    <a:pt x="53" y="94"/>
                  </a:lnTo>
                  <a:lnTo>
                    <a:pt x="41" y="83"/>
                  </a:lnTo>
                  <a:lnTo>
                    <a:pt x="41" y="65"/>
                  </a:lnTo>
                  <a:lnTo>
                    <a:pt x="27" y="58"/>
                  </a:lnTo>
                  <a:lnTo>
                    <a:pt x="0" y="54"/>
                  </a:lnTo>
                  <a:lnTo>
                    <a:pt x="6" y="33"/>
                  </a:lnTo>
                  <a:lnTo>
                    <a:pt x="8" y="19"/>
                  </a:lnTo>
                  <a:lnTo>
                    <a:pt x="30" y="19"/>
                  </a:lnTo>
                  <a:lnTo>
                    <a:pt x="41" y="29"/>
                  </a:lnTo>
                  <a:lnTo>
                    <a:pt x="70" y="58"/>
                  </a:lnTo>
                  <a:lnTo>
                    <a:pt x="74" y="39"/>
                  </a:lnTo>
                  <a:lnTo>
                    <a:pt x="67" y="16"/>
                  </a:lnTo>
                  <a:lnTo>
                    <a:pt x="70" y="0"/>
                  </a:lnTo>
                  <a:lnTo>
                    <a:pt x="89" y="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6" name="Freeform 490"/>
            <p:cNvSpPr/>
            <p:nvPr/>
          </p:nvSpPr>
          <p:spPr bwMode="auto">
            <a:xfrm>
              <a:off x="2047459" y="3073415"/>
              <a:ext cx="75813" cy="62056"/>
            </a:xfrm>
            <a:custGeom>
              <a:avLst/>
              <a:gdLst>
                <a:gd name="T0" fmla="*/ 0 w 156"/>
                <a:gd name="T1" fmla="*/ 0 h 135"/>
                <a:gd name="T2" fmla="*/ 0 w 156"/>
                <a:gd name="T3" fmla="*/ 1 h 135"/>
                <a:gd name="T4" fmla="*/ 1 w 156"/>
                <a:gd name="T5" fmla="*/ 2 h 135"/>
                <a:gd name="T6" fmla="*/ 2 w 156"/>
                <a:gd name="T7" fmla="*/ 3 h 135"/>
                <a:gd name="T8" fmla="*/ 2 w 156"/>
                <a:gd name="T9" fmla="*/ 2 h 135"/>
                <a:gd name="T10" fmla="*/ 2 w 156"/>
                <a:gd name="T11" fmla="*/ 3 h 135"/>
                <a:gd name="T12" fmla="*/ 3 w 156"/>
                <a:gd name="T13" fmla="*/ 3 h 135"/>
                <a:gd name="T14" fmla="*/ 3 w 156"/>
                <a:gd name="T15" fmla="*/ 3 h 135"/>
                <a:gd name="T16" fmla="*/ 4 w 156"/>
                <a:gd name="T17" fmla="*/ 3 h 135"/>
                <a:gd name="T18" fmla="*/ 3 w 156"/>
                <a:gd name="T19" fmla="*/ 2 h 135"/>
                <a:gd name="T20" fmla="*/ 3 w 156"/>
                <a:gd name="T21" fmla="*/ 1 h 135"/>
                <a:gd name="T22" fmla="*/ 2 w 156"/>
                <a:gd name="T23" fmla="*/ 1 h 135"/>
                <a:gd name="T24" fmla="*/ 2 w 156"/>
                <a:gd name="T25" fmla="*/ 1 h 135"/>
                <a:gd name="T26" fmla="*/ 2 w 156"/>
                <a:gd name="T27" fmla="*/ 0 h 135"/>
                <a:gd name="T28" fmla="*/ 1 w 156"/>
                <a:gd name="T29" fmla="*/ 0 h 135"/>
                <a:gd name="T30" fmla="*/ 1 w 156"/>
                <a:gd name="T31" fmla="*/ 0 h 135"/>
                <a:gd name="T32" fmla="*/ 0 w 156"/>
                <a:gd name="T33" fmla="*/ 0 h 135"/>
                <a:gd name="T34" fmla="*/ 0 w 156"/>
                <a:gd name="T35" fmla="*/ 0 h 1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35"/>
                <a:gd name="T56" fmla="*/ 156 w 156"/>
                <a:gd name="T57" fmla="*/ 135 h 1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35">
                  <a:moveTo>
                    <a:pt x="0" y="18"/>
                  </a:moveTo>
                  <a:lnTo>
                    <a:pt x="16" y="40"/>
                  </a:lnTo>
                  <a:lnTo>
                    <a:pt x="40" y="74"/>
                  </a:lnTo>
                  <a:lnTo>
                    <a:pt x="77" y="117"/>
                  </a:lnTo>
                  <a:lnTo>
                    <a:pt x="99" y="91"/>
                  </a:lnTo>
                  <a:lnTo>
                    <a:pt x="100" y="114"/>
                  </a:lnTo>
                  <a:lnTo>
                    <a:pt x="117" y="117"/>
                  </a:lnTo>
                  <a:lnTo>
                    <a:pt x="145" y="135"/>
                  </a:lnTo>
                  <a:lnTo>
                    <a:pt x="156" y="114"/>
                  </a:lnTo>
                  <a:lnTo>
                    <a:pt x="116" y="79"/>
                  </a:lnTo>
                  <a:lnTo>
                    <a:pt x="104" y="52"/>
                  </a:lnTo>
                  <a:lnTo>
                    <a:pt x="89" y="39"/>
                  </a:lnTo>
                  <a:lnTo>
                    <a:pt x="89" y="21"/>
                  </a:lnTo>
                  <a:lnTo>
                    <a:pt x="75" y="14"/>
                  </a:lnTo>
                  <a:lnTo>
                    <a:pt x="47" y="9"/>
                  </a:lnTo>
                  <a:lnTo>
                    <a:pt x="26" y="0"/>
                  </a:lnTo>
                  <a:lnTo>
                    <a:pt x="5" y="4"/>
                  </a:lnTo>
                  <a:lnTo>
                    <a:pt x="0" y="1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7" name="Freeform 491"/>
            <p:cNvSpPr/>
            <p:nvPr/>
          </p:nvSpPr>
          <p:spPr bwMode="auto">
            <a:xfrm>
              <a:off x="2089577" y="2729720"/>
              <a:ext cx="766549" cy="361197"/>
            </a:xfrm>
            <a:custGeom>
              <a:avLst/>
              <a:gdLst>
                <a:gd name="T0" fmla="*/ 35 w 1596"/>
                <a:gd name="T1" fmla="*/ 8 h 795"/>
                <a:gd name="T2" fmla="*/ 31 w 1596"/>
                <a:gd name="T3" fmla="*/ 7 h 795"/>
                <a:gd name="T4" fmla="*/ 30 w 1596"/>
                <a:gd name="T5" fmla="*/ 6 h 795"/>
                <a:gd name="T6" fmla="*/ 29 w 1596"/>
                <a:gd name="T7" fmla="*/ 6 h 795"/>
                <a:gd name="T8" fmla="*/ 27 w 1596"/>
                <a:gd name="T9" fmla="*/ 5 h 795"/>
                <a:gd name="T10" fmla="*/ 24 w 1596"/>
                <a:gd name="T11" fmla="*/ 3 h 795"/>
                <a:gd name="T12" fmla="*/ 20 w 1596"/>
                <a:gd name="T13" fmla="*/ 2 h 795"/>
                <a:gd name="T14" fmla="*/ 17 w 1596"/>
                <a:gd name="T15" fmla="*/ 1 h 795"/>
                <a:gd name="T16" fmla="*/ 15 w 1596"/>
                <a:gd name="T17" fmla="*/ 1 h 795"/>
                <a:gd name="T18" fmla="*/ 12 w 1596"/>
                <a:gd name="T19" fmla="*/ 1 h 795"/>
                <a:gd name="T20" fmla="*/ 9 w 1596"/>
                <a:gd name="T21" fmla="*/ 1 h 795"/>
                <a:gd name="T22" fmla="*/ 9 w 1596"/>
                <a:gd name="T23" fmla="*/ 4 h 795"/>
                <a:gd name="T24" fmla="*/ 10 w 1596"/>
                <a:gd name="T25" fmla="*/ 5 h 795"/>
                <a:gd name="T26" fmla="*/ 10 w 1596"/>
                <a:gd name="T27" fmla="*/ 6 h 795"/>
                <a:gd name="T28" fmla="*/ 9 w 1596"/>
                <a:gd name="T29" fmla="*/ 6 h 795"/>
                <a:gd name="T30" fmla="*/ 7 w 1596"/>
                <a:gd name="T31" fmla="*/ 5 h 795"/>
                <a:gd name="T32" fmla="*/ 6 w 1596"/>
                <a:gd name="T33" fmla="*/ 6 h 795"/>
                <a:gd name="T34" fmla="*/ 5 w 1596"/>
                <a:gd name="T35" fmla="*/ 5 h 795"/>
                <a:gd name="T36" fmla="*/ 2 w 1596"/>
                <a:gd name="T37" fmla="*/ 5 h 795"/>
                <a:gd name="T38" fmla="*/ 1 w 1596"/>
                <a:gd name="T39" fmla="*/ 6 h 795"/>
                <a:gd name="T40" fmla="*/ 1 w 1596"/>
                <a:gd name="T41" fmla="*/ 7 h 795"/>
                <a:gd name="T42" fmla="*/ 0 w 1596"/>
                <a:gd name="T43" fmla="*/ 7 h 795"/>
                <a:gd name="T44" fmla="*/ 0 w 1596"/>
                <a:gd name="T45" fmla="*/ 9 h 795"/>
                <a:gd name="T46" fmla="*/ 1 w 1596"/>
                <a:gd name="T47" fmla="*/ 10 h 795"/>
                <a:gd name="T48" fmla="*/ 2 w 1596"/>
                <a:gd name="T49" fmla="*/ 10 h 795"/>
                <a:gd name="T50" fmla="*/ 3 w 1596"/>
                <a:gd name="T51" fmla="*/ 12 h 795"/>
                <a:gd name="T52" fmla="*/ 7 w 1596"/>
                <a:gd name="T53" fmla="*/ 11 h 795"/>
                <a:gd name="T54" fmla="*/ 6 w 1596"/>
                <a:gd name="T55" fmla="*/ 13 h 795"/>
                <a:gd name="T56" fmla="*/ 4 w 1596"/>
                <a:gd name="T57" fmla="*/ 15 h 795"/>
                <a:gd name="T58" fmla="*/ 7 w 1596"/>
                <a:gd name="T59" fmla="*/ 17 h 795"/>
                <a:gd name="T60" fmla="*/ 8 w 1596"/>
                <a:gd name="T61" fmla="*/ 17 h 795"/>
                <a:gd name="T62" fmla="*/ 9 w 1596"/>
                <a:gd name="T63" fmla="*/ 17 h 795"/>
                <a:gd name="T64" fmla="*/ 9 w 1596"/>
                <a:gd name="T65" fmla="*/ 13 h 795"/>
                <a:gd name="T66" fmla="*/ 11 w 1596"/>
                <a:gd name="T67" fmla="*/ 12 h 795"/>
                <a:gd name="T68" fmla="*/ 11 w 1596"/>
                <a:gd name="T69" fmla="*/ 11 h 795"/>
                <a:gd name="T70" fmla="*/ 12 w 1596"/>
                <a:gd name="T71" fmla="*/ 11 h 795"/>
                <a:gd name="T72" fmla="*/ 13 w 1596"/>
                <a:gd name="T73" fmla="*/ 12 h 795"/>
                <a:gd name="T74" fmla="*/ 13 w 1596"/>
                <a:gd name="T75" fmla="*/ 13 h 795"/>
                <a:gd name="T76" fmla="*/ 14 w 1596"/>
                <a:gd name="T77" fmla="*/ 15 h 795"/>
                <a:gd name="T78" fmla="*/ 17 w 1596"/>
                <a:gd name="T79" fmla="*/ 15 h 795"/>
                <a:gd name="T80" fmla="*/ 17 w 1596"/>
                <a:gd name="T81" fmla="*/ 17 h 795"/>
                <a:gd name="T82" fmla="*/ 18 w 1596"/>
                <a:gd name="T83" fmla="*/ 19 h 795"/>
                <a:gd name="T84" fmla="*/ 21 w 1596"/>
                <a:gd name="T85" fmla="*/ 18 h 795"/>
                <a:gd name="T86" fmla="*/ 23 w 1596"/>
                <a:gd name="T87" fmla="*/ 18 h 795"/>
                <a:gd name="T88" fmla="*/ 23 w 1596"/>
                <a:gd name="T89" fmla="*/ 17 h 795"/>
                <a:gd name="T90" fmla="*/ 23 w 1596"/>
                <a:gd name="T91" fmla="*/ 16 h 795"/>
                <a:gd name="T92" fmla="*/ 25 w 1596"/>
                <a:gd name="T93" fmla="*/ 17 h 795"/>
                <a:gd name="T94" fmla="*/ 27 w 1596"/>
                <a:gd name="T95" fmla="*/ 16 h 795"/>
                <a:gd name="T96" fmla="*/ 31 w 1596"/>
                <a:gd name="T97" fmla="*/ 17 h 795"/>
                <a:gd name="T98" fmla="*/ 31 w 1596"/>
                <a:gd name="T99" fmla="*/ 14 h 795"/>
                <a:gd name="T100" fmla="*/ 34 w 1596"/>
                <a:gd name="T101" fmla="*/ 11 h 7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6"/>
                <a:gd name="T154" fmla="*/ 0 h 795"/>
                <a:gd name="T155" fmla="*/ 1596 w 1596"/>
                <a:gd name="T156" fmla="*/ 795 h 7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6" h="795">
                  <a:moveTo>
                    <a:pt x="1561" y="408"/>
                  </a:moveTo>
                  <a:lnTo>
                    <a:pt x="1596" y="391"/>
                  </a:lnTo>
                  <a:lnTo>
                    <a:pt x="1516" y="328"/>
                  </a:lnTo>
                  <a:lnTo>
                    <a:pt x="1467" y="354"/>
                  </a:lnTo>
                  <a:lnTo>
                    <a:pt x="1395" y="331"/>
                  </a:lnTo>
                  <a:lnTo>
                    <a:pt x="1358" y="311"/>
                  </a:lnTo>
                  <a:lnTo>
                    <a:pt x="1327" y="311"/>
                  </a:lnTo>
                  <a:lnTo>
                    <a:pt x="1310" y="272"/>
                  </a:lnTo>
                  <a:lnTo>
                    <a:pt x="1297" y="246"/>
                  </a:lnTo>
                  <a:lnTo>
                    <a:pt x="1273" y="246"/>
                  </a:lnTo>
                  <a:lnTo>
                    <a:pt x="1247" y="246"/>
                  </a:lnTo>
                  <a:lnTo>
                    <a:pt x="1226" y="257"/>
                  </a:lnTo>
                  <a:lnTo>
                    <a:pt x="1186" y="212"/>
                  </a:lnTo>
                  <a:lnTo>
                    <a:pt x="1171" y="220"/>
                  </a:lnTo>
                  <a:lnTo>
                    <a:pt x="1150" y="230"/>
                  </a:lnTo>
                  <a:lnTo>
                    <a:pt x="1133" y="239"/>
                  </a:lnTo>
                  <a:lnTo>
                    <a:pt x="1098" y="207"/>
                  </a:lnTo>
                  <a:lnTo>
                    <a:pt x="1017" y="134"/>
                  </a:lnTo>
                  <a:lnTo>
                    <a:pt x="958" y="89"/>
                  </a:lnTo>
                  <a:lnTo>
                    <a:pt x="919" y="50"/>
                  </a:lnTo>
                  <a:lnTo>
                    <a:pt x="852" y="97"/>
                  </a:lnTo>
                  <a:lnTo>
                    <a:pt x="841" y="62"/>
                  </a:lnTo>
                  <a:lnTo>
                    <a:pt x="750" y="58"/>
                  </a:lnTo>
                  <a:lnTo>
                    <a:pt x="739" y="58"/>
                  </a:lnTo>
                  <a:lnTo>
                    <a:pt x="696" y="0"/>
                  </a:lnTo>
                  <a:lnTo>
                    <a:pt x="654" y="8"/>
                  </a:lnTo>
                  <a:lnTo>
                    <a:pt x="623" y="31"/>
                  </a:lnTo>
                  <a:lnTo>
                    <a:pt x="566" y="44"/>
                  </a:lnTo>
                  <a:lnTo>
                    <a:pt x="546" y="32"/>
                  </a:lnTo>
                  <a:lnTo>
                    <a:pt x="516" y="67"/>
                  </a:lnTo>
                  <a:lnTo>
                    <a:pt x="492" y="62"/>
                  </a:lnTo>
                  <a:lnTo>
                    <a:pt x="409" y="70"/>
                  </a:lnTo>
                  <a:lnTo>
                    <a:pt x="395" y="67"/>
                  </a:lnTo>
                  <a:lnTo>
                    <a:pt x="384" y="75"/>
                  </a:lnTo>
                  <a:lnTo>
                    <a:pt x="417" y="119"/>
                  </a:lnTo>
                  <a:lnTo>
                    <a:pt x="395" y="159"/>
                  </a:lnTo>
                  <a:lnTo>
                    <a:pt x="396" y="189"/>
                  </a:lnTo>
                  <a:lnTo>
                    <a:pt x="396" y="204"/>
                  </a:lnTo>
                  <a:lnTo>
                    <a:pt x="441" y="204"/>
                  </a:lnTo>
                  <a:lnTo>
                    <a:pt x="454" y="230"/>
                  </a:lnTo>
                  <a:lnTo>
                    <a:pt x="454" y="257"/>
                  </a:lnTo>
                  <a:lnTo>
                    <a:pt x="441" y="263"/>
                  </a:lnTo>
                  <a:lnTo>
                    <a:pt x="425" y="246"/>
                  </a:lnTo>
                  <a:lnTo>
                    <a:pt x="405" y="257"/>
                  </a:lnTo>
                  <a:lnTo>
                    <a:pt x="395" y="269"/>
                  </a:lnTo>
                  <a:lnTo>
                    <a:pt x="361" y="246"/>
                  </a:lnTo>
                  <a:lnTo>
                    <a:pt x="351" y="224"/>
                  </a:lnTo>
                  <a:lnTo>
                    <a:pt x="322" y="235"/>
                  </a:lnTo>
                  <a:lnTo>
                    <a:pt x="322" y="243"/>
                  </a:lnTo>
                  <a:lnTo>
                    <a:pt x="302" y="224"/>
                  </a:lnTo>
                  <a:lnTo>
                    <a:pt x="273" y="246"/>
                  </a:lnTo>
                  <a:lnTo>
                    <a:pt x="240" y="257"/>
                  </a:lnTo>
                  <a:lnTo>
                    <a:pt x="229" y="246"/>
                  </a:lnTo>
                  <a:lnTo>
                    <a:pt x="221" y="224"/>
                  </a:lnTo>
                  <a:lnTo>
                    <a:pt x="176" y="220"/>
                  </a:lnTo>
                  <a:lnTo>
                    <a:pt x="103" y="216"/>
                  </a:lnTo>
                  <a:lnTo>
                    <a:pt x="85" y="220"/>
                  </a:lnTo>
                  <a:lnTo>
                    <a:pt x="81" y="235"/>
                  </a:lnTo>
                  <a:lnTo>
                    <a:pt x="69" y="230"/>
                  </a:lnTo>
                  <a:lnTo>
                    <a:pt x="54" y="254"/>
                  </a:lnTo>
                  <a:lnTo>
                    <a:pt x="43" y="272"/>
                  </a:lnTo>
                  <a:lnTo>
                    <a:pt x="43" y="281"/>
                  </a:lnTo>
                  <a:lnTo>
                    <a:pt x="51" y="299"/>
                  </a:lnTo>
                  <a:lnTo>
                    <a:pt x="39" y="304"/>
                  </a:lnTo>
                  <a:lnTo>
                    <a:pt x="28" y="272"/>
                  </a:lnTo>
                  <a:lnTo>
                    <a:pt x="7" y="276"/>
                  </a:lnTo>
                  <a:lnTo>
                    <a:pt x="0" y="318"/>
                  </a:lnTo>
                  <a:lnTo>
                    <a:pt x="0" y="343"/>
                  </a:lnTo>
                  <a:lnTo>
                    <a:pt x="0" y="366"/>
                  </a:lnTo>
                  <a:lnTo>
                    <a:pt x="11" y="387"/>
                  </a:lnTo>
                  <a:lnTo>
                    <a:pt x="20" y="399"/>
                  </a:lnTo>
                  <a:lnTo>
                    <a:pt x="20" y="424"/>
                  </a:lnTo>
                  <a:lnTo>
                    <a:pt x="39" y="422"/>
                  </a:lnTo>
                  <a:lnTo>
                    <a:pt x="62" y="403"/>
                  </a:lnTo>
                  <a:lnTo>
                    <a:pt x="74" y="422"/>
                  </a:lnTo>
                  <a:lnTo>
                    <a:pt x="91" y="445"/>
                  </a:lnTo>
                  <a:lnTo>
                    <a:pt x="103" y="468"/>
                  </a:lnTo>
                  <a:lnTo>
                    <a:pt x="121" y="512"/>
                  </a:lnTo>
                  <a:lnTo>
                    <a:pt x="157" y="501"/>
                  </a:lnTo>
                  <a:lnTo>
                    <a:pt x="209" y="489"/>
                  </a:lnTo>
                  <a:lnTo>
                    <a:pt x="291" y="477"/>
                  </a:lnTo>
                  <a:lnTo>
                    <a:pt x="312" y="506"/>
                  </a:lnTo>
                  <a:lnTo>
                    <a:pt x="316" y="562"/>
                  </a:lnTo>
                  <a:lnTo>
                    <a:pt x="273" y="573"/>
                  </a:lnTo>
                  <a:lnTo>
                    <a:pt x="240" y="581"/>
                  </a:lnTo>
                  <a:lnTo>
                    <a:pt x="248" y="621"/>
                  </a:lnTo>
                  <a:lnTo>
                    <a:pt x="191" y="621"/>
                  </a:lnTo>
                  <a:lnTo>
                    <a:pt x="240" y="699"/>
                  </a:lnTo>
                  <a:lnTo>
                    <a:pt x="262" y="706"/>
                  </a:lnTo>
                  <a:lnTo>
                    <a:pt x="284" y="710"/>
                  </a:lnTo>
                  <a:lnTo>
                    <a:pt x="298" y="744"/>
                  </a:lnTo>
                  <a:lnTo>
                    <a:pt x="311" y="731"/>
                  </a:lnTo>
                  <a:lnTo>
                    <a:pt x="352" y="723"/>
                  </a:lnTo>
                  <a:lnTo>
                    <a:pt x="378" y="736"/>
                  </a:lnTo>
                  <a:lnTo>
                    <a:pt x="395" y="753"/>
                  </a:lnTo>
                  <a:lnTo>
                    <a:pt x="406" y="736"/>
                  </a:lnTo>
                  <a:lnTo>
                    <a:pt x="435" y="741"/>
                  </a:lnTo>
                  <a:lnTo>
                    <a:pt x="386" y="565"/>
                  </a:lnTo>
                  <a:lnTo>
                    <a:pt x="405" y="556"/>
                  </a:lnTo>
                  <a:lnTo>
                    <a:pt x="469" y="518"/>
                  </a:lnTo>
                  <a:lnTo>
                    <a:pt x="480" y="515"/>
                  </a:lnTo>
                  <a:lnTo>
                    <a:pt x="471" y="501"/>
                  </a:lnTo>
                  <a:lnTo>
                    <a:pt x="484" y="508"/>
                  </a:lnTo>
                  <a:lnTo>
                    <a:pt x="484" y="489"/>
                  </a:lnTo>
                  <a:lnTo>
                    <a:pt x="492" y="477"/>
                  </a:lnTo>
                  <a:lnTo>
                    <a:pt x="498" y="483"/>
                  </a:lnTo>
                  <a:lnTo>
                    <a:pt x="513" y="483"/>
                  </a:lnTo>
                  <a:lnTo>
                    <a:pt x="527" y="493"/>
                  </a:lnTo>
                  <a:lnTo>
                    <a:pt x="544" y="470"/>
                  </a:lnTo>
                  <a:lnTo>
                    <a:pt x="558" y="477"/>
                  </a:lnTo>
                  <a:lnTo>
                    <a:pt x="544" y="508"/>
                  </a:lnTo>
                  <a:lnTo>
                    <a:pt x="554" y="550"/>
                  </a:lnTo>
                  <a:lnTo>
                    <a:pt x="584" y="575"/>
                  </a:lnTo>
                  <a:lnTo>
                    <a:pt x="584" y="581"/>
                  </a:lnTo>
                  <a:lnTo>
                    <a:pt x="575" y="602"/>
                  </a:lnTo>
                  <a:lnTo>
                    <a:pt x="577" y="611"/>
                  </a:lnTo>
                  <a:lnTo>
                    <a:pt x="621" y="629"/>
                  </a:lnTo>
                  <a:lnTo>
                    <a:pt x="632" y="656"/>
                  </a:lnTo>
                  <a:lnTo>
                    <a:pt x="671" y="639"/>
                  </a:lnTo>
                  <a:lnTo>
                    <a:pt x="717" y="629"/>
                  </a:lnTo>
                  <a:lnTo>
                    <a:pt x="750" y="708"/>
                  </a:lnTo>
                  <a:lnTo>
                    <a:pt x="763" y="745"/>
                  </a:lnTo>
                  <a:lnTo>
                    <a:pt x="751" y="754"/>
                  </a:lnTo>
                  <a:lnTo>
                    <a:pt x="746" y="768"/>
                  </a:lnTo>
                  <a:lnTo>
                    <a:pt x="779" y="779"/>
                  </a:lnTo>
                  <a:lnTo>
                    <a:pt x="789" y="795"/>
                  </a:lnTo>
                  <a:lnTo>
                    <a:pt x="835" y="779"/>
                  </a:lnTo>
                  <a:lnTo>
                    <a:pt x="848" y="795"/>
                  </a:lnTo>
                  <a:lnTo>
                    <a:pt x="882" y="776"/>
                  </a:lnTo>
                  <a:lnTo>
                    <a:pt x="904" y="771"/>
                  </a:lnTo>
                  <a:lnTo>
                    <a:pt x="930" y="777"/>
                  </a:lnTo>
                  <a:lnTo>
                    <a:pt x="989" y="777"/>
                  </a:lnTo>
                  <a:lnTo>
                    <a:pt x="977" y="764"/>
                  </a:lnTo>
                  <a:lnTo>
                    <a:pt x="977" y="741"/>
                  </a:lnTo>
                  <a:lnTo>
                    <a:pt x="984" y="726"/>
                  </a:lnTo>
                  <a:lnTo>
                    <a:pt x="984" y="714"/>
                  </a:lnTo>
                  <a:lnTo>
                    <a:pt x="967" y="702"/>
                  </a:lnTo>
                  <a:lnTo>
                    <a:pt x="1004" y="698"/>
                  </a:lnTo>
                  <a:lnTo>
                    <a:pt x="1039" y="702"/>
                  </a:lnTo>
                  <a:lnTo>
                    <a:pt x="1047" y="714"/>
                  </a:lnTo>
                  <a:lnTo>
                    <a:pt x="1071" y="708"/>
                  </a:lnTo>
                  <a:lnTo>
                    <a:pt x="1055" y="673"/>
                  </a:lnTo>
                  <a:lnTo>
                    <a:pt x="1073" y="669"/>
                  </a:lnTo>
                  <a:lnTo>
                    <a:pt x="1166" y="683"/>
                  </a:lnTo>
                  <a:lnTo>
                    <a:pt x="1241" y="691"/>
                  </a:lnTo>
                  <a:lnTo>
                    <a:pt x="1297" y="719"/>
                  </a:lnTo>
                  <a:lnTo>
                    <a:pt x="1327" y="719"/>
                  </a:lnTo>
                  <a:lnTo>
                    <a:pt x="1336" y="753"/>
                  </a:lnTo>
                  <a:lnTo>
                    <a:pt x="1358" y="683"/>
                  </a:lnTo>
                  <a:lnTo>
                    <a:pt x="1327" y="607"/>
                  </a:lnTo>
                  <a:lnTo>
                    <a:pt x="1422" y="581"/>
                  </a:lnTo>
                  <a:lnTo>
                    <a:pt x="1436" y="539"/>
                  </a:lnTo>
                  <a:lnTo>
                    <a:pt x="1448" y="477"/>
                  </a:lnTo>
                  <a:lnTo>
                    <a:pt x="1545" y="483"/>
                  </a:lnTo>
                  <a:lnTo>
                    <a:pt x="1561" y="408"/>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8" name="Freeform 492"/>
            <p:cNvSpPr/>
            <p:nvPr/>
          </p:nvSpPr>
          <p:spPr bwMode="auto">
            <a:xfrm>
              <a:off x="2273212" y="2962032"/>
              <a:ext cx="336945" cy="224356"/>
            </a:xfrm>
            <a:custGeom>
              <a:avLst/>
              <a:gdLst>
                <a:gd name="T0" fmla="*/ 1 w 697"/>
                <a:gd name="T1" fmla="*/ 5 h 492"/>
                <a:gd name="T2" fmla="*/ 2 w 697"/>
                <a:gd name="T3" fmla="*/ 4 h 492"/>
                <a:gd name="T4" fmla="*/ 2 w 697"/>
                <a:gd name="T5" fmla="*/ 4 h 492"/>
                <a:gd name="T6" fmla="*/ 3 w 697"/>
                <a:gd name="T7" fmla="*/ 4 h 492"/>
                <a:gd name="T8" fmla="*/ 4 w 697"/>
                <a:gd name="T9" fmla="*/ 4 h 492"/>
                <a:gd name="T10" fmla="*/ 4 w 697"/>
                <a:gd name="T11" fmla="*/ 5 h 492"/>
                <a:gd name="T12" fmla="*/ 4 w 697"/>
                <a:gd name="T13" fmla="*/ 5 h 492"/>
                <a:gd name="T14" fmla="*/ 5 w 697"/>
                <a:gd name="T15" fmla="*/ 7 h 492"/>
                <a:gd name="T16" fmla="*/ 5 w 697"/>
                <a:gd name="T17" fmla="*/ 6 h 492"/>
                <a:gd name="T18" fmla="*/ 6 w 697"/>
                <a:gd name="T19" fmla="*/ 7 h 492"/>
                <a:gd name="T20" fmla="*/ 8 w 697"/>
                <a:gd name="T21" fmla="*/ 8 h 492"/>
                <a:gd name="T22" fmla="*/ 9 w 697"/>
                <a:gd name="T23" fmla="*/ 9 h 492"/>
                <a:gd name="T24" fmla="*/ 10 w 697"/>
                <a:gd name="T25" fmla="*/ 10 h 492"/>
                <a:gd name="T26" fmla="*/ 11 w 697"/>
                <a:gd name="T27" fmla="*/ 11 h 492"/>
                <a:gd name="T28" fmla="*/ 12 w 697"/>
                <a:gd name="T29" fmla="*/ 10 h 492"/>
                <a:gd name="T30" fmla="*/ 12 w 697"/>
                <a:gd name="T31" fmla="*/ 9 h 492"/>
                <a:gd name="T32" fmla="*/ 11 w 697"/>
                <a:gd name="T33" fmla="*/ 7 h 492"/>
                <a:gd name="T34" fmla="*/ 12 w 697"/>
                <a:gd name="T35" fmla="*/ 7 h 492"/>
                <a:gd name="T36" fmla="*/ 14 w 697"/>
                <a:gd name="T37" fmla="*/ 7 h 492"/>
                <a:gd name="T38" fmla="*/ 16 w 697"/>
                <a:gd name="T39" fmla="*/ 7 h 492"/>
                <a:gd name="T40" fmla="*/ 16 w 697"/>
                <a:gd name="T41" fmla="*/ 6 h 492"/>
                <a:gd name="T42" fmla="*/ 13 w 697"/>
                <a:gd name="T43" fmla="*/ 6 h 492"/>
                <a:gd name="T44" fmla="*/ 12 w 697"/>
                <a:gd name="T45" fmla="*/ 6 h 492"/>
                <a:gd name="T46" fmla="*/ 11 w 697"/>
                <a:gd name="T47" fmla="*/ 7 h 492"/>
                <a:gd name="T48" fmla="*/ 10 w 697"/>
                <a:gd name="T49" fmla="*/ 6 h 492"/>
                <a:gd name="T50" fmla="*/ 9 w 697"/>
                <a:gd name="T51" fmla="*/ 7 h 492"/>
                <a:gd name="T52" fmla="*/ 9 w 697"/>
                <a:gd name="T53" fmla="*/ 6 h 492"/>
                <a:gd name="T54" fmla="*/ 9 w 697"/>
                <a:gd name="T55" fmla="*/ 5 h 492"/>
                <a:gd name="T56" fmla="*/ 9 w 697"/>
                <a:gd name="T57" fmla="*/ 4 h 492"/>
                <a:gd name="T58" fmla="*/ 6 w 697"/>
                <a:gd name="T59" fmla="*/ 3 h 492"/>
                <a:gd name="T60" fmla="*/ 5 w 697"/>
                <a:gd name="T61" fmla="*/ 2 h 492"/>
                <a:gd name="T62" fmla="*/ 3 w 697"/>
                <a:gd name="T63" fmla="*/ 3 h 492"/>
                <a:gd name="T64" fmla="*/ 2 w 697"/>
                <a:gd name="T65" fmla="*/ 1 h 492"/>
                <a:gd name="T66" fmla="*/ 2 w 697"/>
                <a:gd name="T67" fmla="*/ 0 h 492"/>
                <a:gd name="T68" fmla="*/ 1 w 697"/>
                <a:gd name="T69" fmla="*/ 5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7"/>
                <a:gd name="T106" fmla="*/ 0 h 492"/>
                <a:gd name="T107" fmla="*/ 697 w 697"/>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7" h="492">
                  <a:moveTo>
                    <a:pt x="49" y="226"/>
                  </a:moveTo>
                  <a:lnTo>
                    <a:pt x="65" y="221"/>
                  </a:lnTo>
                  <a:lnTo>
                    <a:pt x="72" y="202"/>
                  </a:lnTo>
                  <a:lnTo>
                    <a:pt x="81" y="184"/>
                  </a:lnTo>
                  <a:lnTo>
                    <a:pt x="98" y="193"/>
                  </a:lnTo>
                  <a:lnTo>
                    <a:pt x="94" y="168"/>
                  </a:lnTo>
                  <a:lnTo>
                    <a:pt x="112" y="158"/>
                  </a:lnTo>
                  <a:lnTo>
                    <a:pt x="124" y="176"/>
                  </a:lnTo>
                  <a:lnTo>
                    <a:pt x="141" y="176"/>
                  </a:lnTo>
                  <a:lnTo>
                    <a:pt x="158" y="187"/>
                  </a:lnTo>
                  <a:lnTo>
                    <a:pt x="168" y="193"/>
                  </a:lnTo>
                  <a:lnTo>
                    <a:pt x="168" y="199"/>
                  </a:lnTo>
                  <a:lnTo>
                    <a:pt x="169" y="214"/>
                  </a:lnTo>
                  <a:lnTo>
                    <a:pt x="189" y="221"/>
                  </a:lnTo>
                  <a:lnTo>
                    <a:pt x="189" y="244"/>
                  </a:lnTo>
                  <a:lnTo>
                    <a:pt x="205" y="276"/>
                  </a:lnTo>
                  <a:lnTo>
                    <a:pt x="225" y="280"/>
                  </a:lnTo>
                  <a:lnTo>
                    <a:pt x="230" y="272"/>
                  </a:lnTo>
                  <a:lnTo>
                    <a:pt x="251" y="258"/>
                  </a:lnTo>
                  <a:lnTo>
                    <a:pt x="270" y="276"/>
                  </a:lnTo>
                  <a:lnTo>
                    <a:pt x="290" y="306"/>
                  </a:lnTo>
                  <a:lnTo>
                    <a:pt x="325" y="344"/>
                  </a:lnTo>
                  <a:lnTo>
                    <a:pt x="383" y="360"/>
                  </a:lnTo>
                  <a:lnTo>
                    <a:pt x="386" y="384"/>
                  </a:lnTo>
                  <a:lnTo>
                    <a:pt x="423" y="400"/>
                  </a:lnTo>
                  <a:lnTo>
                    <a:pt x="440" y="425"/>
                  </a:lnTo>
                  <a:lnTo>
                    <a:pt x="427" y="491"/>
                  </a:lnTo>
                  <a:lnTo>
                    <a:pt x="459" y="492"/>
                  </a:lnTo>
                  <a:lnTo>
                    <a:pt x="485" y="457"/>
                  </a:lnTo>
                  <a:lnTo>
                    <a:pt x="498" y="440"/>
                  </a:lnTo>
                  <a:lnTo>
                    <a:pt x="507" y="421"/>
                  </a:lnTo>
                  <a:lnTo>
                    <a:pt x="501" y="387"/>
                  </a:lnTo>
                  <a:lnTo>
                    <a:pt x="473" y="373"/>
                  </a:lnTo>
                  <a:lnTo>
                    <a:pt x="481" y="314"/>
                  </a:lnTo>
                  <a:lnTo>
                    <a:pt x="505" y="290"/>
                  </a:lnTo>
                  <a:lnTo>
                    <a:pt x="527" y="298"/>
                  </a:lnTo>
                  <a:lnTo>
                    <a:pt x="579" y="287"/>
                  </a:lnTo>
                  <a:lnTo>
                    <a:pt x="586" y="311"/>
                  </a:lnTo>
                  <a:lnTo>
                    <a:pt x="614" y="310"/>
                  </a:lnTo>
                  <a:lnTo>
                    <a:pt x="680" y="306"/>
                  </a:lnTo>
                  <a:lnTo>
                    <a:pt x="697" y="276"/>
                  </a:lnTo>
                  <a:lnTo>
                    <a:pt x="680" y="261"/>
                  </a:lnTo>
                  <a:lnTo>
                    <a:pt x="637" y="261"/>
                  </a:lnTo>
                  <a:lnTo>
                    <a:pt x="566" y="261"/>
                  </a:lnTo>
                  <a:lnTo>
                    <a:pt x="538" y="261"/>
                  </a:lnTo>
                  <a:lnTo>
                    <a:pt x="510" y="256"/>
                  </a:lnTo>
                  <a:lnTo>
                    <a:pt x="462" y="280"/>
                  </a:lnTo>
                  <a:lnTo>
                    <a:pt x="457" y="276"/>
                  </a:lnTo>
                  <a:lnTo>
                    <a:pt x="449" y="264"/>
                  </a:lnTo>
                  <a:lnTo>
                    <a:pt x="426" y="272"/>
                  </a:lnTo>
                  <a:lnTo>
                    <a:pt x="403" y="280"/>
                  </a:lnTo>
                  <a:lnTo>
                    <a:pt x="398" y="275"/>
                  </a:lnTo>
                  <a:lnTo>
                    <a:pt x="394" y="264"/>
                  </a:lnTo>
                  <a:lnTo>
                    <a:pt x="365" y="256"/>
                  </a:lnTo>
                  <a:lnTo>
                    <a:pt x="360" y="253"/>
                  </a:lnTo>
                  <a:lnTo>
                    <a:pt x="364" y="239"/>
                  </a:lnTo>
                  <a:lnTo>
                    <a:pt x="378" y="230"/>
                  </a:lnTo>
                  <a:lnTo>
                    <a:pt x="360" y="183"/>
                  </a:lnTo>
                  <a:lnTo>
                    <a:pt x="331" y="114"/>
                  </a:lnTo>
                  <a:lnTo>
                    <a:pt x="247" y="137"/>
                  </a:lnTo>
                  <a:lnTo>
                    <a:pt x="230" y="114"/>
                  </a:lnTo>
                  <a:lnTo>
                    <a:pt x="191" y="96"/>
                  </a:lnTo>
                  <a:lnTo>
                    <a:pt x="158" y="123"/>
                  </a:lnTo>
                  <a:lnTo>
                    <a:pt x="126" y="116"/>
                  </a:lnTo>
                  <a:lnTo>
                    <a:pt x="89" y="87"/>
                  </a:lnTo>
                  <a:lnTo>
                    <a:pt x="83" y="51"/>
                  </a:lnTo>
                  <a:lnTo>
                    <a:pt x="85" y="26"/>
                  </a:lnTo>
                  <a:lnTo>
                    <a:pt x="83" y="0"/>
                  </a:lnTo>
                  <a:lnTo>
                    <a:pt x="0" y="51"/>
                  </a:lnTo>
                  <a:lnTo>
                    <a:pt x="49" y="22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49" name="Freeform 493"/>
            <p:cNvSpPr/>
            <p:nvPr/>
          </p:nvSpPr>
          <p:spPr bwMode="auto">
            <a:xfrm>
              <a:off x="2231094" y="3035227"/>
              <a:ext cx="256078" cy="195715"/>
            </a:xfrm>
            <a:custGeom>
              <a:avLst/>
              <a:gdLst>
                <a:gd name="T0" fmla="*/ 0 w 534"/>
                <a:gd name="T1" fmla="*/ 1 h 433"/>
                <a:gd name="T2" fmla="*/ 0 w 534"/>
                <a:gd name="T3" fmla="*/ 3 h 433"/>
                <a:gd name="T4" fmla="*/ 1 w 534"/>
                <a:gd name="T5" fmla="*/ 2 h 433"/>
                <a:gd name="T6" fmla="*/ 2 w 534"/>
                <a:gd name="T7" fmla="*/ 3 h 433"/>
                <a:gd name="T8" fmla="*/ 1 w 534"/>
                <a:gd name="T9" fmla="*/ 3 h 433"/>
                <a:gd name="T10" fmla="*/ 0 w 534"/>
                <a:gd name="T11" fmla="*/ 3 h 433"/>
                <a:gd name="T12" fmla="*/ 0 w 534"/>
                <a:gd name="T13" fmla="*/ 4 h 433"/>
                <a:gd name="T14" fmla="*/ 0 w 534"/>
                <a:gd name="T15" fmla="*/ 4 h 433"/>
                <a:gd name="T16" fmla="*/ 1 w 534"/>
                <a:gd name="T17" fmla="*/ 5 h 433"/>
                <a:gd name="T18" fmla="*/ 1 w 534"/>
                <a:gd name="T19" fmla="*/ 5 h 433"/>
                <a:gd name="T20" fmla="*/ 1 w 534"/>
                <a:gd name="T21" fmla="*/ 5 h 433"/>
                <a:gd name="T22" fmla="*/ 1 w 534"/>
                <a:gd name="T23" fmla="*/ 7 h 433"/>
                <a:gd name="T24" fmla="*/ 3 w 534"/>
                <a:gd name="T25" fmla="*/ 7 h 433"/>
                <a:gd name="T26" fmla="*/ 4 w 534"/>
                <a:gd name="T27" fmla="*/ 6 h 433"/>
                <a:gd name="T28" fmla="*/ 6 w 534"/>
                <a:gd name="T29" fmla="*/ 7 h 433"/>
                <a:gd name="T30" fmla="*/ 7 w 534"/>
                <a:gd name="T31" fmla="*/ 8 h 433"/>
                <a:gd name="T32" fmla="*/ 7 w 534"/>
                <a:gd name="T33" fmla="*/ 9 h 433"/>
                <a:gd name="T34" fmla="*/ 7 w 534"/>
                <a:gd name="T35" fmla="*/ 9 h 433"/>
                <a:gd name="T36" fmla="*/ 9 w 534"/>
                <a:gd name="T37" fmla="*/ 10 h 433"/>
                <a:gd name="T38" fmla="*/ 11 w 534"/>
                <a:gd name="T39" fmla="*/ 7 h 433"/>
                <a:gd name="T40" fmla="*/ 12 w 534"/>
                <a:gd name="T41" fmla="*/ 7 h 433"/>
                <a:gd name="T42" fmla="*/ 12 w 534"/>
                <a:gd name="T43" fmla="*/ 7 h 433"/>
                <a:gd name="T44" fmla="*/ 12 w 534"/>
                <a:gd name="T45" fmla="*/ 6 h 433"/>
                <a:gd name="T46" fmla="*/ 12 w 534"/>
                <a:gd name="T47" fmla="*/ 5 h 433"/>
                <a:gd name="T48" fmla="*/ 11 w 534"/>
                <a:gd name="T49" fmla="*/ 5 h 433"/>
                <a:gd name="T50" fmla="*/ 11 w 534"/>
                <a:gd name="T51" fmla="*/ 5 h 433"/>
                <a:gd name="T52" fmla="*/ 10 w 534"/>
                <a:gd name="T53" fmla="*/ 4 h 433"/>
                <a:gd name="T54" fmla="*/ 9 w 534"/>
                <a:gd name="T55" fmla="*/ 3 h 433"/>
                <a:gd name="T56" fmla="*/ 9 w 534"/>
                <a:gd name="T57" fmla="*/ 3 h 433"/>
                <a:gd name="T58" fmla="*/ 8 w 534"/>
                <a:gd name="T59" fmla="*/ 2 h 433"/>
                <a:gd name="T60" fmla="*/ 7 w 534"/>
                <a:gd name="T61" fmla="*/ 3 h 433"/>
                <a:gd name="T62" fmla="*/ 7 w 534"/>
                <a:gd name="T63" fmla="*/ 3 h 433"/>
                <a:gd name="T64" fmla="*/ 7 w 534"/>
                <a:gd name="T65" fmla="*/ 3 h 433"/>
                <a:gd name="T66" fmla="*/ 7 w 534"/>
                <a:gd name="T67" fmla="*/ 2 h 433"/>
                <a:gd name="T68" fmla="*/ 7 w 534"/>
                <a:gd name="T69" fmla="*/ 1 h 433"/>
                <a:gd name="T70" fmla="*/ 6 w 534"/>
                <a:gd name="T71" fmla="*/ 1 h 433"/>
                <a:gd name="T72" fmla="*/ 6 w 534"/>
                <a:gd name="T73" fmla="*/ 1 h 433"/>
                <a:gd name="T74" fmla="*/ 5 w 534"/>
                <a:gd name="T75" fmla="*/ 0 h 433"/>
                <a:gd name="T76" fmla="*/ 5 w 534"/>
                <a:gd name="T77" fmla="*/ 0 h 433"/>
                <a:gd name="T78" fmla="*/ 5 w 534"/>
                <a:gd name="T79" fmla="*/ 0 h 433"/>
                <a:gd name="T80" fmla="*/ 4 w 534"/>
                <a:gd name="T81" fmla="*/ 0 h 433"/>
                <a:gd name="T82" fmla="*/ 5 w 534"/>
                <a:gd name="T83" fmla="*/ 1 h 433"/>
                <a:gd name="T84" fmla="*/ 4 w 534"/>
                <a:gd name="T85" fmla="*/ 1 h 433"/>
                <a:gd name="T86" fmla="*/ 4 w 534"/>
                <a:gd name="T87" fmla="*/ 1 h 433"/>
                <a:gd name="T88" fmla="*/ 4 w 534"/>
                <a:gd name="T89" fmla="*/ 1 h 433"/>
                <a:gd name="T90" fmla="*/ 3 w 534"/>
                <a:gd name="T91" fmla="*/ 1 h 433"/>
                <a:gd name="T92" fmla="*/ 3 w 534"/>
                <a:gd name="T93" fmla="*/ 1 h 433"/>
                <a:gd name="T94" fmla="*/ 2 w 534"/>
                <a:gd name="T95" fmla="*/ 2 h 433"/>
                <a:gd name="T96" fmla="*/ 2 w 534"/>
                <a:gd name="T97" fmla="*/ 1 h 433"/>
                <a:gd name="T98" fmla="*/ 1 w 534"/>
                <a:gd name="T99" fmla="*/ 1 h 433"/>
                <a:gd name="T100" fmla="*/ 0 w 534"/>
                <a:gd name="T101" fmla="*/ 1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433"/>
                <a:gd name="T155" fmla="*/ 534 w 534"/>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433">
                  <a:moveTo>
                    <a:pt x="0" y="63"/>
                  </a:moveTo>
                  <a:lnTo>
                    <a:pt x="4" y="118"/>
                  </a:lnTo>
                  <a:lnTo>
                    <a:pt x="32" y="86"/>
                  </a:lnTo>
                  <a:lnTo>
                    <a:pt x="72" y="129"/>
                  </a:lnTo>
                  <a:lnTo>
                    <a:pt x="53" y="156"/>
                  </a:lnTo>
                  <a:lnTo>
                    <a:pt x="7" y="130"/>
                  </a:lnTo>
                  <a:lnTo>
                    <a:pt x="1" y="168"/>
                  </a:lnTo>
                  <a:lnTo>
                    <a:pt x="7" y="191"/>
                  </a:lnTo>
                  <a:lnTo>
                    <a:pt x="32" y="196"/>
                  </a:lnTo>
                  <a:lnTo>
                    <a:pt x="22" y="221"/>
                  </a:lnTo>
                  <a:lnTo>
                    <a:pt x="41" y="238"/>
                  </a:lnTo>
                  <a:lnTo>
                    <a:pt x="41" y="314"/>
                  </a:lnTo>
                  <a:lnTo>
                    <a:pt x="115" y="292"/>
                  </a:lnTo>
                  <a:lnTo>
                    <a:pt x="157" y="269"/>
                  </a:lnTo>
                  <a:lnTo>
                    <a:pt x="250" y="320"/>
                  </a:lnTo>
                  <a:lnTo>
                    <a:pt x="311" y="352"/>
                  </a:lnTo>
                  <a:lnTo>
                    <a:pt x="322" y="366"/>
                  </a:lnTo>
                  <a:lnTo>
                    <a:pt x="328" y="405"/>
                  </a:lnTo>
                  <a:lnTo>
                    <a:pt x="382" y="433"/>
                  </a:lnTo>
                  <a:lnTo>
                    <a:pt x="466" y="329"/>
                  </a:lnTo>
                  <a:lnTo>
                    <a:pt x="519" y="329"/>
                  </a:lnTo>
                  <a:lnTo>
                    <a:pt x="528" y="286"/>
                  </a:lnTo>
                  <a:lnTo>
                    <a:pt x="534" y="268"/>
                  </a:lnTo>
                  <a:lnTo>
                    <a:pt x="517" y="240"/>
                  </a:lnTo>
                  <a:lnTo>
                    <a:pt x="478" y="223"/>
                  </a:lnTo>
                  <a:lnTo>
                    <a:pt x="472" y="202"/>
                  </a:lnTo>
                  <a:lnTo>
                    <a:pt x="417" y="186"/>
                  </a:lnTo>
                  <a:lnTo>
                    <a:pt x="382" y="148"/>
                  </a:lnTo>
                  <a:lnTo>
                    <a:pt x="371" y="122"/>
                  </a:lnTo>
                  <a:lnTo>
                    <a:pt x="343" y="98"/>
                  </a:lnTo>
                  <a:lnTo>
                    <a:pt x="327" y="113"/>
                  </a:lnTo>
                  <a:lnTo>
                    <a:pt x="317" y="122"/>
                  </a:lnTo>
                  <a:lnTo>
                    <a:pt x="297" y="118"/>
                  </a:lnTo>
                  <a:lnTo>
                    <a:pt x="281" y="86"/>
                  </a:lnTo>
                  <a:lnTo>
                    <a:pt x="281" y="63"/>
                  </a:lnTo>
                  <a:lnTo>
                    <a:pt x="261" y="56"/>
                  </a:lnTo>
                  <a:lnTo>
                    <a:pt x="256" y="35"/>
                  </a:lnTo>
                  <a:lnTo>
                    <a:pt x="233" y="18"/>
                  </a:lnTo>
                  <a:lnTo>
                    <a:pt x="216" y="18"/>
                  </a:lnTo>
                  <a:lnTo>
                    <a:pt x="204" y="0"/>
                  </a:lnTo>
                  <a:lnTo>
                    <a:pt x="186" y="10"/>
                  </a:lnTo>
                  <a:lnTo>
                    <a:pt x="192" y="35"/>
                  </a:lnTo>
                  <a:lnTo>
                    <a:pt x="182" y="31"/>
                  </a:lnTo>
                  <a:lnTo>
                    <a:pt x="173" y="26"/>
                  </a:lnTo>
                  <a:lnTo>
                    <a:pt x="157" y="63"/>
                  </a:lnTo>
                  <a:lnTo>
                    <a:pt x="136" y="68"/>
                  </a:lnTo>
                  <a:lnTo>
                    <a:pt x="115" y="61"/>
                  </a:lnTo>
                  <a:lnTo>
                    <a:pt x="101" y="80"/>
                  </a:lnTo>
                  <a:lnTo>
                    <a:pt x="84" y="63"/>
                  </a:lnTo>
                  <a:lnTo>
                    <a:pt x="57" y="46"/>
                  </a:lnTo>
                  <a:lnTo>
                    <a:pt x="0" y="6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0" name="Freeform 494"/>
            <p:cNvSpPr/>
            <p:nvPr/>
          </p:nvSpPr>
          <p:spPr bwMode="auto">
            <a:xfrm>
              <a:off x="2517497" y="3033635"/>
              <a:ext cx="213960" cy="98653"/>
            </a:xfrm>
            <a:custGeom>
              <a:avLst/>
              <a:gdLst>
                <a:gd name="T0" fmla="*/ 3 w 444"/>
                <a:gd name="T1" fmla="*/ 3 h 219"/>
                <a:gd name="T2" fmla="*/ 2 w 444"/>
                <a:gd name="T3" fmla="*/ 3 h 219"/>
                <a:gd name="T4" fmla="*/ 0 w 444"/>
                <a:gd name="T5" fmla="*/ 4 h 219"/>
                <a:gd name="T6" fmla="*/ 0 w 444"/>
                <a:gd name="T7" fmla="*/ 4 h 219"/>
                <a:gd name="T8" fmla="*/ 0 w 444"/>
                <a:gd name="T9" fmla="*/ 5 h 219"/>
                <a:gd name="T10" fmla="*/ 1 w 444"/>
                <a:gd name="T11" fmla="*/ 5 h 219"/>
                <a:gd name="T12" fmla="*/ 3 w 444"/>
                <a:gd name="T13" fmla="*/ 5 h 219"/>
                <a:gd name="T14" fmla="*/ 4 w 444"/>
                <a:gd name="T15" fmla="*/ 5 h 219"/>
                <a:gd name="T16" fmla="*/ 5 w 444"/>
                <a:gd name="T17" fmla="*/ 5 h 219"/>
                <a:gd name="T18" fmla="*/ 5 w 444"/>
                <a:gd name="T19" fmla="*/ 4 h 219"/>
                <a:gd name="T20" fmla="*/ 6 w 444"/>
                <a:gd name="T21" fmla="*/ 4 h 219"/>
                <a:gd name="T22" fmla="*/ 7 w 444"/>
                <a:gd name="T23" fmla="*/ 4 h 219"/>
                <a:gd name="T24" fmla="*/ 7 w 444"/>
                <a:gd name="T25" fmla="*/ 4 h 219"/>
                <a:gd name="T26" fmla="*/ 9 w 444"/>
                <a:gd name="T27" fmla="*/ 3 h 219"/>
                <a:gd name="T28" fmla="*/ 10 w 444"/>
                <a:gd name="T29" fmla="*/ 2 h 219"/>
                <a:gd name="T30" fmla="*/ 10 w 444"/>
                <a:gd name="T31" fmla="*/ 2 h 219"/>
                <a:gd name="T32" fmla="*/ 10 w 444"/>
                <a:gd name="T33" fmla="*/ 1 h 219"/>
                <a:gd name="T34" fmla="*/ 9 w 444"/>
                <a:gd name="T35" fmla="*/ 1 h 219"/>
                <a:gd name="T36" fmla="*/ 9 w 444"/>
                <a:gd name="T37" fmla="*/ 1 h 219"/>
                <a:gd name="T38" fmla="*/ 8 w 444"/>
                <a:gd name="T39" fmla="*/ 1 h 219"/>
                <a:gd name="T40" fmla="*/ 7 w 444"/>
                <a:gd name="T41" fmla="*/ 0 h 219"/>
                <a:gd name="T42" fmla="*/ 4 w 444"/>
                <a:gd name="T43" fmla="*/ 0 h 219"/>
                <a:gd name="T44" fmla="*/ 4 w 444"/>
                <a:gd name="T45" fmla="*/ 0 h 219"/>
                <a:gd name="T46" fmla="*/ 4 w 444"/>
                <a:gd name="T47" fmla="*/ 1 h 219"/>
                <a:gd name="T48" fmla="*/ 4 w 444"/>
                <a:gd name="T49" fmla="*/ 1 h 219"/>
                <a:gd name="T50" fmla="*/ 4 w 444"/>
                <a:gd name="T51" fmla="*/ 1 h 219"/>
                <a:gd name="T52" fmla="*/ 3 w 444"/>
                <a:gd name="T53" fmla="*/ 1 h 219"/>
                <a:gd name="T54" fmla="*/ 3 w 444"/>
                <a:gd name="T55" fmla="*/ 1 h 219"/>
                <a:gd name="T56" fmla="*/ 2 w 444"/>
                <a:gd name="T57" fmla="*/ 1 h 219"/>
                <a:gd name="T58" fmla="*/ 2 w 444"/>
                <a:gd name="T59" fmla="*/ 1 h 219"/>
                <a:gd name="T60" fmla="*/ 2 w 444"/>
                <a:gd name="T61" fmla="*/ 1 h 219"/>
                <a:gd name="T62" fmla="*/ 2 w 444"/>
                <a:gd name="T63" fmla="*/ 2 h 219"/>
                <a:gd name="T64" fmla="*/ 2 w 444"/>
                <a:gd name="T65" fmla="*/ 2 h 219"/>
                <a:gd name="T66" fmla="*/ 2 w 444"/>
                <a:gd name="T67" fmla="*/ 3 h 219"/>
                <a:gd name="T68" fmla="*/ 4 w 444"/>
                <a:gd name="T69" fmla="*/ 3 h 219"/>
                <a:gd name="T70" fmla="*/ 4 w 444"/>
                <a:gd name="T71" fmla="*/ 2 h 219"/>
                <a:gd name="T72" fmla="*/ 5 w 444"/>
                <a:gd name="T73" fmla="*/ 3 h 219"/>
                <a:gd name="T74" fmla="*/ 4 w 444"/>
                <a:gd name="T75" fmla="*/ 3 h 219"/>
                <a:gd name="T76" fmla="*/ 4 w 444"/>
                <a:gd name="T77" fmla="*/ 3 h 219"/>
                <a:gd name="T78" fmla="*/ 3 w 444"/>
                <a:gd name="T79" fmla="*/ 3 h 219"/>
                <a:gd name="T80" fmla="*/ 3 w 444"/>
                <a:gd name="T81" fmla="*/ 3 h 219"/>
                <a:gd name="T82" fmla="*/ 3 w 444"/>
                <a:gd name="T83" fmla="*/ 3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19"/>
                <a:gd name="T128" fmla="*/ 444 w 444"/>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19">
                  <a:moveTo>
                    <a:pt x="113" y="156"/>
                  </a:moveTo>
                  <a:lnTo>
                    <a:pt x="81" y="156"/>
                  </a:lnTo>
                  <a:lnTo>
                    <a:pt x="16" y="165"/>
                  </a:lnTo>
                  <a:lnTo>
                    <a:pt x="0" y="190"/>
                  </a:lnTo>
                  <a:lnTo>
                    <a:pt x="16" y="200"/>
                  </a:lnTo>
                  <a:lnTo>
                    <a:pt x="29" y="207"/>
                  </a:lnTo>
                  <a:lnTo>
                    <a:pt x="118" y="206"/>
                  </a:lnTo>
                  <a:lnTo>
                    <a:pt x="179" y="206"/>
                  </a:lnTo>
                  <a:lnTo>
                    <a:pt x="207" y="219"/>
                  </a:lnTo>
                  <a:lnTo>
                    <a:pt x="216" y="192"/>
                  </a:lnTo>
                  <a:lnTo>
                    <a:pt x="242" y="190"/>
                  </a:lnTo>
                  <a:lnTo>
                    <a:pt x="278" y="180"/>
                  </a:lnTo>
                  <a:lnTo>
                    <a:pt x="309" y="172"/>
                  </a:lnTo>
                  <a:lnTo>
                    <a:pt x="363" y="136"/>
                  </a:lnTo>
                  <a:lnTo>
                    <a:pt x="423" y="102"/>
                  </a:lnTo>
                  <a:lnTo>
                    <a:pt x="444" y="84"/>
                  </a:lnTo>
                  <a:lnTo>
                    <a:pt x="436" y="50"/>
                  </a:lnTo>
                  <a:lnTo>
                    <a:pt x="406" y="50"/>
                  </a:lnTo>
                  <a:lnTo>
                    <a:pt x="382" y="35"/>
                  </a:lnTo>
                  <a:lnTo>
                    <a:pt x="349" y="22"/>
                  </a:lnTo>
                  <a:lnTo>
                    <a:pt x="275" y="14"/>
                  </a:lnTo>
                  <a:lnTo>
                    <a:pt x="182" y="0"/>
                  </a:lnTo>
                  <a:lnTo>
                    <a:pt x="165" y="4"/>
                  </a:lnTo>
                  <a:lnTo>
                    <a:pt x="171" y="22"/>
                  </a:lnTo>
                  <a:lnTo>
                    <a:pt x="180" y="39"/>
                  </a:lnTo>
                  <a:lnTo>
                    <a:pt x="156" y="45"/>
                  </a:lnTo>
                  <a:lnTo>
                    <a:pt x="148" y="33"/>
                  </a:lnTo>
                  <a:lnTo>
                    <a:pt x="117" y="29"/>
                  </a:lnTo>
                  <a:lnTo>
                    <a:pt x="76" y="33"/>
                  </a:lnTo>
                  <a:lnTo>
                    <a:pt x="93" y="45"/>
                  </a:lnTo>
                  <a:lnTo>
                    <a:pt x="93" y="57"/>
                  </a:lnTo>
                  <a:lnTo>
                    <a:pt x="86" y="72"/>
                  </a:lnTo>
                  <a:lnTo>
                    <a:pt x="86" y="95"/>
                  </a:lnTo>
                  <a:lnTo>
                    <a:pt x="98" y="108"/>
                  </a:lnTo>
                  <a:lnTo>
                    <a:pt x="156" y="108"/>
                  </a:lnTo>
                  <a:lnTo>
                    <a:pt x="174" y="107"/>
                  </a:lnTo>
                  <a:lnTo>
                    <a:pt x="192" y="126"/>
                  </a:lnTo>
                  <a:lnTo>
                    <a:pt x="173" y="153"/>
                  </a:lnTo>
                  <a:lnTo>
                    <a:pt x="154" y="153"/>
                  </a:lnTo>
                  <a:lnTo>
                    <a:pt x="132" y="152"/>
                  </a:lnTo>
                  <a:lnTo>
                    <a:pt x="123" y="153"/>
                  </a:lnTo>
                  <a:lnTo>
                    <a:pt x="113" y="156"/>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1" name="Freeform 495"/>
            <p:cNvSpPr/>
            <p:nvPr/>
          </p:nvSpPr>
          <p:spPr bwMode="auto">
            <a:xfrm>
              <a:off x="2495596" y="3092509"/>
              <a:ext cx="136463" cy="103427"/>
            </a:xfrm>
            <a:custGeom>
              <a:avLst/>
              <a:gdLst>
                <a:gd name="T0" fmla="*/ 0 w 285"/>
                <a:gd name="T1" fmla="*/ 5 h 227"/>
                <a:gd name="T2" fmla="*/ 0 w 285"/>
                <a:gd name="T3" fmla="*/ 5 h 227"/>
                <a:gd name="T4" fmla="*/ 1 w 285"/>
                <a:gd name="T5" fmla="*/ 5 h 227"/>
                <a:gd name="T6" fmla="*/ 2 w 285"/>
                <a:gd name="T7" fmla="*/ 5 h 227"/>
                <a:gd name="T8" fmla="*/ 3 w 285"/>
                <a:gd name="T9" fmla="*/ 3 h 227"/>
                <a:gd name="T10" fmla="*/ 3 w 285"/>
                <a:gd name="T11" fmla="*/ 4 h 227"/>
                <a:gd name="T12" fmla="*/ 4 w 285"/>
                <a:gd name="T13" fmla="*/ 5 h 227"/>
                <a:gd name="T14" fmla="*/ 5 w 285"/>
                <a:gd name="T15" fmla="*/ 5 h 227"/>
                <a:gd name="T16" fmla="*/ 6 w 285"/>
                <a:gd name="T17" fmla="*/ 5 h 227"/>
                <a:gd name="T18" fmla="*/ 7 w 285"/>
                <a:gd name="T19" fmla="*/ 5 h 227"/>
                <a:gd name="T20" fmla="*/ 7 w 285"/>
                <a:gd name="T21" fmla="*/ 3 h 227"/>
                <a:gd name="T22" fmla="*/ 6 w 285"/>
                <a:gd name="T23" fmla="*/ 3 h 227"/>
                <a:gd name="T24" fmla="*/ 6 w 285"/>
                <a:gd name="T25" fmla="*/ 3 h 227"/>
                <a:gd name="T26" fmla="*/ 6 w 285"/>
                <a:gd name="T27" fmla="*/ 2 h 227"/>
                <a:gd name="T28" fmla="*/ 5 w 285"/>
                <a:gd name="T29" fmla="*/ 2 h 227"/>
                <a:gd name="T30" fmla="*/ 5 w 285"/>
                <a:gd name="T31" fmla="*/ 2 h 227"/>
                <a:gd name="T32" fmla="*/ 3 w 285"/>
                <a:gd name="T33" fmla="*/ 2 h 227"/>
                <a:gd name="T34" fmla="*/ 3 w 285"/>
                <a:gd name="T35" fmla="*/ 2 h 227"/>
                <a:gd name="T36" fmla="*/ 2 w 285"/>
                <a:gd name="T37" fmla="*/ 2 h 227"/>
                <a:gd name="T38" fmla="*/ 1 w 285"/>
                <a:gd name="T39" fmla="*/ 1 h 227"/>
                <a:gd name="T40" fmla="*/ 1 w 285"/>
                <a:gd name="T41" fmla="*/ 1 h 227"/>
                <a:gd name="T42" fmla="*/ 1 w 285"/>
                <a:gd name="T43" fmla="*/ 1 h 227"/>
                <a:gd name="T44" fmla="*/ 1 w 285"/>
                <a:gd name="T45" fmla="*/ 1 h 227"/>
                <a:gd name="T46" fmla="*/ 3 w 285"/>
                <a:gd name="T47" fmla="*/ 1 h 227"/>
                <a:gd name="T48" fmla="*/ 3 w 285"/>
                <a:gd name="T49" fmla="*/ 0 h 227"/>
                <a:gd name="T50" fmla="*/ 2 w 285"/>
                <a:gd name="T51" fmla="*/ 0 h 227"/>
                <a:gd name="T52" fmla="*/ 1 w 285"/>
                <a:gd name="T53" fmla="*/ 0 h 227"/>
                <a:gd name="T54" fmla="*/ 0 w 285"/>
                <a:gd name="T55" fmla="*/ 1 h 227"/>
                <a:gd name="T56" fmla="*/ 0 w 285"/>
                <a:gd name="T57" fmla="*/ 2 h 227"/>
                <a:gd name="T58" fmla="*/ 0 w 285"/>
                <a:gd name="T59" fmla="*/ 2 h 227"/>
                <a:gd name="T60" fmla="*/ 0 w 285"/>
                <a:gd name="T61" fmla="*/ 2 h 227"/>
                <a:gd name="T62" fmla="*/ 1 w 285"/>
                <a:gd name="T63" fmla="*/ 2 h 227"/>
                <a:gd name="T64" fmla="*/ 1 w 285"/>
                <a:gd name="T65" fmla="*/ 3 h 227"/>
                <a:gd name="T66" fmla="*/ 1 w 285"/>
                <a:gd name="T67" fmla="*/ 4 h 227"/>
                <a:gd name="T68" fmla="*/ 1 w 285"/>
                <a:gd name="T69" fmla="*/ 4 h 227"/>
                <a:gd name="T70" fmla="*/ 1 w 285"/>
                <a:gd name="T71" fmla="*/ 4 h 227"/>
                <a:gd name="T72" fmla="*/ 0 w 285"/>
                <a:gd name="T73" fmla="*/ 5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5"/>
                <a:gd name="T112" fmla="*/ 0 h 227"/>
                <a:gd name="T113" fmla="*/ 285 w 285"/>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5" h="227">
                  <a:moveTo>
                    <a:pt x="0" y="192"/>
                  </a:moveTo>
                  <a:lnTo>
                    <a:pt x="4" y="201"/>
                  </a:lnTo>
                  <a:lnTo>
                    <a:pt x="27" y="205"/>
                  </a:lnTo>
                  <a:lnTo>
                    <a:pt x="76" y="207"/>
                  </a:lnTo>
                  <a:lnTo>
                    <a:pt x="135" y="138"/>
                  </a:lnTo>
                  <a:lnTo>
                    <a:pt x="150" y="181"/>
                  </a:lnTo>
                  <a:lnTo>
                    <a:pt x="166" y="227"/>
                  </a:lnTo>
                  <a:lnTo>
                    <a:pt x="206" y="209"/>
                  </a:lnTo>
                  <a:lnTo>
                    <a:pt x="243" y="191"/>
                  </a:lnTo>
                  <a:lnTo>
                    <a:pt x="285" y="205"/>
                  </a:lnTo>
                  <a:lnTo>
                    <a:pt x="285" y="139"/>
                  </a:lnTo>
                  <a:lnTo>
                    <a:pt x="258" y="127"/>
                  </a:lnTo>
                  <a:lnTo>
                    <a:pt x="242" y="128"/>
                  </a:lnTo>
                  <a:lnTo>
                    <a:pt x="253" y="85"/>
                  </a:lnTo>
                  <a:lnTo>
                    <a:pt x="218" y="76"/>
                  </a:lnTo>
                  <a:lnTo>
                    <a:pt x="192" y="73"/>
                  </a:lnTo>
                  <a:lnTo>
                    <a:pt x="151" y="73"/>
                  </a:lnTo>
                  <a:lnTo>
                    <a:pt x="121" y="73"/>
                  </a:lnTo>
                  <a:lnTo>
                    <a:pt x="81" y="73"/>
                  </a:lnTo>
                  <a:lnTo>
                    <a:pt x="49" y="66"/>
                  </a:lnTo>
                  <a:lnTo>
                    <a:pt x="45" y="59"/>
                  </a:lnTo>
                  <a:lnTo>
                    <a:pt x="50" y="44"/>
                  </a:lnTo>
                  <a:lnTo>
                    <a:pt x="65" y="32"/>
                  </a:lnTo>
                  <a:lnTo>
                    <a:pt x="119" y="21"/>
                  </a:lnTo>
                  <a:lnTo>
                    <a:pt x="117" y="0"/>
                  </a:lnTo>
                  <a:lnTo>
                    <a:pt x="73" y="7"/>
                  </a:lnTo>
                  <a:lnTo>
                    <a:pt x="40" y="4"/>
                  </a:lnTo>
                  <a:lnTo>
                    <a:pt x="19" y="27"/>
                  </a:lnTo>
                  <a:lnTo>
                    <a:pt x="9" y="73"/>
                  </a:lnTo>
                  <a:lnTo>
                    <a:pt x="11" y="84"/>
                  </a:lnTo>
                  <a:lnTo>
                    <a:pt x="8" y="86"/>
                  </a:lnTo>
                  <a:lnTo>
                    <a:pt x="34" y="97"/>
                  </a:lnTo>
                  <a:lnTo>
                    <a:pt x="47" y="122"/>
                  </a:lnTo>
                  <a:lnTo>
                    <a:pt x="39" y="153"/>
                  </a:lnTo>
                  <a:lnTo>
                    <a:pt x="32" y="155"/>
                  </a:lnTo>
                  <a:lnTo>
                    <a:pt x="25" y="166"/>
                  </a:lnTo>
                  <a:lnTo>
                    <a:pt x="0" y="192"/>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sp>
          <p:nvSpPr>
            <p:cNvPr id="252" name="Freeform 496"/>
            <p:cNvSpPr/>
            <p:nvPr/>
          </p:nvSpPr>
          <p:spPr bwMode="auto">
            <a:xfrm>
              <a:off x="3369967" y="3501442"/>
              <a:ext cx="10108" cy="15912"/>
            </a:xfrm>
            <a:custGeom>
              <a:avLst/>
              <a:gdLst>
                <a:gd name="T0" fmla="*/ 0 w 19"/>
                <a:gd name="T1" fmla="*/ 1 h 33"/>
                <a:gd name="T2" fmla="*/ 0 w 19"/>
                <a:gd name="T3" fmla="*/ 0 h 33"/>
                <a:gd name="T4" fmla="*/ 1 w 19"/>
                <a:gd name="T5" fmla="*/ 1 h 33"/>
                <a:gd name="T6" fmla="*/ 0 w 19"/>
                <a:gd name="T7" fmla="*/ 1 h 33"/>
                <a:gd name="T8" fmla="*/ 0 60000 65536"/>
                <a:gd name="T9" fmla="*/ 0 60000 65536"/>
                <a:gd name="T10" fmla="*/ 0 60000 65536"/>
                <a:gd name="T11" fmla="*/ 0 60000 65536"/>
                <a:gd name="T12" fmla="*/ 0 w 19"/>
                <a:gd name="T13" fmla="*/ 0 h 33"/>
                <a:gd name="T14" fmla="*/ 19 w 19"/>
                <a:gd name="T15" fmla="*/ 33 h 33"/>
              </a:gdLst>
              <a:ahLst/>
              <a:cxnLst>
                <a:cxn ang="T8">
                  <a:pos x="T0" y="T1"/>
                </a:cxn>
                <a:cxn ang="T9">
                  <a:pos x="T2" y="T3"/>
                </a:cxn>
                <a:cxn ang="T10">
                  <a:pos x="T4" y="T5"/>
                </a:cxn>
                <a:cxn ang="T11">
                  <a:pos x="T6" y="T7"/>
                </a:cxn>
              </a:cxnLst>
              <a:rect l="T12" t="T13" r="T14" b="T15"/>
              <a:pathLst>
                <a:path w="19" h="33">
                  <a:moveTo>
                    <a:pt x="0" y="33"/>
                  </a:moveTo>
                  <a:lnTo>
                    <a:pt x="11" y="0"/>
                  </a:lnTo>
                  <a:lnTo>
                    <a:pt x="19" y="18"/>
                  </a:lnTo>
                  <a:lnTo>
                    <a:pt x="0" y="33"/>
                  </a:lnTo>
                  <a:close/>
                </a:path>
              </a:pathLst>
            </a:custGeom>
            <a:grpFill/>
            <a:ln w="6350">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Arial Narrow" panose="020B0606020202030204" pitchFamily="34" charset="0"/>
                <a:ea typeface="微软雅黑 Light" panose="020B0502040204020203" charset="-122"/>
                <a:cs typeface="Arial" panose="020B0604020202020204" pitchFamily="34" charset="0"/>
              </a:endParaRPr>
            </a:p>
          </p:txBody>
        </p:sp>
      </p:grpSp>
      <p:sp>
        <p:nvSpPr>
          <p:cNvPr id="3" name="日期占位符 2"/>
          <p:cNvSpPr>
            <a:spLocks noGrp="1"/>
          </p:cNvSpPr>
          <p:nvPr>
            <p:ph type="dt" sz="half" idx="10"/>
          </p:nvPr>
        </p:nvSpPr>
        <p:spPr/>
        <p:txBody>
          <a:bodyPr/>
          <a:lstStyle/>
          <a:p>
            <a:fld id="{351EE038-A3BC-43F9-9C99-360ED57582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27F250-AEF5-4C37-968D-590C2DD6E8A0}" type="slidenum">
              <a:rPr lang="zh-CN" altLang="en-US" smtClean="0"/>
            </a:fld>
            <a:endParaRPr lang="zh-CN" altLang="en-US"/>
          </a:p>
        </p:txBody>
      </p:sp>
      <p:pic>
        <p:nvPicPr>
          <p:cNvPr id="253" name="图片 2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2676" y="288271"/>
            <a:ext cx="2837500" cy="100799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EE038-A3BC-43F9-9C99-360ED575823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7F250-AEF5-4C37-968D-590C2DD6E8A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9.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1.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3.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1" y="1963485"/>
            <a:ext cx="12192000" cy="2561995"/>
            <a:chOff x="0" y="2214880"/>
            <a:chExt cx="12192000" cy="2310228"/>
          </a:xfrm>
        </p:grpSpPr>
        <p:sp>
          <p:nvSpPr>
            <p:cNvPr id="6" name="矩形 5"/>
            <p:cNvSpPr/>
            <p:nvPr/>
          </p:nvSpPr>
          <p:spPr>
            <a:xfrm>
              <a:off x="0" y="2214880"/>
              <a:ext cx="12192000" cy="23102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p:cNvGrpSpPr/>
            <p:nvPr/>
          </p:nvGrpSpPr>
          <p:grpSpPr>
            <a:xfrm>
              <a:off x="1270302" y="2487399"/>
              <a:ext cx="10304780" cy="1807923"/>
              <a:chOff x="1422702" y="1598837"/>
              <a:chExt cx="10304780" cy="1807923"/>
            </a:xfrm>
          </p:grpSpPr>
          <p:cxnSp>
            <p:nvCxnSpPr>
              <p:cNvPr id="55" name="直接连接符 54"/>
              <p:cNvCxnSpPr/>
              <p:nvPr/>
            </p:nvCxnSpPr>
            <p:spPr>
              <a:xfrm>
                <a:off x="2333734" y="2740666"/>
                <a:ext cx="7460343" cy="0"/>
              </a:xfrm>
              <a:prstGeom prst="line">
                <a:avLst/>
              </a:prstGeom>
              <a:ln w="31750">
                <a:gradFill flip="none" rotWithShape="1">
                  <a:gsLst>
                    <a:gs pos="0">
                      <a:schemeClr val="bg1"/>
                    </a:gs>
                    <a:gs pos="100000">
                      <a:schemeClr val="accent1">
                        <a:alpha val="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2702" y="1598837"/>
                <a:ext cx="10304780" cy="7483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股权买卖方、标的</a:t>
                </a:r>
                <a:r>
                  <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NER</a:t>
                </a: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解决方案</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矩形 36"/>
              <p:cNvSpPr/>
              <p:nvPr/>
            </p:nvSpPr>
            <p:spPr>
              <a:xfrm>
                <a:off x="5172170" y="2868360"/>
                <a:ext cx="1897380" cy="248508"/>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作者：卢克治、李娟</a:t>
                </a:r>
                <a:endParaRPr kumimoji="0" lang="zh-CN" altLang="en-US"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5163598" y="3158252"/>
                <a:ext cx="2219325" cy="248508"/>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日期：</a:t>
                </a:r>
                <a:r>
                  <a:rPr kumimoji="0" lang="en-US" altLang="zh-CN"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2020</a:t>
                </a:r>
                <a:r>
                  <a:rPr kumimoji="0" lang="zh-CN" altLang="en-US"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9</a:t>
                </a:r>
                <a:r>
                  <a:rPr kumimoji="0" lang="zh-CN" altLang="en-US"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月</a:t>
                </a:r>
                <a:r>
                  <a:rPr kumimoji="0" lang="en-US" altLang="zh-CN"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25</a:t>
                </a:r>
                <a:r>
                  <a:rPr kumimoji="0" lang="zh-CN" altLang="en-US" sz="12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日</a:t>
                </a:r>
                <a:endParaRPr kumimoji="0" lang="zh-CN" altLang="en-US" sz="1200" b="0" i="0" u="none" strike="noStrike" kern="1200" cap="none" spc="30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43" name="矩形 42"/>
          <p:cNvSpPr/>
          <p:nvPr/>
        </p:nvSpPr>
        <p:spPr>
          <a:xfrm rot="5400000">
            <a:off x="-450942" y="2665296"/>
            <a:ext cx="2310227" cy="1410140"/>
          </a:xfrm>
          <a:prstGeom prst="rect">
            <a:avLst/>
          </a:prstGeom>
          <a:blipFill dpi="0" rotWithShape="1">
            <a:blip r:embed="rId1">
              <a:alphaModFix amt="50000"/>
            </a:blip>
            <a:srcRect/>
            <a:stretch>
              <a:fillRect l="-81692" r="-49248"/>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4" name="矩形 43"/>
          <p:cNvSpPr/>
          <p:nvPr/>
        </p:nvSpPr>
        <p:spPr>
          <a:xfrm rot="16200000" flipH="1">
            <a:off x="10310594" y="2665298"/>
            <a:ext cx="2310227" cy="1410140"/>
          </a:xfrm>
          <a:prstGeom prst="rect">
            <a:avLst/>
          </a:prstGeom>
          <a:blipFill dpi="0" rotWithShape="1">
            <a:blip r:embed="rId1">
              <a:alphaModFix amt="50000"/>
            </a:blip>
            <a:srcRect/>
            <a:stretch>
              <a:fillRect l="-81692" r="-49248"/>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lt"/>
              </a:rPr>
              <a:t>NER</a:t>
            </a:r>
            <a:r>
              <a:rPr dirty="0">
                <a:latin typeface="微软雅黑" panose="020B0503020204020204" pitchFamily="34" charset="-122"/>
                <a:ea typeface="微软雅黑" panose="020B0503020204020204" pitchFamily="34" charset="-122"/>
                <a:sym typeface="+mn-lt"/>
              </a:rPr>
              <a:t>算法方案分析</a:t>
            </a:r>
            <a:r>
              <a:rPr lang="en-US" altLang="zh-CN" dirty="0">
                <a:latin typeface="微软雅黑" panose="020B0503020204020204" pitchFamily="34" charset="-122"/>
                <a:ea typeface="微软雅黑" panose="020B0503020204020204" pitchFamily="34" charset="-122"/>
                <a:sym typeface="+mn-lt"/>
              </a:rPr>
              <a:t>-</a:t>
            </a:r>
            <a:r>
              <a:rPr dirty="0">
                <a:latin typeface="微软雅黑" panose="020B0503020204020204" pitchFamily="34" charset="-122"/>
                <a:ea typeface="微软雅黑" panose="020B0503020204020204" pitchFamily="34" charset="-122"/>
                <a:sym typeface="+mn-lt"/>
              </a:rPr>
              <a:t>目标分析</a:t>
            </a:r>
            <a:endParaRPr dirty="0">
              <a:latin typeface="微软雅黑" panose="020B0503020204020204" pitchFamily="34" charset="-122"/>
              <a:ea typeface="微软雅黑" panose="020B0503020204020204" pitchFamily="34" charset="-122"/>
              <a:sym typeface="+mn-lt"/>
            </a:endParaRPr>
          </a:p>
          <a:p>
            <a:endParaRPr lang="zh-CN" altLang="en-US" dirty="0">
              <a:latin typeface="微软雅黑" panose="020B0503020204020204" pitchFamily="34" charset="-122"/>
              <a:ea typeface="微软雅黑" panose="020B0503020204020204" pitchFamily="34" charset="-122"/>
              <a:sym typeface="+mn-lt"/>
            </a:endParaRPr>
          </a:p>
          <a:p>
            <a:endParaRPr lang="zh-CN" altLang="en-US" dirty="0"/>
          </a:p>
        </p:txBody>
      </p:sp>
      <p:pic>
        <p:nvPicPr>
          <p:cNvPr id="4" name="图片 3"/>
          <p:cNvPicPr>
            <a:picLocks noChangeAspect="1"/>
          </p:cNvPicPr>
          <p:nvPr/>
        </p:nvPicPr>
        <p:blipFill rotWithShape="1">
          <a:blip r:embed="rId1"/>
          <a:srcRect t="15321" b="14679"/>
          <a:stretch>
            <a:fillRect/>
          </a:stretch>
        </p:blipFill>
        <p:spPr>
          <a:xfrm>
            <a:off x="845820" y="1947545"/>
            <a:ext cx="7973695" cy="2107565"/>
          </a:xfrm>
          <a:prstGeom prst="rect">
            <a:avLst/>
          </a:prstGeom>
        </p:spPr>
      </p:pic>
      <p:pic>
        <p:nvPicPr>
          <p:cNvPr id="5" name="图片 4"/>
          <p:cNvPicPr>
            <a:picLocks noChangeAspect="1"/>
          </p:cNvPicPr>
          <p:nvPr/>
        </p:nvPicPr>
        <p:blipFill>
          <a:blip r:embed="rId2"/>
          <a:stretch>
            <a:fillRect/>
          </a:stretch>
        </p:blipFill>
        <p:spPr>
          <a:xfrm>
            <a:off x="845820" y="4210050"/>
            <a:ext cx="7973060" cy="2222500"/>
          </a:xfrm>
          <a:prstGeom prst="rect">
            <a:avLst/>
          </a:prstGeom>
        </p:spPr>
      </p:pic>
      <p:sp>
        <p:nvSpPr>
          <p:cNvPr id="6" name="文本框 5"/>
          <p:cNvSpPr txBox="1"/>
          <p:nvPr/>
        </p:nvSpPr>
        <p:spPr>
          <a:xfrm>
            <a:off x="896620" y="1243965"/>
            <a:ext cx="8748395" cy="5067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识别出</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买方 </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(Buyer)</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：红色    卖方 </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(Seller)</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：蓝色    标的公司 </a:t>
            </a: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(Target)</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：黄色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9381012" y="3115781"/>
            <a:ext cx="2535810" cy="1476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1</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、提取的</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实体可能是人名也可能是公司名；</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2</a:t>
            </a: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、实体可能是中文也可能是英文； </a:t>
            </a:r>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3" name="直接箭头连接符 2"/>
          <p:cNvCxnSpPr/>
          <p:nvPr/>
        </p:nvCxnSpPr>
        <p:spPr>
          <a:xfrm>
            <a:off x="8592820" y="3853815"/>
            <a:ext cx="647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lt"/>
              </a:rPr>
              <a:t>NER</a:t>
            </a:r>
            <a:r>
              <a:rPr dirty="0">
                <a:latin typeface="微软雅黑" panose="020B0503020204020204" pitchFamily="34" charset="-122"/>
                <a:ea typeface="微软雅黑" panose="020B0503020204020204" pitchFamily="34" charset="-122"/>
                <a:sym typeface="+mn-lt"/>
              </a:rPr>
              <a:t>算法方案分析</a:t>
            </a:r>
            <a:r>
              <a:rPr lang="en-US" altLang="zh-CN" dirty="0">
                <a:latin typeface="微软雅黑" panose="020B0503020204020204" pitchFamily="34" charset="-122"/>
                <a:ea typeface="微软雅黑" panose="020B0503020204020204" pitchFamily="34" charset="-122"/>
                <a:sym typeface="+mn-lt"/>
              </a:rPr>
              <a:t>-</a:t>
            </a:r>
            <a:r>
              <a:rPr dirty="0">
                <a:latin typeface="微软雅黑" panose="020B0503020204020204" pitchFamily="34" charset="-122"/>
                <a:ea typeface="微软雅黑" panose="020B0503020204020204" pitchFamily="34" charset="-122"/>
                <a:sym typeface="+mn-lt"/>
              </a:rPr>
              <a:t>模型详情</a:t>
            </a:r>
            <a:endParaRPr dirty="0">
              <a:latin typeface="微软雅黑" panose="020B0503020204020204" pitchFamily="34" charset="-122"/>
              <a:ea typeface="微软雅黑" panose="020B0503020204020204" pitchFamily="34" charset="-122"/>
              <a:sym typeface="+mn-lt"/>
            </a:endParaRPr>
          </a:p>
          <a:p>
            <a:endParaRPr lang="zh-CN" altLang="en-US" dirty="0">
              <a:latin typeface="微软雅黑" panose="020B0503020204020204" pitchFamily="34" charset="-122"/>
              <a:ea typeface="微软雅黑" panose="020B0503020204020204" pitchFamily="34" charset="-122"/>
              <a:sym typeface="+mn-lt"/>
            </a:endParaRPr>
          </a:p>
          <a:p>
            <a:endParaRPr lang="zh-CN" altLang="en-US" dirty="0"/>
          </a:p>
        </p:txBody>
      </p:sp>
      <p:pic>
        <p:nvPicPr>
          <p:cNvPr id="6" name="图片 5"/>
          <p:cNvPicPr>
            <a:picLocks noChangeAspect="1"/>
          </p:cNvPicPr>
          <p:nvPr/>
        </p:nvPicPr>
        <p:blipFill>
          <a:blip r:embed="rId1"/>
          <a:stretch>
            <a:fillRect/>
          </a:stretch>
        </p:blipFill>
        <p:spPr>
          <a:xfrm>
            <a:off x="5339715" y="1062990"/>
            <a:ext cx="6820535" cy="5390515"/>
          </a:xfrm>
          <a:prstGeom prst="rect">
            <a:avLst/>
          </a:prstGeom>
        </p:spPr>
      </p:pic>
      <p:sp>
        <p:nvSpPr>
          <p:cNvPr id="7" name="矩形 6"/>
          <p:cNvSpPr/>
          <p:nvPr/>
        </p:nvSpPr>
        <p:spPr>
          <a:xfrm>
            <a:off x="227331" y="1678467"/>
            <a:ext cx="5112436" cy="4261485"/>
          </a:xfrm>
          <a:prstGeom prst="rect">
            <a:avLst/>
          </a:prstGeom>
        </p:spPr>
        <p:txBody>
          <a:bodyPr wrap="square">
            <a:spAutoFit/>
          </a:bodyPr>
          <a:p>
            <a:pPr lvl="0" indent="0">
              <a:lnSpc>
                <a:spcPct val="150000"/>
              </a:lnSpc>
              <a:buFont typeface="Wingdings" panose="05000000000000000000" charset="0"/>
              <a:buNone/>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nSpc>
                <a:spcPct val="150000"/>
              </a:lnSpc>
              <a:buFont typeface="Wingdings" panose="05000000000000000000" charset="0"/>
              <a:buChar char="Ø"/>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预训练模型：</a:t>
            </a: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just">
              <a:lnSpc>
                <a:spcPct val="100000"/>
              </a:lnSpc>
              <a:spcBef>
                <a:spcPts val="1200"/>
              </a:spcBef>
              <a:spcAft>
                <a:spcPts val="0"/>
              </a:spcAft>
              <a:buClrTx/>
              <a:buSzTx/>
              <a:buFont typeface="Wingdings" panose="05000000000000000000" charset="0"/>
              <a:buChar char="Ø"/>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rPr>
              <a:t>预训练的深度双向</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rPr>
              <a:t>Transformer</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rPr>
              <a:t>语言模型（</a:t>
            </a:r>
            <a:r>
              <a:rPr lang="en-US" altLang="zh-CN" sz="2000" noProof="0" dirty="0">
                <a:ln>
                  <a:noFill/>
                </a:ln>
                <a:solidFill>
                  <a:prstClr val="black"/>
                </a:solidFill>
                <a:effectLst/>
                <a:uLnTx/>
                <a:uFillTx/>
                <a:latin typeface="微软雅黑" panose="020B0503020204020204" pitchFamily="34" charset="-122"/>
                <a:ea typeface="微软雅黑" panose="020B0503020204020204" pitchFamily="34" charset="-122"/>
              </a:rPr>
              <a:t>BERT</a:t>
            </a: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charset="0"/>
              <a:buChar char="Ø"/>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主体NER模型：</a:t>
            </a: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ct val="100000"/>
              </a:lnSpc>
              <a:spcBef>
                <a:spcPts val="1200"/>
              </a:spcBef>
              <a:spcAft>
                <a:spcPts val="0"/>
              </a:spcAft>
              <a:buClrTx/>
              <a:buSzTx/>
              <a:buFont typeface="Wingdings" panose="05000000000000000000" charset="0"/>
              <a:buChar char="Ø"/>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BiLSTM+CRF模型：</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lvl="1" indent="0" algn="just">
              <a:lnSpc>
                <a:spcPct val="100000"/>
              </a:lnSpc>
              <a:spcBef>
                <a:spcPts val="1200"/>
              </a:spcBef>
              <a:spcAft>
                <a:spcPts val="0"/>
              </a:spcAft>
              <a:buClrTx/>
              <a:buSzTx/>
              <a:buFont typeface="Wingdings" panose="05000000000000000000" charset="0"/>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采用封锁固定向量的方式，将输入映射成向量作为输入层接入双向的LSTM，再将前向和后向的结果拼接，接全连接层输出每个字符属于每个标签的概率，再接CRF进行实体类别分类。</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255270" y="1463675"/>
            <a:ext cx="2564130" cy="368300"/>
          </a:xfrm>
          <a:prstGeom prst="rect">
            <a:avLst/>
          </a:prstGeom>
          <a:noFill/>
        </p:spPr>
        <p:txBody>
          <a:bodyPr wrap="none" rtlCol="0" anchor="t">
            <a:spAutoFit/>
            <a:scene3d>
              <a:camera prst="orthographicFront"/>
              <a:lightRig rig="threePt" dir="t"/>
            </a:scene3d>
          </a:bodyPr>
          <a:p>
            <a:r>
              <a:rPr lang="en-US" altLang="zh-CN" b="1" dirty="0">
                <a:solidFill>
                  <a:srgbClr val="FF0000"/>
                </a:solidFill>
                <a:effectLst>
                  <a:outerShdw blurRad="38100" dist="25400" dir="5400000" algn="ctr" rotWithShape="0">
                    <a:srgbClr val="6E747A">
                      <a:alpha val="43000"/>
                    </a:srgbClr>
                  </a:outerShdw>
                </a:effectLst>
                <a:sym typeface="+mn-ea"/>
              </a:rPr>
              <a:t>BERT-BiLSTM-CRF</a:t>
            </a:r>
            <a:r>
              <a:rPr lang="zh-CN" altLang="en-US" b="1" dirty="0">
                <a:solidFill>
                  <a:srgbClr val="FF0000"/>
                </a:solidFill>
                <a:effectLst>
                  <a:outerShdw blurRad="38100" dist="25400" dir="5400000" algn="ctr" rotWithShape="0">
                    <a:srgbClr val="6E747A">
                      <a:alpha val="43000"/>
                    </a:srgbClr>
                  </a:outerShdw>
                </a:effectLst>
                <a:sym typeface="+mn-ea"/>
              </a:rPr>
              <a:t>算法</a:t>
            </a:r>
            <a:endParaRPr lang="zh-CN" altLang="en-US" b="1" dirty="0">
              <a:solidFill>
                <a:srgbClr val="FF0000"/>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lt"/>
              </a:rPr>
              <a:t>NER</a:t>
            </a:r>
            <a:r>
              <a:rPr dirty="0">
                <a:latin typeface="微软雅黑" panose="020B0503020204020204" pitchFamily="34" charset="-122"/>
                <a:ea typeface="微软雅黑" panose="020B0503020204020204" pitchFamily="34" charset="-122"/>
                <a:sym typeface="+mn-lt"/>
              </a:rPr>
              <a:t>算法方案分析</a:t>
            </a:r>
            <a:r>
              <a:rPr lang="en-US" altLang="zh-CN" dirty="0">
                <a:latin typeface="微软雅黑" panose="020B0503020204020204" pitchFamily="34" charset="-122"/>
                <a:ea typeface="微软雅黑" panose="020B0503020204020204" pitchFamily="34" charset="-122"/>
                <a:sym typeface="+mn-lt"/>
              </a:rPr>
              <a:t>-</a:t>
            </a:r>
            <a:r>
              <a:rPr dirty="0">
                <a:latin typeface="微软雅黑" panose="020B0503020204020204" pitchFamily="34" charset="-122"/>
                <a:ea typeface="微软雅黑" panose="020B0503020204020204" pitchFamily="34" charset="-122"/>
                <a:sym typeface="+mn-lt"/>
              </a:rPr>
              <a:t>模型特点分析</a:t>
            </a:r>
            <a:endParaRPr dirty="0">
              <a:latin typeface="微软雅黑" panose="020B0503020204020204" pitchFamily="34" charset="-122"/>
              <a:ea typeface="微软雅黑" panose="020B0503020204020204" pitchFamily="34" charset="-122"/>
              <a:sym typeface="+mn-lt"/>
            </a:endParaRPr>
          </a:p>
          <a:p>
            <a:endParaRPr lang="zh-CN" altLang="en-US" dirty="0">
              <a:latin typeface="微软雅黑" panose="020B0503020204020204" pitchFamily="34" charset="-122"/>
              <a:ea typeface="微软雅黑" panose="020B0503020204020204" pitchFamily="34" charset="-122"/>
              <a:sym typeface="+mn-lt"/>
            </a:endParaRPr>
          </a:p>
          <a:p>
            <a:endParaRPr lang="zh-CN" altLang="en-US" dirty="0"/>
          </a:p>
        </p:txBody>
      </p:sp>
      <p:sp>
        <p:nvSpPr>
          <p:cNvPr id="7" name="矩形 6"/>
          <p:cNvSpPr/>
          <p:nvPr/>
        </p:nvSpPr>
        <p:spPr>
          <a:xfrm>
            <a:off x="1210945" y="1449705"/>
            <a:ext cx="9457690" cy="4707890"/>
          </a:xfrm>
          <a:prstGeom prst="rect">
            <a:avLst/>
          </a:prstGeom>
        </p:spPr>
        <p:txBody>
          <a:bodyPr wrap="square">
            <a:spAutoFit/>
          </a:bodyPr>
          <a:p>
            <a:pPr marL="342900" lvl="0" indent="-342900">
              <a:lnSpc>
                <a:spcPct val="150000"/>
              </a:lnSpc>
              <a:buFont typeface="Wingdings" panose="05000000000000000000" charset="0"/>
              <a:buChar char="Ø"/>
              <a:defRPr/>
            </a:pP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预训练模型参数</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详情：</a:t>
            </a:r>
            <a:endPar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nSpc>
                <a:spcPct val="150000"/>
              </a:lnSpc>
              <a:buFont typeface="Wingdings" panose="05000000000000000000" charset="0"/>
              <a:buNone/>
              <a:defRPr/>
            </a:pP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     基于维基中文百科等语料进行预训练的</a:t>
            </a: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Bert</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模型：</a:t>
            </a:r>
            <a:endPar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nSpc>
                <a:spcPct val="150000"/>
              </a:lnSpc>
              <a:buFont typeface="Wingdings" panose="05000000000000000000" charset="0"/>
              <a:buNone/>
              <a:defRPr/>
            </a:pP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     batch size: 20</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gradient clip: 5</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embedding size: 100</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optimizer: Adam</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dropout rate: 0.5</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learning rate: 0.001</a:t>
            </a:r>
            <a:endPar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缺点</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800100" marR="0" lvl="1" indent="-342900" algn="just" defTabSz="914400" rtl="0" eaLnBrk="1" fontAlgn="auto" latinLnBrk="0" hangingPunct="1">
              <a:lnSpc>
                <a:spcPct val="100000"/>
              </a:lnSpc>
              <a:spcBef>
                <a:spcPts val="1200"/>
              </a:spcBef>
              <a:spcAft>
                <a:spcPts val="0"/>
              </a:spcAft>
              <a:buClrTx/>
              <a:buSzTx/>
              <a:buFont typeface="Wingdings" panose="05000000000000000000" charset="0"/>
              <a:buChar char="Ø"/>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对有标签数据集要求相对较高，当训练语料少，模型效果可能不一定理想；</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800100" marR="0" lvl="1" indent="-342900" algn="just" defTabSz="914400" rtl="0" eaLnBrk="1" fontAlgn="auto" latinLnBrk="0" hangingPunct="1">
              <a:lnSpc>
                <a:spcPct val="100000"/>
              </a:lnSpc>
              <a:spcBef>
                <a:spcPts val="1200"/>
              </a:spcBef>
              <a:spcAft>
                <a:spcPts val="0"/>
              </a:spcAft>
              <a:buClrTx/>
              <a:buSzTx/>
              <a:buFont typeface="Wingdings" panose="05000000000000000000" charset="0"/>
              <a:buChar char="Ø"/>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无法解决实体嵌套的问题。</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优点：</a:t>
            </a:r>
            <a:endPar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marR="0" lvl="1" indent="-342900" algn="just" defTabSz="914400" rtl="0" eaLnBrk="1" fontAlgn="auto" latinLnBrk="0" hangingPunct="1">
              <a:lnSpc>
                <a:spcPct val="100000"/>
              </a:lnSpc>
              <a:spcBef>
                <a:spcPts val="1200"/>
              </a:spcBef>
              <a:spcAft>
                <a:spcPts val="0"/>
              </a:spcAft>
              <a:buClrTx/>
              <a:buSzTx/>
              <a:buFont typeface="Wingdings" panose="05000000000000000000" charset="0"/>
              <a:buChar char="Ø"/>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能够学习语料的上下文信息，模型对语义理解较强；</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800100" marR="0" lvl="1" indent="-342900" algn="just" defTabSz="914400" rtl="0" eaLnBrk="1" fontAlgn="auto" latinLnBrk="0" hangingPunct="1">
              <a:lnSpc>
                <a:spcPct val="100000"/>
              </a:lnSpc>
              <a:spcBef>
                <a:spcPts val="1200"/>
              </a:spcBef>
              <a:spcAft>
                <a:spcPts val="0"/>
              </a:spcAft>
              <a:buClrTx/>
              <a:buSzTx/>
              <a:buFont typeface="Wingdings" panose="05000000000000000000" charset="0"/>
              <a:buChar char="Ø"/>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自带了中文预训练模型，对少样本标签数据能够快速产生较好的效果；</a:t>
            </a:r>
            <a:endPar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647958" y="2105508"/>
            <a:ext cx="6896100" cy="7683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sym typeface="+mn-lt"/>
              </a:rPr>
              <a:t>股权关系命名实体识别进展</a:t>
            </a:r>
            <a:endPar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sym typeface="+mn-lt"/>
            </a:endParaRPr>
          </a:p>
        </p:txBody>
      </p:sp>
      <p:sp>
        <p:nvSpPr>
          <p:cNvPr id="9" name="矩形 8"/>
          <p:cNvSpPr/>
          <p:nvPr/>
        </p:nvSpPr>
        <p:spPr>
          <a:xfrm>
            <a:off x="4982554" y="-133277"/>
            <a:ext cx="2226892" cy="450892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rPr>
              <a:t>4</a:t>
            </a:r>
            <a:endParaRPr kumimoji="0" lang="zh-CN" altLang="en-US"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endParaRPr>
          </a:p>
        </p:txBody>
      </p:sp>
      <p:sp>
        <p:nvSpPr>
          <p:cNvPr id="32" name="矩形 31"/>
          <p:cNvSpPr/>
          <p:nvPr/>
        </p:nvSpPr>
        <p:spPr>
          <a:xfrm>
            <a:off x="-528" y="4075844"/>
            <a:ext cx="12193057" cy="3353091"/>
          </a:xfrm>
          <a:prstGeom prst="rect">
            <a:avLst/>
          </a:prstGeom>
          <a:blipFill dpi="0" rotWithShape="1">
            <a:blip r:embed="rId1">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zh-CN" altLang="en-US" dirty="0"/>
              <a:t>股权关系命名实体识别进展</a:t>
            </a:r>
            <a:r>
              <a:rPr lang="en-US" altLang="zh-CN" dirty="0"/>
              <a:t>-</a:t>
            </a:r>
            <a:r>
              <a:rPr dirty="0"/>
              <a:t>数据集</a:t>
            </a:r>
            <a:endParaRPr dirty="0"/>
          </a:p>
        </p:txBody>
      </p:sp>
      <p:sp>
        <p:nvSpPr>
          <p:cNvPr id="3" name="矩形 2"/>
          <p:cNvSpPr/>
          <p:nvPr/>
        </p:nvSpPr>
        <p:spPr>
          <a:xfrm>
            <a:off x="1691662" y="1067597"/>
            <a:ext cx="10321360" cy="383095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一：数据集</a:t>
            </a:r>
            <a:endParaRPr lang="en-US" altLang="zh-CN"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已经完成标注数据到标准数据集的脚本书写；</a:t>
            </a: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形成了初步的标准数据集（将标注结果按照公告</a:t>
            </a:r>
            <a:r>
              <a:rPr lang="en-US" altLang="zh-CN"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来统一</a:t>
            </a: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数据详情：服务器</a:t>
            </a:r>
            <a:r>
              <a:rPr lang="en-US" altLang="zh-CN"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10.167.3.4</a:t>
            </a: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下</a:t>
            </a: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buFont typeface="Wingdings" panose="05000000000000000000" charset="0"/>
              <a:buNone/>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     /data1/baiqj/lucas/Bert+BiLSTM+CRF-GPUlinux-GuQuanAna3-newBert/NERdata/200828在1083整合id数据基础上李娟加了新的过滤规则</a:t>
            </a: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en-US" altLang="zh-CN"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p:nvPr>
            <p:custDataLst>
              <p:tags r:id="rId1"/>
            </p:custDataLst>
          </p:nvPr>
        </p:nvGraphicFramePr>
        <p:xfrm>
          <a:off x="1691640" y="4068445"/>
          <a:ext cx="8534400" cy="221869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gridCol w="1219200"/>
              </a:tblGrid>
              <a:tr h="381000">
                <a:tc>
                  <a:txBody>
                    <a:bodyPr/>
                    <a:p>
                      <a:pPr>
                        <a:buNone/>
                      </a:pPr>
                      <a:endParaRPr lang="zh-CN" altLang="en-US"/>
                    </a:p>
                  </a:txBody>
                  <a:tcPr/>
                </a:tc>
                <a:tc>
                  <a:txBody>
                    <a:bodyPr/>
                    <a:p>
                      <a:pPr algn="ctr">
                        <a:lnSpc>
                          <a:spcPct val="110000"/>
                        </a:lnSpc>
                        <a:buNone/>
                      </a:pPr>
                      <a:r>
                        <a:rPr lang="zh-CN" altLang="en-US"/>
                        <a:t>句子</a:t>
                      </a:r>
                      <a:endParaRPr lang="zh-CN" altLang="en-US"/>
                    </a:p>
                  </a:txBody>
                  <a:tcPr anchor="ctr" anchorCtr="0"/>
                </a:tc>
                <a:tc>
                  <a:txBody>
                    <a:bodyPr/>
                    <a:p>
                      <a:pPr algn="ctr">
                        <a:lnSpc>
                          <a:spcPct val="110000"/>
                        </a:lnSpc>
                        <a:buNone/>
                      </a:pPr>
                      <a:r>
                        <a:rPr lang="zh-CN" altLang="en-US"/>
                        <a:t>公告数</a:t>
                      </a:r>
                      <a:endParaRPr lang="zh-CN" altLang="en-US"/>
                    </a:p>
                  </a:txBody>
                  <a:tcPr anchor="ctr" anchorCtr="0"/>
                </a:tc>
                <a:tc>
                  <a:txBody>
                    <a:bodyPr/>
                    <a:p>
                      <a:pPr algn="ctr">
                        <a:lnSpc>
                          <a:spcPct val="110000"/>
                        </a:lnSpc>
                        <a:buNone/>
                      </a:pPr>
                      <a:r>
                        <a:rPr lang="zh-CN" altLang="en-US"/>
                        <a:t>实体个数</a:t>
                      </a:r>
                      <a:endParaRPr lang="zh-CN" altLang="en-US"/>
                    </a:p>
                  </a:txBody>
                  <a:tcPr anchor="ctr" anchorCtr="0"/>
                </a:tc>
                <a:tc>
                  <a:txBody>
                    <a:bodyPr/>
                    <a:p>
                      <a:pPr algn="ctr">
                        <a:lnSpc>
                          <a:spcPct val="110000"/>
                        </a:lnSpc>
                        <a:buNone/>
                      </a:pPr>
                      <a:r>
                        <a:rPr lang="zh-CN" altLang="en-US"/>
                        <a:t>买方（</a:t>
                      </a:r>
                      <a:r>
                        <a:rPr lang="en-US" altLang="zh-CN"/>
                        <a:t>Buyer</a:t>
                      </a:r>
                      <a:r>
                        <a:rPr lang="zh-CN" altLang="en-US"/>
                        <a:t>）</a:t>
                      </a:r>
                      <a:endParaRPr lang="zh-CN" altLang="en-US"/>
                    </a:p>
                  </a:txBody>
                  <a:tcPr anchor="ctr" anchorCtr="0"/>
                </a:tc>
                <a:tc>
                  <a:txBody>
                    <a:bodyPr/>
                    <a:p>
                      <a:pPr algn="ctr">
                        <a:lnSpc>
                          <a:spcPct val="110000"/>
                        </a:lnSpc>
                        <a:buNone/>
                      </a:pPr>
                      <a:r>
                        <a:rPr lang="zh-CN" altLang="en-US"/>
                        <a:t>卖方（</a:t>
                      </a:r>
                      <a:r>
                        <a:rPr lang="en-US" altLang="zh-CN"/>
                        <a:t>Seller</a:t>
                      </a:r>
                      <a:r>
                        <a:rPr lang="zh-CN" altLang="en-US"/>
                        <a:t>）</a:t>
                      </a:r>
                      <a:endParaRPr lang="zh-CN" altLang="en-US"/>
                    </a:p>
                  </a:txBody>
                  <a:tcPr anchor="ctr" anchorCtr="0"/>
                </a:tc>
                <a:tc>
                  <a:txBody>
                    <a:bodyPr/>
                    <a:p>
                      <a:pPr algn="ctr">
                        <a:lnSpc>
                          <a:spcPct val="110000"/>
                        </a:lnSpc>
                        <a:buNone/>
                      </a:pPr>
                      <a:r>
                        <a:rPr lang="zh-CN" altLang="en-US"/>
                        <a:t>标的（</a:t>
                      </a:r>
                      <a:r>
                        <a:rPr lang="en-US" altLang="zh-CN"/>
                        <a:t>Target</a:t>
                      </a:r>
                      <a:r>
                        <a:rPr lang="zh-CN" altLang="en-US"/>
                        <a:t>）</a:t>
                      </a:r>
                      <a:endParaRPr lang="zh-CN" altLang="en-US"/>
                    </a:p>
                  </a:txBody>
                  <a:tcPr anchor="ctr" anchorCtr="0"/>
                </a:tc>
              </a:tr>
              <a:tr h="381000">
                <a:tc>
                  <a:txBody>
                    <a:bodyPr/>
                    <a:p>
                      <a:pPr algn="ctr">
                        <a:buNone/>
                      </a:pPr>
                      <a:r>
                        <a:rPr lang="zh-CN" altLang="en-US"/>
                        <a:t>训练集</a:t>
                      </a:r>
                      <a:endParaRPr lang="zh-CN" altLang="en-US"/>
                    </a:p>
                  </a:txBody>
                  <a:tcPr anchor="ctr" anchorCtr="0"/>
                </a:tc>
                <a:tc>
                  <a:txBody>
                    <a:bodyPr/>
                    <a:p>
                      <a:pPr algn="ctr">
                        <a:buNone/>
                      </a:pPr>
                      <a:r>
                        <a:rPr lang="en-US" altLang="zh-CN"/>
                        <a:t>4424</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4945</a:t>
                      </a:r>
                      <a:endParaRPr lang="en-US" altLang="zh-CN"/>
                    </a:p>
                  </a:txBody>
                  <a:tcPr anchor="ctr" anchorCtr="0"/>
                </a:tc>
                <a:tc>
                  <a:txBody>
                    <a:bodyPr/>
                    <a:p>
                      <a:pPr algn="ctr">
                        <a:buNone/>
                      </a:pPr>
                      <a:r>
                        <a:rPr lang="en-US" altLang="zh-CN"/>
                        <a:t>1552</a:t>
                      </a:r>
                      <a:endParaRPr lang="en-US" altLang="zh-CN"/>
                    </a:p>
                  </a:txBody>
                  <a:tcPr anchor="ctr" anchorCtr="0"/>
                </a:tc>
                <a:tc>
                  <a:txBody>
                    <a:bodyPr/>
                    <a:p>
                      <a:pPr algn="ctr">
                        <a:buNone/>
                      </a:pPr>
                      <a:r>
                        <a:rPr lang="en-US" altLang="zh-CN"/>
                        <a:t>1861</a:t>
                      </a:r>
                      <a:endParaRPr lang="en-US" altLang="zh-CN"/>
                    </a:p>
                  </a:txBody>
                  <a:tcPr anchor="ctr" anchorCtr="0"/>
                </a:tc>
                <a:tc>
                  <a:txBody>
                    <a:bodyPr/>
                    <a:p>
                      <a:pPr algn="ctr">
                        <a:buNone/>
                      </a:pPr>
                      <a:r>
                        <a:rPr lang="en-US" altLang="zh-CN"/>
                        <a:t>1532</a:t>
                      </a:r>
                      <a:endParaRPr lang="en-US" altLang="zh-CN"/>
                    </a:p>
                  </a:txBody>
                  <a:tcPr anchor="ctr" anchorCtr="0"/>
                </a:tc>
              </a:tr>
              <a:tr h="381000">
                <a:tc>
                  <a:txBody>
                    <a:bodyPr/>
                    <a:p>
                      <a:pPr algn="ctr">
                        <a:buNone/>
                      </a:pPr>
                      <a:r>
                        <a:rPr lang="zh-CN" altLang="en-US"/>
                        <a:t>验证集</a:t>
                      </a:r>
                      <a:endParaRPr lang="zh-CN" altLang="en-US"/>
                    </a:p>
                  </a:txBody>
                  <a:tcPr anchor="ctr" anchorCtr="0"/>
                </a:tc>
                <a:tc>
                  <a:txBody>
                    <a:bodyPr/>
                    <a:p>
                      <a:pPr algn="ctr">
                        <a:buNone/>
                      </a:pPr>
                      <a:r>
                        <a:rPr lang="en-US" altLang="zh-CN"/>
                        <a:t>525</a:t>
                      </a:r>
                      <a:endParaRPr lang="en-US" altLang="zh-CN"/>
                    </a:p>
                  </a:txBody>
                  <a:tcPr anchor="ctr" anchorCtr="0"/>
                </a:tc>
                <a:tc>
                  <a:txBody>
                    <a:bodyPr/>
                    <a:p>
                      <a:pPr algn="ctr">
                        <a:buNone/>
                      </a:pPr>
                      <a:r>
                        <a:rPr lang="en-US" altLang="zh-CN" sz="1800">
                          <a:sym typeface="+mn-ea"/>
                        </a:rPr>
                        <a:t>*</a:t>
                      </a:r>
                      <a:endParaRPr lang="zh-CN" altLang="en-US"/>
                    </a:p>
                  </a:txBody>
                  <a:tcPr anchor="ctr" anchorCtr="0"/>
                </a:tc>
                <a:tc>
                  <a:txBody>
                    <a:bodyPr/>
                    <a:p>
                      <a:pPr algn="ctr">
                        <a:buNone/>
                      </a:pPr>
                      <a:r>
                        <a:rPr lang="en-US" altLang="zh-CN"/>
                        <a:t>531</a:t>
                      </a:r>
                      <a:endParaRPr lang="en-US" altLang="zh-CN"/>
                    </a:p>
                  </a:txBody>
                  <a:tcPr anchor="ctr" anchorCtr="0"/>
                </a:tc>
                <a:tc>
                  <a:txBody>
                    <a:bodyPr/>
                    <a:p>
                      <a:pPr algn="ctr">
                        <a:buNone/>
                      </a:pPr>
                      <a:r>
                        <a:rPr lang="en-US" altLang="zh-CN"/>
                        <a:t>186</a:t>
                      </a:r>
                      <a:endParaRPr lang="en-US" altLang="zh-CN"/>
                    </a:p>
                  </a:txBody>
                  <a:tcPr anchor="ctr" anchorCtr="0"/>
                </a:tc>
                <a:tc>
                  <a:txBody>
                    <a:bodyPr/>
                    <a:p>
                      <a:pPr algn="ctr">
                        <a:buNone/>
                      </a:pPr>
                      <a:r>
                        <a:rPr lang="en-US" altLang="zh-CN"/>
                        <a:t>203</a:t>
                      </a:r>
                      <a:endParaRPr lang="en-US" altLang="zh-CN"/>
                    </a:p>
                  </a:txBody>
                  <a:tcPr anchor="ctr" anchorCtr="0"/>
                </a:tc>
                <a:tc>
                  <a:txBody>
                    <a:bodyPr/>
                    <a:p>
                      <a:pPr algn="ctr">
                        <a:buNone/>
                      </a:pPr>
                      <a:r>
                        <a:rPr lang="en-US" altLang="zh-CN"/>
                        <a:t>142</a:t>
                      </a:r>
                      <a:endParaRPr lang="en-US" altLang="zh-CN"/>
                    </a:p>
                  </a:txBody>
                  <a:tcPr anchor="ctr" anchorCtr="0"/>
                </a:tc>
              </a:tr>
              <a:tr h="381000">
                <a:tc>
                  <a:txBody>
                    <a:bodyPr/>
                    <a:p>
                      <a:pPr algn="ctr">
                        <a:buNone/>
                      </a:pPr>
                      <a:r>
                        <a:rPr lang="zh-CN" altLang="en-US"/>
                        <a:t>测试集</a:t>
                      </a:r>
                      <a:endParaRPr lang="zh-CN" altLang="en-US"/>
                    </a:p>
                  </a:txBody>
                  <a:tcPr anchor="ctr" anchorCtr="0"/>
                </a:tc>
                <a:tc>
                  <a:txBody>
                    <a:bodyPr/>
                    <a:p>
                      <a:pPr algn="ctr">
                        <a:buNone/>
                      </a:pPr>
                      <a:r>
                        <a:rPr lang="en-US" altLang="zh-CN"/>
                        <a:t>573</a:t>
                      </a:r>
                      <a:endParaRPr lang="en-US" altLang="zh-CN"/>
                    </a:p>
                  </a:txBody>
                  <a:tcPr anchor="ctr" anchorCtr="0"/>
                </a:tc>
                <a:tc>
                  <a:txBody>
                    <a:bodyPr/>
                    <a:p>
                      <a:pPr algn="ctr">
                        <a:buNone/>
                      </a:pPr>
                      <a:r>
                        <a:rPr lang="en-US" altLang="zh-CN" sz="1800">
                          <a:sym typeface="+mn-ea"/>
                        </a:rPr>
                        <a:t>*</a:t>
                      </a:r>
                      <a:endParaRPr lang="zh-CN" altLang="en-US"/>
                    </a:p>
                  </a:txBody>
                  <a:tcPr anchor="ctr" anchorCtr="0"/>
                </a:tc>
                <a:tc>
                  <a:txBody>
                    <a:bodyPr/>
                    <a:p>
                      <a:pPr algn="ctr">
                        <a:buNone/>
                      </a:pPr>
                      <a:r>
                        <a:rPr lang="en-US" altLang="zh-CN"/>
                        <a:t>617</a:t>
                      </a:r>
                      <a:endParaRPr lang="en-US" altLang="zh-CN"/>
                    </a:p>
                  </a:txBody>
                  <a:tcPr anchor="ctr" anchorCtr="0"/>
                </a:tc>
                <a:tc>
                  <a:txBody>
                    <a:bodyPr/>
                    <a:p>
                      <a:pPr algn="ctr">
                        <a:buNone/>
                      </a:pPr>
                      <a:r>
                        <a:rPr lang="en-US" altLang="zh-CN"/>
                        <a:t>186</a:t>
                      </a:r>
                      <a:endParaRPr lang="en-US" altLang="zh-CN"/>
                    </a:p>
                  </a:txBody>
                  <a:tcPr anchor="ctr" anchorCtr="0"/>
                </a:tc>
                <a:tc>
                  <a:txBody>
                    <a:bodyPr/>
                    <a:p>
                      <a:pPr algn="ctr">
                        <a:buNone/>
                      </a:pPr>
                      <a:r>
                        <a:rPr lang="en-US" altLang="zh-CN"/>
                        <a:t>250</a:t>
                      </a:r>
                      <a:endParaRPr lang="en-US" altLang="zh-CN"/>
                    </a:p>
                  </a:txBody>
                  <a:tcPr anchor="ctr" anchorCtr="0"/>
                </a:tc>
                <a:tc>
                  <a:txBody>
                    <a:bodyPr/>
                    <a:p>
                      <a:pPr algn="ctr">
                        <a:buNone/>
                      </a:pPr>
                      <a:r>
                        <a:rPr lang="en-US" altLang="zh-CN"/>
                        <a:t>181</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5522</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981</a:t>
                      </a:r>
                      <a:endParaRPr lang="en-US" altLang="zh-CN" sz="1800" b="1">
                        <a:solidFill>
                          <a:srgbClr val="FF0000"/>
                        </a:solidFill>
                        <a:sym typeface="+mn-ea"/>
                      </a:endParaRPr>
                    </a:p>
                  </a:txBody>
                  <a:tcPr anchor="ctr" anchorCtr="0"/>
                </a:tc>
                <a:tc>
                  <a:txBody>
                    <a:bodyPr/>
                    <a:p>
                      <a:pPr algn="ctr">
                        <a:buNone/>
                      </a:pPr>
                      <a:r>
                        <a:rPr lang="en-US" altLang="zh-CN" b="1">
                          <a:solidFill>
                            <a:srgbClr val="FF0000"/>
                          </a:solidFill>
                        </a:rPr>
                        <a:t>6093</a:t>
                      </a:r>
                      <a:endParaRPr lang="en-US" altLang="zh-CN" b="1">
                        <a:solidFill>
                          <a:srgbClr val="FF0000"/>
                        </a:solidFill>
                      </a:endParaRPr>
                    </a:p>
                  </a:txBody>
                  <a:tcPr anchor="ctr" anchorCtr="0"/>
                </a:tc>
                <a:tc>
                  <a:txBody>
                    <a:bodyPr/>
                    <a:p>
                      <a:pPr algn="ctr">
                        <a:buNone/>
                      </a:pPr>
                      <a:r>
                        <a:rPr lang="en-US" altLang="zh-CN" b="1">
                          <a:solidFill>
                            <a:srgbClr val="FF0000"/>
                          </a:solidFill>
                        </a:rPr>
                        <a:t>1924</a:t>
                      </a:r>
                      <a:endParaRPr lang="en-US" altLang="zh-CN" b="1">
                        <a:solidFill>
                          <a:srgbClr val="FF0000"/>
                        </a:solidFill>
                      </a:endParaRPr>
                    </a:p>
                  </a:txBody>
                  <a:tcPr anchor="ctr" anchorCtr="0"/>
                </a:tc>
                <a:tc>
                  <a:txBody>
                    <a:bodyPr/>
                    <a:p>
                      <a:pPr algn="ctr">
                        <a:buNone/>
                      </a:pPr>
                      <a:r>
                        <a:rPr lang="en-US" altLang="zh-CN" b="1">
                          <a:solidFill>
                            <a:srgbClr val="FF0000"/>
                          </a:solidFill>
                        </a:rPr>
                        <a:t>2314</a:t>
                      </a:r>
                      <a:endParaRPr lang="en-US" altLang="zh-CN" b="1">
                        <a:solidFill>
                          <a:srgbClr val="FF0000"/>
                        </a:solidFill>
                      </a:endParaRPr>
                    </a:p>
                  </a:txBody>
                  <a:tcPr anchor="ctr" anchorCtr="0"/>
                </a:tc>
                <a:tc>
                  <a:txBody>
                    <a:bodyPr/>
                    <a:p>
                      <a:pPr algn="ctr">
                        <a:buNone/>
                      </a:pPr>
                      <a:r>
                        <a:rPr lang="en-US" altLang="zh-CN" b="1">
                          <a:solidFill>
                            <a:srgbClr val="FF0000"/>
                          </a:solidFill>
                        </a:rPr>
                        <a:t>1855</a:t>
                      </a:r>
                      <a:endParaRPr lang="en-US" altLang="zh-CN" b="1">
                        <a:solidFill>
                          <a:srgbClr val="FF0000"/>
                        </a:solidFill>
                      </a:endParaRPr>
                    </a:p>
                  </a:txBody>
                  <a:tcPr anchor="ctr"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4562" y="222"/>
            <a:ext cx="6371897" cy="584775"/>
          </a:xfrm>
        </p:spPr>
        <p:txBody>
          <a:bodyPr>
            <a:normAutofit fontScale="90000"/>
          </a:bodyPr>
          <a:lstStyle/>
          <a:p>
            <a:r>
              <a:rPr lang="zh-CN" altLang="en-US" dirty="0"/>
              <a:t>股权关系命名实体识别</a:t>
            </a:r>
            <a:r>
              <a:rPr lang="en-US" altLang="zh-CN" dirty="0"/>
              <a:t>-</a:t>
            </a:r>
            <a:r>
              <a:rPr dirty="0"/>
              <a:t>模型训练</a:t>
            </a:r>
            <a:r>
              <a:rPr lang="zh-CN" altLang="en-US" dirty="0"/>
              <a:t>结果</a:t>
            </a:r>
            <a:endParaRPr lang="zh-CN" altLang="en-US" dirty="0"/>
          </a:p>
        </p:txBody>
      </p:sp>
      <p:sp>
        <p:nvSpPr>
          <p:cNvPr id="3" name="矩形 2"/>
          <p:cNvSpPr/>
          <p:nvPr/>
        </p:nvSpPr>
        <p:spPr>
          <a:xfrm>
            <a:off x="-360045" y="770890"/>
            <a:ext cx="3369310" cy="258445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未整合公告</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64</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表格 4"/>
          <p:cNvGraphicFramePr/>
          <p:nvPr>
            <p:custDataLst>
              <p:tags r:id="rId1"/>
            </p:custDataLst>
          </p:nvPr>
        </p:nvGraphicFramePr>
        <p:xfrm>
          <a:off x="2995295" y="1348740"/>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zh-CN" altLang="en-US"/>
                        <a:t>46.31%</a:t>
                      </a:r>
                      <a:endParaRPr lang="zh-CN" altLang="en-US"/>
                    </a:p>
                  </a:txBody>
                  <a:tcPr anchor="ctr" anchorCtr="0"/>
                </a:tc>
                <a:tc>
                  <a:txBody>
                    <a:bodyPr/>
                    <a:p>
                      <a:pPr algn="ctr">
                        <a:buNone/>
                      </a:pPr>
                      <a:r>
                        <a:rPr lang="zh-CN" altLang="en-US"/>
                        <a:t>59.79%</a:t>
                      </a:r>
                      <a:endParaRPr lang="zh-CN" altLang="en-US"/>
                    </a:p>
                  </a:txBody>
                  <a:tcPr anchor="ctr" anchorCtr="0"/>
                </a:tc>
                <a:tc>
                  <a:txBody>
                    <a:bodyPr/>
                    <a:p>
                      <a:pPr algn="ctr">
                        <a:buNone/>
                      </a:pPr>
                      <a:r>
                        <a:rPr lang="zh-CN" altLang="en-US"/>
                        <a:t>52.19</a:t>
                      </a:r>
                      <a:r>
                        <a:rPr lang="en-US" altLang="zh-CN"/>
                        <a:t>%</a:t>
                      </a:r>
                      <a:r>
                        <a:rPr lang="zh-CN" altLang="en-US"/>
                        <a:t> 244</a:t>
                      </a:r>
                      <a:endParaRPr lang="zh-CN" altLang="en-US"/>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zh-CN" altLang="en-US"/>
                        <a:t>7.63%</a:t>
                      </a:r>
                      <a:endParaRPr lang="zh-CN" altLang="en-US"/>
                    </a:p>
                  </a:txBody>
                  <a:tcPr anchor="ctr" anchorCtr="0"/>
                </a:tc>
                <a:tc>
                  <a:txBody>
                    <a:bodyPr/>
                    <a:p>
                      <a:pPr algn="ctr">
                        <a:buNone/>
                      </a:pPr>
                      <a:r>
                        <a:rPr lang="zh-CN" altLang="en-US"/>
                        <a:t>27.27%</a:t>
                      </a:r>
                      <a:endParaRPr lang="zh-CN" altLang="en-US"/>
                    </a:p>
                  </a:txBody>
                  <a:tcPr anchor="ctr" anchorCtr="0"/>
                </a:tc>
                <a:tc>
                  <a:txBody>
                    <a:bodyPr/>
                    <a:p>
                      <a:pPr algn="ctr">
                        <a:buNone/>
                      </a:pPr>
                      <a:r>
                        <a:rPr lang="zh-CN" altLang="en-US"/>
                        <a:t>11.93</a:t>
                      </a:r>
                      <a:r>
                        <a:rPr lang="en-US" altLang="zh-CN"/>
                        <a:t>%</a:t>
                      </a:r>
                      <a:r>
                        <a:rPr lang="zh-CN" altLang="en-US"/>
                        <a:t> 786</a:t>
                      </a:r>
                      <a:endParaRPr lang="zh-CN" altLang="en-US"/>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zh-CN" altLang="en-US"/>
                        <a:t>29.55%</a:t>
                      </a:r>
                      <a:endParaRPr lang="zh-CN" altLang="en-US"/>
                    </a:p>
                  </a:txBody>
                  <a:tcPr anchor="ctr" anchorCtr="0"/>
                </a:tc>
                <a:tc>
                  <a:txBody>
                    <a:bodyPr/>
                    <a:p>
                      <a:pPr algn="ctr">
                        <a:buNone/>
                      </a:pPr>
                      <a:r>
                        <a:rPr lang="zh-CN" altLang="en-US"/>
                        <a:t>69.35%</a:t>
                      </a:r>
                      <a:endParaRPr lang="zh-CN" altLang="en-US"/>
                    </a:p>
                  </a:txBody>
                  <a:tcPr anchor="ctr" anchorCtr="0"/>
                </a:tc>
                <a:tc>
                  <a:txBody>
                    <a:bodyPr/>
                    <a:p>
                      <a:pPr algn="ctr">
                        <a:buNone/>
                      </a:pPr>
                      <a:r>
                        <a:rPr lang="zh-CN" altLang="en-US"/>
                        <a:t>41.44</a:t>
                      </a:r>
                      <a:r>
                        <a:rPr lang="en-US" altLang="zh-CN"/>
                        <a:t>%</a:t>
                      </a:r>
                      <a:r>
                        <a:rPr lang="zh-CN" altLang="en-US"/>
                        <a:t> 467</a:t>
                      </a:r>
                      <a:endParaRPr lang="zh-CN" altLang="en-US"/>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zh-CN" altLang="en-US" b="1">
                          <a:solidFill>
                            <a:srgbClr val="FF0000"/>
                          </a:solidFill>
                        </a:rPr>
                        <a:t>20.77% </a:t>
                      </a:r>
                      <a:endParaRPr lang="zh-CN" altLang="en-US" b="1">
                        <a:solidFill>
                          <a:srgbClr val="FF0000"/>
                        </a:solidFill>
                      </a:endParaRPr>
                    </a:p>
                  </a:txBody>
                  <a:tcPr anchor="ctr" anchorCtr="0"/>
                </a:tc>
                <a:tc>
                  <a:txBody>
                    <a:bodyPr/>
                    <a:p>
                      <a:pPr algn="ctr">
                        <a:buNone/>
                      </a:pPr>
                      <a:r>
                        <a:rPr lang="zh-CN" altLang="en-US" sz="1800" b="1">
                          <a:solidFill>
                            <a:srgbClr val="FF0000"/>
                          </a:solidFill>
                          <a:sym typeface="+mn-ea"/>
                        </a:rPr>
                        <a:t>51.15%</a:t>
                      </a:r>
                      <a:endParaRPr lang="zh-CN" altLang="en-US" sz="1800" b="1">
                        <a:solidFill>
                          <a:srgbClr val="FF0000"/>
                        </a:solidFill>
                        <a:sym typeface="+mn-ea"/>
                      </a:endParaRPr>
                    </a:p>
                  </a:txBody>
                  <a:tcPr anchor="ctr" anchorCtr="0"/>
                </a:tc>
                <a:tc>
                  <a:txBody>
                    <a:bodyPr/>
                    <a:p>
                      <a:pPr algn="ctr">
                        <a:buNone/>
                      </a:pPr>
                      <a:r>
                        <a:rPr lang="zh-CN" altLang="en-US" sz="1800" b="1">
                          <a:solidFill>
                            <a:srgbClr val="FF0000"/>
                          </a:solidFill>
                          <a:sym typeface="+mn-ea"/>
                        </a:rPr>
                        <a:t>29.55</a:t>
                      </a:r>
                      <a:r>
                        <a:rPr lang="en-US" altLang="zh-CN" sz="1800" b="1">
                          <a:solidFill>
                            <a:srgbClr val="FF0000"/>
                          </a:solidFill>
                          <a:sym typeface="+mn-ea"/>
                        </a:rPr>
                        <a:t>%</a:t>
                      </a:r>
                      <a:endParaRPr lang="en-US" altLang="zh-CN" sz="1800" b="1">
                        <a:solidFill>
                          <a:srgbClr val="FF0000"/>
                        </a:solidFill>
                        <a:sym typeface="+mn-ea"/>
                      </a:endParaRPr>
                    </a:p>
                  </a:txBody>
                  <a:tcPr anchor="ctr" anchorCtr="0"/>
                </a:tc>
              </a:tr>
            </a:tbl>
          </a:graphicData>
        </a:graphic>
      </p:graphicFrame>
      <p:graphicFrame>
        <p:nvGraphicFramePr>
          <p:cNvPr id="4" name="表格 3"/>
          <p:cNvGraphicFramePr/>
          <p:nvPr>
            <p:custDataLst>
              <p:tags r:id="rId2"/>
            </p:custDataLst>
          </p:nvPr>
        </p:nvGraphicFramePr>
        <p:xfrm>
          <a:off x="2995295" y="3997325"/>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35.81</a:t>
                      </a:r>
                      <a:r>
                        <a:rPr lang="zh-CN" altLang="en-US"/>
                        <a:t>%</a:t>
                      </a:r>
                      <a:endParaRPr lang="zh-CN" altLang="en-US"/>
                    </a:p>
                  </a:txBody>
                  <a:tcPr anchor="ctr" anchorCtr="0"/>
                </a:tc>
                <a:tc>
                  <a:txBody>
                    <a:bodyPr/>
                    <a:p>
                      <a:pPr algn="ctr">
                        <a:buNone/>
                      </a:pPr>
                      <a:r>
                        <a:rPr lang="en-US" altLang="zh-CN"/>
                        <a:t>71.43</a:t>
                      </a:r>
                      <a:r>
                        <a:rPr lang="zh-CN" altLang="en-US"/>
                        <a:t>%</a:t>
                      </a:r>
                      <a:endParaRPr lang="zh-CN" altLang="en-US"/>
                    </a:p>
                  </a:txBody>
                  <a:tcPr anchor="ctr" anchorCtr="0"/>
                </a:tc>
                <a:tc>
                  <a:txBody>
                    <a:bodyPr/>
                    <a:p>
                      <a:pPr algn="ctr">
                        <a:buNone/>
                      </a:pPr>
                      <a:r>
                        <a:rPr lang="en-US" altLang="zh-CN"/>
                        <a:t>47.71%</a:t>
                      </a:r>
                      <a:r>
                        <a:rPr lang="zh-CN" altLang="en-US"/>
                        <a:t> </a:t>
                      </a:r>
                      <a:r>
                        <a:rPr lang="en-US" altLang="zh-CN"/>
                        <a:t>363</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15.68</a:t>
                      </a:r>
                      <a:r>
                        <a:rPr lang="zh-CN" altLang="en-US"/>
                        <a:t>%</a:t>
                      </a:r>
                      <a:endParaRPr lang="zh-CN" altLang="en-US"/>
                    </a:p>
                  </a:txBody>
                  <a:tcPr anchor="ctr" anchorCtr="0"/>
                </a:tc>
                <a:tc>
                  <a:txBody>
                    <a:bodyPr/>
                    <a:p>
                      <a:pPr algn="ctr">
                        <a:buNone/>
                      </a:pPr>
                      <a:r>
                        <a:rPr lang="en-US" altLang="zh-CN"/>
                        <a:t>61.34</a:t>
                      </a:r>
                      <a:r>
                        <a:rPr lang="zh-CN" altLang="en-US"/>
                        <a:t>%</a:t>
                      </a:r>
                      <a:endParaRPr lang="zh-CN" altLang="en-US"/>
                    </a:p>
                  </a:txBody>
                  <a:tcPr anchor="ctr" anchorCtr="0"/>
                </a:tc>
                <a:tc>
                  <a:txBody>
                    <a:bodyPr/>
                    <a:p>
                      <a:pPr algn="ctr">
                        <a:buNone/>
                      </a:pPr>
                      <a:r>
                        <a:rPr lang="en-US" altLang="zh-CN"/>
                        <a:t>24.98%</a:t>
                      </a:r>
                      <a:r>
                        <a:rPr lang="zh-CN" altLang="en-US"/>
                        <a:t> </a:t>
                      </a:r>
                      <a:r>
                        <a:rPr lang="en-US" altLang="zh-CN"/>
                        <a:t>931</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0.28</a:t>
                      </a:r>
                      <a:r>
                        <a:rPr lang="zh-CN" altLang="en-US"/>
                        <a:t>%</a:t>
                      </a:r>
                      <a:endParaRPr lang="zh-CN" altLang="en-US"/>
                    </a:p>
                  </a:txBody>
                  <a:tcPr anchor="ctr" anchorCtr="0"/>
                </a:tc>
                <a:tc>
                  <a:txBody>
                    <a:bodyPr/>
                    <a:p>
                      <a:pPr algn="ctr">
                        <a:buNone/>
                      </a:pPr>
                      <a:r>
                        <a:rPr lang="en-US" altLang="zh-CN"/>
                        <a:t>1.15</a:t>
                      </a:r>
                      <a:r>
                        <a:rPr lang="zh-CN" altLang="en-US"/>
                        <a:t>%</a:t>
                      </a:r>
                      <a:endParaRPr lang="zh-CN" altLang="en-US"/>
                    </a:p>
                  </a:txBody>
                  <a:tcPr anchor="ctr" anchorCtr="0"/>
                </a:tc>
                <a:tc>
                  <a:txBody>
                    <a:bodyPr/>
                    <a:p>
                      <a:pPr algn="ctr">
                        <a:buNone/>
                      </a:pPr>
                      <a:r>
                        <a:rPr lang="en-US" altLang="zh-CN"/>
                        <a:t>0.45</a:t>
                      </a:r>
                      <a:r>
                        <a:rPr lang="zh-CN" altLang="en-US"/>
                        <a:t> </a:t>
                      </a:r>
                      <a:r>
                        <a:rPr lang="en-US" altLang="zh-CN"/>
                        <a:t>718</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13.82</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46.80</a:t>
                      </a:r>
                      <a:r>
                        <a:rPr lang="zh-CN" altLang="en-US" sz="1800" b="1">
                          <a:solidFill>
                            <a:srgbClr val="FF0000"/>
                          </a:solidFill>
                          <a:sym typeface="+mn-ea"/>
                        </a:rPr>
                        <a:t>%</a:t>
                      </a:r>
                      <a:endParaRPr lang="zh-CN" altLang="en-US" sz="1800" b="1">
                        <a:solidFill>
                          <a:srgbClr val="FF0000"/>
                        </a:solidFill>
                        <a:sym typeface="+mn-ea"/>
                      </a:endParaRPr>
                    </a:p>
                  </a:txBody>
                  <a:tcPr anchor="ctr" anchorCtr="0"/>
                </a:tc>
                <a:tc>
                  <a:txBody>
                    <a:bodyPr/>
                    <a:p>
                      <a:pPr algn="ctr">
                        <a:buNone/>
                      </a:pPr>
                      <a:r>
                        <a:rPr lang="en-US" altLang="zh-CN" b="1">
                          <a:solidFill>
                            <a:srgbClr val="FF0000"/>
                          </a:solidFill>
                        </a:rPr>
                        <a:t>21.34%</a:t>
                      </a:r>
                      <a:endParaRPr lang="en-US" altLang="zh-CN" b="1">
                        <a:solidFill>
                          <a:srgbClr val="FF0000"/>
                        </a:solidFill>
                      </a:endParaRPr>
                    </a:p>
                  </a:txBody>
                  <a:tcPr anchor="ctr" anchorCtr="0"/>
                </a:tc>
              </a:tr>
            </a:tbl>
          </a:graphicData>
        </a:graphic>
      </p:graphicFrame>
      <p:sp>
        <p:nvSpPr>
          <p:cNvPr id="6" name="矩形 5"/>
          <p:cNvSpPr/>
          <p:nvPr/>
        </p:nvSpPr>
        <p:spPr>
          <a:xfrm>
            <a:off x="-360045" y="3465830"/>
            <a:ext cx="3369310" cy="2584450"/>
          </a:xfrm>
          <a:prstGeom prst="rect">
            <a:avLst/>
          </a:prstGeom>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64</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1"/>
          <p:cNvSpPr>
            <a:spLocks noGrp="1"/>
          </p:cNvSpPr>
          <p:nvPr/>
        </p:nvSpPr>
        <p:spPr>
          <a:xfrm>
            <a:off x="2933065" y="742950"/>
            <a:ext cx="9381490"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t>10.10.5.121</a:t>
            </a:r>
            <a:r>
              <a:rPr sz="1400" dirty="0"/>
              <a:t>下</a:t>
            </a:r>
            <a:endParaRPr sz="1400" dirty="0"/>
          </a:p>
          <a:p>
            <a:r>
              <a:rPr lang="zh-CN" altLang="en-US" sz="1400" dirty="0"/>
              <a:t>/data/lucas/Bert+BiLSTM+CRF-linux-GuQuanAnalyse/output-id not union result 0731 epoch10 batch sieze64</a:t>
            </a:r>
            <a:endParaRPr lang="zh-CN" altLang="en-US" sz="1400" dirty="0"/>
          </a:p>
        </p:txBody>
      </p:sp>
      <p:sp>
        <p:nvSpPr>
          <p:cNvPr id="8" name="文本占位符 1"/>
          <p:cNvSpPr>
            <a:spLocks noGrp="1"/>
          </p:cNvSpPr>
          <p:nvPr/>
        </p:nvSpPr>
        <p:spPr>
          <a:xfrm>
            <a:off x="2995295" y="3412490"/>
            <a:ext cx="12019915"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t>10.10.5.121</a:t>
            </a:r>
            <a:r>
              <a:rPr sz="1400" dirty="0"/>
              <a:t>下</a:t>
            </a:r>
            <a:endParaRPr sz="1400" dirty="0"/>
          </a:p>
          <a:p>
            <a:r>
              <a:rPr lang="zh-CN" altLang="en-US" sz="1400" dirty="0"/>
              <a:t>/data/lucas/Bert+BiLSTM+CRF-linux-GuQuanAnalyse/output-id union result 0804 epoch10 batch size 64</a:t>
            </a:r>
            <a:endParaRPr lang="zh-CN"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4562" y="23717"/>
            <a:ext cx="6371897" cy="584775"/>
          </a:xfrm>
        </p:spPr>
        <p:txBody>
          <a:bodyPr>
            <a:normAutofit fontScale="90000"/>
          </a:bodyPr>
          <a:lstStyle/>
          <a:p>
            <a:r>
              <a:rPr lang="zh-CN" altLang="en-US" dirty="0"/>
              <a:t>股权关系命名实体识别</a:t>
            </a:r>
            <a:r>
              <a:rPr lang="en-US" altLang="zh-CN" dirty="0"/>
              <a:t>-</a:t>
            </a:r>
            <a:r>
              <a:rPr dirty="0"/>
              <a:t>模型训练</a:t>
            </a:r>
            <a:r>
              <a:rPr lang="zh-CN" altLang="en-US" dirty="0"/>
              <a:t>结果</a:t>
            </a:r>
            <a:endParaRPr lang="zh-CN" altLang="en-US" dirty="0"/>
          </a:p>
        </p:txBody>
      </p:sp>
      <p:sp>
        <p:nvSpPr>
          <p:cNvPr id="3" name="矩形 2"/>
          <p:cNvSpPr/>
          <p:nvPr/>
        </p:nvSpPr>
        <p:spPr>
          <a:xfrm>
            <a:off x="-360045" y="770890"/>
            <a:ext cx="3369310" cy="258445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32</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表格 4"/>
          <p:cNvGraphicFramePr/>
          <p:nvPr>
            <p:custDataLst>
              <p:tags r:id="rId1"/>
            </p:custDataLst>
          </p:nvPr>
        </p:nvGraphicFramePr>
        <p:xfrm>
          <a:off x="2995295" y="1348740"/>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71.92</a:t>
                      </a:r>
                      <a:r>
                        <a:rPr lang="zh-CN" altLang="en-US"/>
                        <a:t>%</a:t>
                      </a:r>
                      <a:endParaRPr lang="zh-CN" altLang="en-US"/>
                    </a:p>
                  </a:txBody>
                  <a:tcPr anchor="ctr" anchorCtr="0"/>
                </a:tc>
                <a:tc>
                  <a:txBody>
                    <a:bodyPr/>
                    <a:p>
                      <a:pPr algn="ctr">
                        <a:buNone/>
                      </a:pPr>
                      <a:r>
                        <a:rPr lang="en-US" altLang="zh-CN"/>
                        <a:t>80.22</a:t>
                      </a:r>
                      <a:r>
                        <a:rPr lang="zh-CN" altLang="en-US"/>
                        <a:t>%</a:t>
                      </a:r>
                      <a:endParaRPr lang="zh-CN" altLang="en-US"/>
                    </a:p>
                  </a:txBody>
                  <a:tcPr anchor="ctr" anchorCtr="0"/>
                </a:tc>
                <a:tc>
                  <a:txBody>
                    <a:bodyPr/>
                    <a:p>
                      <a:pPr algn="ctr">
                        <a:buNone/>
                      </a:pPr>
                      <a:r>
                        <a:rPr lang="en-US" altLang="zh-CN"/>
                        <a:t>75.84%</a:t>
                      </a:r>
                      <a:r>
                        <a:rPr lang="zh-CN" altLang="en-US"/>
                        <a:t> 2</a:t>
                      </a:r>
                      <a:r>
                        <a:rPr lang="en-US" altLang="zh-CN"/>
                        <a:t>03</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56.51</a:t>
                      </a:r>
                      <a:r>
                        <a:rPr lang="zh-CN" altLang="en-US"/>
                        <a:t>%</a:t>
                      </a:r>
                      <a:endParaRPr lang="zh-CN" altLang="en-US"/>
                    </a:p>
                  </a:txBody>
                  <a:tcPr anchor="ctr" anchorCtr="0"/>
                </a:tc>
                <a:tc>
                  <a:txBody>
                    <a:bodyPr/>
                    <a:p>
                      <a:pPr algn="ctr">
                        <a:buNone/>
                      </a:pPr>
                      <a:r>
                        <a:rPr lang="en-US" altLang="zh-CN"/>
                        <a:t>74.79</a:t>
                      </a:r>
                      <a:r>
                        <a:rPr lang="zh-CN" altLang="en-US"/>
                        <a:t>%</a:t>
                      </a:r>
                      <a:endParaRPr lang="zh-CN" altLang="en-US"/>
                    </a:p>
                  </a:txBody>
                  <a:tcPr anchor="ctr" anchorCtr="0"/>
                </a:tc>
                <a:tc>
                  <a:txBody>
                    <a:bodyPr/>
                    <a:p>
                      <a:pPr algn="ctr">
                        <a:buNone/>
                      </a:pPr>
                      <a:r>
                        <a:rPr lang="en-US" altLang="zh-CN"/>
                        <a:t>64.38%</a:t>
                      </a:r>
                      <a:r>
                        <a:rPr lang="zh-CN" altLang="en-US"/>
                        <a:t> </a:t>
                      </a:r>
                      <a:r>
                        <a:rPr lang="en-US" altLang="zh-CN"/>
                        <a:t>315</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58.59</a:t>
                      </a:r>
                      <a:r>
                        <a:rPr lang="zh-CN" altLang="en-US"/>
                        <a:t>%</a:t>
                      </a:r>
                      <a:endParaRPr lang="zh-CN" altLang="en-US"/>
                    </a:p>
                  </a:txBody>
                  <a:tcPr anchor="ctr" anchorCtr="0"/>
                </a:tc>
                <a:tc>
                  <a:txBody>
                    <a:bodyPr/>
                    <a:p>
                      <a:pPr algn="ctr">
                        <a:buNone/>
                      </a:pPr>
                      <a:r>
                        <a:rPr lang="en-US" altLang="zh-CN"/>
                        <a:t>86.21</a:t>
                      </a:r>
                      <a:r>
                        <a:rPr lang="zh-CN" altLang="en-US"/>
                        <a:t>%</a:t>
                      </a:r>
                      <a:endParaRPr lang="zh-CN" altLang="en-US"/>
                    </a:p>
                  </a:txBody>
                  <a:tcPr anchor="ctr" anchorCtr="0"/>
                </a:tc>
                <a:tc>
                  <a:txBody>
                    <a:bodyPr/>
                    <a:p>
                      <a:pPr algn="ctr">
                        <a:buNone/>
                      </a:pPr>
                      <a:r>
                        <a:rPr lang="en-US" altLang="zh-CN"/>
                        <a:t>69.77%</a:t>
                      </a:r>
                      <a:r>
                        <a:rPr lang="zh-CN" altLang="en-US"/>
                        <a:t> </a:t>
                      </a:r>
                      <a:r>
                        <a:rPr lang="en-US" altLang="zh-CN"/>
                        <a:t>256</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61.24</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79.80</a:t>
                      </a:r>
                      <a:r>
                        <a:rPr lang="zh-CN" altLang="en-US" sz="1800" b="1">
                          <a:solidFill>
                            <a:srgbClr val="FF0000"/>
                          </a:solidFill>
                          <a:sym typeface="+mn-ea"/>
                        </a:rPr>
                        <a:t>%</a:t>
                      </a:r>
                      <a:endParaRPr lang="zh-CN" altLang="en-US" sz="1800" b="1">
                        <a:solidFill>
                          <a:srgbClr val="FF0000"/>
                        </a:solidFill>
                        <a:sym typeface="+mn-ea"/>
                      </a:endParaRPr>
                    </a:p>
                  </a:txBody>
                  <a:tcPr anchor="ctr" anchorCtr="0"/>
                </a:tc>
                <a:tc>
                  <a:txBody>
                    <a:bodyPr/>
                    <a:p>
                      <a:pPr algn="ctr">
                        <a:buNone/>
                      </a:pPr>
                      <a:r>
                        <a:rPr lang="en-US" altLang="zh-CN" sz="1800" b="1">
                          <a:solidFill>
                            <a:srgbClr val="FF0000"/>
                          </a:solidFill>
                          <a:sym typeface="+mn-ea"/>
                        </a:rPr>
                        <a:t>69.30%</a:t>
                      </a:r>
                      <a:endParaRPr lang="en-US" altLang="zh-CN" sz="1800" b="1">
                        <a:solidFill>
                          <a:srgbClr val="FF0000"/>
                        </a:solidFill>
                        <a:sym typeface="+mn-ea"/>
                      </a:endParaRPr>
                    </a:p>
                  </a:txBody>
                  <a:tcPr anchor="ctr" anchorCtr="0"/>
                </a:tc>
              </a:tr>
            </a:tbl>
          </a:graphicData>
        </a:graphic>
      </p:graphicFrame>
      <p:graphicFrame>
        <p:nvGraphicFramePr>
          <p:cNvPr id="4" name="表格 3"/>
          <p:cNvGraphicFramePr/>
          <p:nvPr>
            <p:custDataLst>
              <p:tags r:id="rId2"/>
            </p:custDataLst>
          </p:nvPr>
        </p:nvGraphicFramePr>
        <p:xfrm>
          <a:off x="2995295" y="3997325"/>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70.97</a:t>
                      </a:r>
                      <a:r>
                        <a:rPr lang="zh-CN" altLang="en-US"/>
                        <a:t>%</a:t>
                      </a:r>
                      <a:endParaRPr lang="zh-CN" altLang="en-US"/>
                    </a:p>
                  </a:txBody>
                  <a:tcPr anchor="ctr" anchorCtr="0"/>
                </a:tc>
                <a:tc>
                  <a:txBody>
                    <a:bodyPr/>
                    <a:p>
                      <a:pPr algn="ctr">
                        <a:buNone/>
                      </a:pPr>
                      <a:r>
                        <a:rPr lang="en-US" altLang="zh-CN"/>
                        <a:t>84.62</a:t>
                      </a:r>
                      <a:r>
                        <a:rPr lang="zh-CN" altLang="en-US"/>
                        <a:t>%</a:t>
                      </a:r>
                      <a:endParaRPr lang="zh-CN" altLang="en-US"/>
                    </a:p>
                  </a:txBody>
                  <a:tcPr anchor="ctr" anchorCtr="0"/>
                </a:tc>
                <a:tc>
                  <a:txBody>
                    <a:bodyPr/>
                    <a:p>
                      <a:pPr algn="ctr">
                        <a:buNone/>
                      </a:pPr>
                      <a:r>
                        <a:rPr lang="en-US" altLang="zh-CN"/>
                        <a:t>77.19%</a:t>
                      </a:r>
                      <a:r>
                        <a:rPr lang="zh-CN" altLang="en-US"/>
                        <a:t> </a:t>
                      </a:r>
                      <a:r>
                        <a:rPr lang="en-US" altLang="zh-CN"/>
                        <a:t>217</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68.82</a:t>
                      </a:r>
                      <a:r>
                        <a:rPr lang="zh-CN" altLang="en-US"/>
                        <a:t>%</a:t>
                      </a:r>
                      <a:endParaRPr lang="zh-CN" altLang="en-US"/>
                    </a:p>
                  </a:txBody>
                  <a:tcPr anchor="ctr" anchorCtr="0"/>
                </a:tc>
                <a:tc>
                  <a:txBody>
                    <a:bodyPr/>
                    <a:p>
                      <a:pPr algn="ctr">
                        <a:buNone/>
                      </a:pPr>
                      <a:r>
                        <a:rPr lang="en-US" altLang="zh-CN"/>
                        <a:t>76.05</a:t>
                      </a:r>
                      <a:r>
                        <a:rPr lang="zh-CN" altLang="en-US"/>
                        <a:t>%</a:t>
                      </a:r>
                      <a:endParaRPr lang="zh-CN" altLang="en-US"/>
                    </a:p>
                  </a:txBody>
                  <a:tcPr anchor="ctr" anchorCtr="0"/>
                </a:tc>
                <a:tc>
                  <a:txBody>
                    <a:bodyPr/>
                    <a:p>
                      <a:pPr algn="ctr">
                        <a:buNone/>
                      </a:pPr>
                      <a:r>
                        <a:rPr lang="en-US" altLang="zh-CN"/>
                        <a:t>72.26%</a:t>
                      </a:r>
                      <a:r>
                        <a:rPr lang="zh-CN" altLang="en-US"/>
                        <a:t> </a:t>
                      </a:r>
                      <a:r>
                        <a:rPr lang="en-US" altLang="zh-CN"/>
                        <a:t>263</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69.61</a:t>
                      </a:r>
                      <a:r>
                        <a:rPr lang="zh-CN" altLang="en-US"/>
                        <a:t>%</a:t>
                      </a:r>
                      <a:endParaRPr lang="zh-CN" altLang="en-US"/>
                    </a:p>
                  </a:txBody>
                  <a:tcPr anchor="ctr" anchorCtr="0"/>
                </a:tc>
                <a:tc>
                  <a:txBody>
                    <a:bodyPr/>
                    <a:p>
                      <a:pPr algn="ctr">
                        <a:buNone/>
                      </a:pPr>
                      <a:r>
                        <a:rPr lang="en-US" altLang="zh-CN"/>
                        <a:t>81.61</a:t>
                      </a:r>
                      <a:r>
                        <a:rPr lang="zh-CN" altLang="en-US"/>
                        <a:t>%</a:t>
                      </a:r>
                      <a:endParaRPr lang="zh-CN" altLang="en-US"/>
                    </a:p>
                  </a:txBody>
                  <a:tcPr anchor="ctr" anchorCtr="0"/>
                </a:tc>
                <a:tc>
                  <a:txBody>
                    <a:bodyPr/>
                    <a:p>
                      <a:pPr algn="ctr">
                        <a:buNone/>
                      </a:pPr>
                      <a:r>
                        <a:rPr lang="en-US" altLang="zh-CN"/>
                        <a:t>75.13%</a:t>
                      </a:r>
                      <a:r>
                        <a:rPr lang="zh-CN" altLang="en-US"/>
                        <a:t> </a:t>
                      </a:r>
                      <a:r>
                        <a:rPr lang="en-US" altLang="zh-CN"/>
                        <a:t>204</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69.74</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80.3</a:t>
                      </a:r>
                      <a:r>
                        <a:rPr lang="zh-CN" altLang="en-US" sz="1800" b="1">
                          <a:solidFill>
                            <a:srgbClr val="FF0000"/>
                          </a:solidFill>
                          <a:sym typeface="+mn-ea"/>
                        </a:rPr>
                        <a:t>%</a:t>
                      </a:r>
                      <a:endParaRPr lang="zh-CN" altLang="en-US" sz="1800" b="1">
                        <a:solidFill>
                          <a:srgbClr val="FF0000"/>
                        </a:solidFill>
                        <a:sym typeface="+mn-ea"/>
                      </a:endParaRPr>
                    </a:p>
                  </a:txBody>
                  <a:tcPr anchor="ctr" anchorCtr="0"/>
                </a:tc>
                <a:tc>
                  <a:txBody>
                    <a:bodyPr/>
                    <a:p>
                      <a:pPr algn="ctr">
                        <a:buNone/>
                      </a:pPr>
                      <a:r>
                        <a:rPr lang="en-US" altLang="zh-CN" b="1">
                          <a:solidFill>
                            <a:srgbClr val="FF0000"/>
                          </a:solidFill>
                        </a:rPr>
                        <a:t>74.65%</a:t>
                      </a:r>
                      <a:endParaRPr lang="en-US" altLang="zh-CN" b="1">
                        <a:solidFill>
                          <a:srgbClr val="FF0000"/>
                        </a:solidFill>
                      </a:endParaRPr>
                    </a:p>
                  </a:txBody>
                  <a:tcPr anchor="ctr" anchorCtr="0"/>
                </a:tc>
              </a:tr>
            </a:tbl>
          </a:graphicData>
        </a:graphic>
      </p:graphicFrame>
      <p:sp>
        <p:nvSpPr>
          <p:cNvPr id="6" name="矩形 5"/>
          <p:cNvSpPr/>
          <p:nvPr/>
        </p:nvSpPr>
        <p:spPr>
          <a:xfrm>
            <a:off x="-360045" y="3355340"/>
            <a:ext cx="3369310" cy="2584450"/>
          </a:xfrm>
          <a:prstGeom prst="rect">
            <a:avLst/>
          </a:prstGeom>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32</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 name="直接箭头连接符 8"/>
          <p:cNvCxnSpPr/>
          <p:nvPr/>
        </p:nvCxnSpPr>
        <p:spPr>
          <a:xfrm flipH="1" flipV="1">
            <a:off x="5467350" y="560895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7680325" y="560895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9869805" y="5608955"/>
            <a:ext cx="17145"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882775" y="5320665"/>
            <a:ext cx="10160" cy="356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占位符 1"/>
          <p:cNvSpPr>
            <a:spLocks noGrp="1"/>
          </p:cNvSpPr>
          <p:nvPr/>
        </p:nvSpPr>
        <p:spPr>
          <a:xfrm>
            <a:off x="3009265" y="770890"/>
            <a:ext cx="9182735"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t>10.10.5.121</a:t>
            </a:r>
            <a:r>
              <a:rPr sz="1400" dirty="0"/>
              <a:t>下</a:t>
            </a:r>
            <a:endParaRPr sz="1400" dirty="0"/>
          </a:p>
          <a:p>
            <a:r>
              <a:rPr lang="zh-CN" altLang="en-US" sz="1400" dirty="0"/>
              <a:t>/data/lucas/Bert+BiLSTM+CRF-linux-GuQuanAnalyse/output-id union result 0805 epoch20 batch size32</a:t>
            </a:r>
            <a:endParaRPr lang="zh-CN" altLang="en-US" sz="1400" dirty="0"/>
          </a:p>
        </p:txBody>
      </p:sp>
      <p:sp>
        <p:nvSpPr>
          <p:cNvPr id="8" name="文本占位符 1"/>
          <p:cNvSpPr>
            <a:spLocks noGrp="1"/>
          </p:cNvSpPr>
          <p:nvPr/>
        </p:nvSpPr>
        <p:spPr>
          <a:xfrm>
            <a:off x="2995295" y="3355340"/>
            <a:ext cx="9113520"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t>10.10.5.121</a:t>
            </a:r>
            <a:r>
              <a:rPr sz="1400" dirty="0"/>
              <a:t>下</a:t>
            </a:r>
            <a:endParaRPr sz="1400" dirty="0"/>
          </a:p>
          <a:p>
            <a:r>
              <a:rPr lang="zh-CN" altLang="en-US" sz="1400" dirty="0"/>
              <a:t>/data/lucas/Bert+BiLSTM+CRF-linux-GuQuanAnalyse/output</a:t>
            </a:r>
            <a:endParaRPr lang="zh-CN"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4562" y="9747"/>
            <a:ext cx="6371897" cy="584775"/>
          </a:xfrm>
        </p:spPr>
        <p:txBody>
          <a:bodyPr>
            <a:normAutofit fontScale="90000"/>
          </a:bodyPr>
          <a:lstStyle/>
          <a:p>
            <a:r>
              <a:rPr lang="zh-CN" altLang="en-US" dirty="0"/>
              <a:t>股权关系命名实体识别</a:t>
            </a:r>
            <a:r>
              <a:rPr lang="en-US" altLang="zh-CN" dirty="0"/>
              <a:t>-</a:t>
            </a:r>
            <a:r>
              <a:rPr dirty="0"/>
              <a:t>模型训练</a:t>
            </a:r>
            <a:r>
              <a:rPr lang="zh-CN" altLang="en-US" dirty="0"/>
              <a:t>结果</a:t>
            </a:r>
            <a:endParaRPr lang="zh-CN" altLang="en-US" dirty="0"/>
          </a:p>
        </p:txBody>
      </p:sp>
      <p:sp>
        <p:nvSpPr>
          <p:cNvPr id="3" name="矩形 2"/>
          <p:cNvSpPr/>
          <p:nvPr/>
        </p:nvSpPr>
        <p:spPr>
          <a:xfrm>
            <a:off x="-360045" y="770890"/>
            <a:ext cx="3369310" cy="258445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5</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16</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表格 4"/>
          <p:cNvGraphicFramePr/>
          <p:nvPr>
            <p:custDataLst>
              <p:tags r:id="rId1"/>
            </p:custDataLst>
          </p:nvPr>
        </p:nvGraphicFramePr>
        <p:xfrm>
          <a:off x="2995295" y="1348740"/>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76.47</a:t>
                      </a:r>
                      <a:r>
                        <a:rPr lang="zh-CN" altLang="en-US"/>
                        <a:t>%</a:t>
                      </a:r>
                      <a:endParaRPr lang="zh-CN" altLang="en-US"/>
                    </a:p>
                  </a:txBody>
                  <a:tcPr anchor="ctr" anchorCtr="0"/>
                </a:tc>
                <a:tc>
                  <a:txBody>
                    <a:bodyPr/>
                    <a:p>
                      <a:pPr algn="ctr">
                        <a:buNone/>
                      </a:pPr>
                      <a:r>
                        <a:rPr lang="en-US" altLang="zh-CN"/>
                        <a:t>85.71</a:t>
                      </a:r>
                      <a:r>
                        <a:rPr lang="zh-CN" altLang="en-US"/>
                        <a:t>%</a:t>
                      </a:r>
                      <a:endParaRPr lang="zh-CN" altLang="en-US"/>
                    </a:p>
                  </a:txBody>
                  <a:tcPr anchor="ctr" anchorCtr="0"/>
                </a:tc>
                <a:tc>
                  <a:txBody>
                    <a:bodyPr/>
                    <a:p>
                      <a:pPr algn="ctr">
                        <a:buNone/>
                      </a:pPr>
                      <a:r>
                        <a:rPr lang="en-US" altLang="zh-CN"/>
                        <a:t>80.83%</a:t>
                      </a:r>
                      <a:r>
                        <a:rPr lang="zh-CN" altLang="en-US"/>
                        <a:t> 2</a:t>
                      </a:r>
                      <a:r>
                        <a:rPr lang="en-US" altLang="zh-CN"/>
                        <a:t>04</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62.24</a:t>
                      </a:r>
                      <a:r>
                        <a:rPr lang="zh-CN" altLang="en-US"/>
                        <a:t>%</a:t>
                      </a:r>
                      <a:endParaRPr lang="zh-CN" altLang="en-US"/>
                    </a:p>
                  </a:txBody>
                  <a:tcPr anchor="ctr" anchorCtr="0"/>
                </a:tc>
                <a:tc>
                  <a:txBody>
                    <a:bodyPr/>
                    <a:p>
                      <a:pPr algn="ctr">
                        <a:buNone/>
                      </a:pPr>
                      <a:r>
                        <a:rPr lang="en-US" altLang="zh-CN"/>
                        <a:t>74.79</a:t>
                      </a:r>
                      <a:r>
                        <a:rPr lang="zh-CN" altLang="en-US"/>
                        <a:t>%</a:t>
                      </a:r>
                      <a:endParaRPr lang="zh-CN" altLang="en-US"/>
                    </a:p>
                  </a:txBody>
                  <a:tcPr anchor="ctr" anchorCtr="0"/>
                </a:tc>
                <a:tc>
                  <a:txBody>
                    <a:bodyPr/>
                    <a:p>
                      <a:pPr algn="ctr">
                        <a:buNone/>
                      </a:pPr>
                      <a:r>
                        <a:rPr lang="en-US" altLang="zh-CN"/>
                        <a:t>67.94%</a:t>
                      </a:r>
                      <a:r>
                        <a:rPr lang="zh-CN" altLang="en-US"/>
                        <a:t> </a:t>
                      </a:r>
                      <a:r>
                        <a:rPr lang="en-US" altLang="zh-CN"/>
                        <a:t>286</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70.56</a:t>
                      </a:r>
                      <a:r>
                        <a:rPr lang="zh-CN" altLang="en-US"/>
                        <a:t>%</a:t>
                      </a:r>
                      <a:endParaRPr lang="zh-CN" altLang="en-US"/>
                    </a:p>
                  </a:txBody>
                  <a:tcPr anchor="ctr" anchorCtr="0"/>
                </a:tc>
                <a:tc>
                  <a:txBody>
                    <a:bodyPr/>
                    <a:p>
                      <a:pPr algn="ctr">
                        <a:buNone/>
                      </a:pPr>
                      <a:r>
                        <a:rPr lang="en-US" altLang="zh-CN"/>
                        <a:t>86.78</a:t>
                      </a:r>
                      <a:r>
                        <a:rPr lang="zh-CN" altLang="en-US"/>
                        <a:t>%</a:t>
                      </a:r>
                      <a:endParaRPr lang="zh-CN" altLang="en-US"/>
                    </a:p>
                  </a:txBody>
                  <a:tcPr anchor="ctr" anchorCtr="0"/>
                </a:tc>
                <a:tc>
                  <a:txBody>
                    <a:bodyPr/>
                    <a:p>
                      <a:pPr algn="ctr">
                        <a:buNone/>
                      </a:pPr>
                      <a:r>
                        <a:rPr lang="en-US" altLang="zh-CN"/>
                        <a:t>77.84%</a:t>
                      </a:r>
                      <a:r>
                        <a:rPr lang="zh-CN" altLang="en-US"/>
                        <a:t> </a:t>
                      </a:r>
                      <a:r>
                        <a:rPr lang="en-US" altLang="zh-CN"/>
                        <a:t>214</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68.89</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81.65</a:t>
                      </a:r>
                      <a:r>
                        <a:rPr lang="zh-CN" altLang="en-US" sz="1800" b="1">
                          <a:solidFill>
                            <a:srgbClr val="FF0000"/>
                          </a:solidFill>
                          <a:sym typeface="+mn-ea"/>
                        </a:rPr>
                        <a:t>%</a:t>
                      </a:r>
                      <a:endParaRPr lang="zh-CN" altLang="en-US" sz="1800" b="1">
                        <a:solidFill>
                          <a:srgbClr val="FF0000"/>
                        </a:solidFill>
                        <a:sym typeface="+mn-ea"/>
                      </a:endParaRPr>
                    </a:p>
                  </a:txBody>
                  <a:tcPr anchor="ctr" anchorCtr="0"/>
                </a:tc>
                <a:tc>
                  <a:txBody>
                    <a:bodyPr/>
                    <a:p>
                      <a:pPr algn="ctr">
                        <a:buNone/>
                      </a:pPr>
                      <a:r>
                        <a:rPr lang="en-US" altLang="zh-CN" sz="1800" b="1">
                          <a:solidFill>
                            <a:srgbClr val="FF0000"/>
                          </a:solidFill>
                          <a:sym typeface="+mn-ea"/>
                        </a:rPr>
                        <a:t>74.73%</a:t>
                      </a:r>
                      <a:endParaRPr lang="en-US" altLang="zh-CN" sz="1800" b="1">
                        <a:solidFill>
                          <a:srgbClr val="FF0000"/>
                        </a:solidFill>
                        <a:sym typeface="+mn-ea"/>
                      </a:endParaRPr>
                    </a:p>
                  </a:txBody>
                  <a:tcPr anchor="ctr" anchorCtr="0"/>
                </a:tc>
              </a:tr>
            </a:tbl>
          </a:graphicData>
        </a:graphic>
      </p:graphicFrame>
      <p:graphicFrame>
        <p:nvGraphicFramePr>
          <p:cNvPr id="4" name="表格 3"/>
          <p:cNvGraphicFramePr/>
          <p:nvPr>
            <p:custDataLst>
              <p:tags r:id="rId2"/>
            </p:custDataLst>
          </p:nvPr>
        </p:nvGraphicFramePr>
        <p:xfrm>
          <a:off x="2995295" y="3997325"/>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80.79%</a:t>
                      </a:r>
                      <a:endParaRPr lang="en-US" altLang="zh-CN"/>
                    </a:p>
                  </a:txBody>
                  <a:tcPr anchor="ctr" anchorCtr="0"/>
                </a:tc>
                <a:tc>
                  <a:txBody>
                    <a:bodyPr/>
                    <a:p>
                      <a:pPr algn="ctr">
                        <a:buNone/>
                      </a:pPr>
                      <a:r>
                        <a:rPr lang="en-US" altLang="zh-CN"/>
                        <a:t>90.11%</a:t>
                      </a:r>
                      <a:endParaRPr lang="en-US" altLang="zh-CN"/>
                    </a:p>
                  </a:txBody>
                  <a:tcPr anchor="ctr" anchorCtr="0"/>
                </a:tc>
                <a:tc>
                  <a:txBody>
                    <a:bodyPr/>
                    <a:p>
                      <a:pPr algn="ctr">
                        <a:buNone/>
                      </a:pPr>
                      <a:r>
                        <a:rPr lang="en-US" altLang="zh-CN"/>
                        <a:t>85.19% 203</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65.07%</a:t>
                      </a:r>
                      <a:endParaRPr lang="en-US" altLang="zh-CN"/>
                    </a:p>
                  </a:txBody>
                  <a:tcPr anchor="ctr" anchorCtr="0"/>
                </a:tc>
                <a:tc>
                  <a:txBody>
                    <a:bodyPr/>
                    <a:p>
                      <a:pPr algn="ctr">
                        <a:buNone/>
                      </a:pPr>
                      <a:r>
                        <a:rPr lang="en-US" altLang="zh-CN"/>
                        <a:t>79.83%</a:t>
                      </a:r>
                      <a:endParaRPr lang="en-US" altLang="zh-CN"/>
                    </a:p>
                  </a:txBody>
                  <a:tcPr anchor="ctr" anchorCtr="0"/>
                </a:tc>
                <a:tc>
                  <a:txBody>
                    <a:bodyPr/>
                    <a:p>
                      <a:pPr algn="ctr">
                        <a:buNone/>
                      </a:pPr>
                      <a:r>
                        <a:rPr lang="en-US" altLang="zh-CN"/>
                        <a:t>71.7% 292</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71.36%</a:t>
                      </a:r>
                      <a:endParaRPr lang="en-US" altLang="zh-CN"/>
                    </a:p>
                  </a:txBody>
                  <a:tcPr anchor="ctr" anchorCtr="0"/>
                </a:tc>
                <a:tc>
                  <a:txBody>
                    <a:bodyPr/>
                    <a:p>
                      <a:pPr algn="ctr">
                        <a:buNone/>
                      </a:pPr>
                      <a:r>
                        <a:rPr lang="en-US" altLang="zh-CN"/>
                        <a:t>90.23%</a:t>
                      </a:r>
                      <a:endParaRPr lang="en-US" altLang="zh-CN"/>
                    </a:p>
                  </a:txBody>
                  <a:tcPr anchor="ctr" anchorCtr="0"/>
                </a:tc>
                <a:tc>
                  <a:txBody>
                    <a:bodyPr/>
                    <a:p>
                      <a:pPr algn="ctr">
                        <a:buNone/>
                      </a:pPr>
                      <a:r>
                        <a:rPr lang="en-US" altLang="zh-CN"/>
                        <a:t>79.70% 220</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71.47%</a:t>
                      </a:r>
                      <a:endParaRPr lang="en-US" altLang="zh-CN" b="1">
                        <a:solidFill>
                          <a:srgbClr val="FF0000"/>
                        </a:solidFill>
                      </a:endParaRPr>
                    </a:p>
                  </a:txBody>
                  <a:tcPr anchor="ctr" anchorCtr="0"/>
                </a:tc>
                <a:tc>
                  <a:txBody>
                    <a:bodyPr/>
                    <a:p>
                      <a:pPr algn="ctr">
                        <a:buNone/>
                      </a:pPr>
                      <a:r>
                        <a:rPr lang="en-US" altLang="zh-CN" sz="1800" b="1">
                          <a:solidFill>
                            <a:srgbClr val="FF0000"/>
                          </a:solidFill>
                          <a:sym typeface="+mn-ea"/>
                        </a:rPr>
                        <a:t>86.03%</a:t>
                      </a:r>
                      <a:endParaRPr lang="en-US" altLang="zh-CN" sz="1800" b="1">
                        <a:solidFill>
                          <a:srgbClr val="FF0000"/>
                        </a:solidFill>
                        <a:sym typeface="+mn-ea"/>
                      </a:endParaRPr>
                    </a:p>
                  </a:txBody>
                  <a:tcPr anchor="ctr" anchorCtr="0"/>
                </a:tc>
                <a:tc>
                  <a:txBody>
                    <a:bodyPr/>
                    <a:p>
                      <a:pPr algn="ctr">
                        <a:buNone/>
                      </a:pPr>
                      <a:r>
                        <a:rPr lang="en-US" altLang="zh-CN" b="1">
                          <a:solidFill>
                            <a:srgbClr val="FF0000"/>
                          </a:solidFill>
                        </a:rPr>
                        <a:t>78.07%</a:t>
                      </a:r>
                      <a:endParaRPr lang="en-US" altLang="zh-CN" b="1">
                        <a:solidFill>
                          <a:srgbClr val="FF0000"/>
                        </a:solidFill>
                      </a:endParaRPr>
                    </a:p>
                  </a:txBody>
                  <a:tcPr anchor="ctr" anchorCtr="0"/>
                </a:tc>
              </a:tr>
            </a:tbl>
          </a:graphicData>
        </a:graphic>
      </p:graphicFrame>
      <p:sp>
        <p:nvSpPr>
          <p:cNvPr id="6" name="矩形 5"/>
          <p:cNvSpPr/>
          <p:nvPr/>
        </p:nvSpPr>
        <p:spPr>
          <a:xfrm>
            <a:off x="-360045" y="3382010"/>
            <a:ext cx="3355340" cy="3415030"/>
          </a:xfrm>
          <a:prstGeom prst="rect">
            <a:avLst/>
          </a:prstGeom>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6</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预训练模型换为</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中文分词训练的</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BERT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16</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 name="直接箭头连接符 8"/>
          <p:cNvCxnSpPr/>
          <p:nvPr/>
        </p:nvCxnSpPr>
        <p:spPr>
          <a:xfrm flipH="1" flipV="1">
            <a:off x="5467350" y="560895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7680325" y="560895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9869805" y="5608955"/>
            <a:ext cx="17145"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8811895" y="297053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11069320" y="297053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6845935" y="2976880"/>
            <a:ext cx="14605" cy="60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750175" y="5902325"/>
            <a:ext cx="1156335" cy="368300"/>
          </a:xfrm>
          <a:prstGeom prst="rect">
            <a:avLst/>
          </a:prstGeom>
          <a:noFill/>
          <a:ln w="12700">
            <a:solidFill>
              <a:srgbClr val="FF0000"/>
            </a:solidFill>
          </a:ln>
        </p:spPr>
        <p:txBody>
          <a:bodyPr wrap="square" rtlCol="0">
            <a:spAutoFit/>
          </a:bodyPr>
          <a:p>
            <a:r>
              <a:rPr lang="en-US" altLang="zh-CN" b="1" i="1">
                <a:solidFill>
                  <a:srgbClr val="FF0000"/>
                </a:solidFill>
              </a:rPr>
              <a:t>The best</a:t>
            </a:r>
            <a:endParaRPr lang="en-US" altLang="zh-CN" b="1" i="1">
              <a:solidFill>
                <a:srgbClr val="FF0000"/>
              </a:solidFill>
            </a:endParaRPr>
          </a:p>
        </p:txBody>
      </p:sp>
      <p:sp>
        <p:nvSpPr>
          <p:cNvPr id="14" name="文本占位符 1"/>
          <p:cNvSpPr>
            <a:spLocks noGrp="1"/>
          </p:cNvSpPr>
          <p:nvPr/>
        </p:nvSpPr>
        <p:spPr>
          <a:xfrm>
            <a:off x="2995295" y="770890"/>
            <a:ext cx="9197340"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t>10.10.5.121</a:t>
            </a:r>
            <a:r>
              <a:rPr sz="1400" dirty="0"/>
              <a:t>下</a:t>
            </a:r>
            <a:endParaRPr sz="1400" dirty="0"/>
          </a:p>
          <a:p>
            <a:r>
              <a:rPr lang="zh-CN" altLang="en-US" sz="1400" dirty="0"/>
              <a:t>/data/lucas/Bert+BiLSTM+CRF-linux-GuQuanAnalyse2/output</a:t>
            </a:r>
            <a:endParaRPr lang="zh-CN" altLang="en-US" sz="1400" dirty="0"/>
          </a:p>
        </p:txBody>
      </p:sp>
      <p:sp>
        <p:nvSpPr>
          <p:cNvPr id="15" name="文本占位符 1"/>
          <p:cNvSpPr>
            <a:spLocks noGrp="1"/>
          </p:cNvSpPr>
          <p:nvPr/>
        </p:nvSpPr>
        <p:spPr>
          <a:xfrm>
            <a:off x="3009265" y="3412490"/>
            <a:ext cx="9182735"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t>10.10.5.121</a:t>
            </a:r>
            <a:r>
              <a:rPr sz="1400" dirty="0"/>
              <a:t>下</a:t>
            </a:r>
            <a:endParaRPr sz="1400" dirty="0"/>
          </a:p>
          <a:p>
            <a:r>
              <a:rPr lang="zh-CN" altLang="en-US" sz="1400" dirty="0"/>
              <a:t>/data/lucas/Bert+BiLSTM+CRF-linux-GuQuanAnalyse3-newBert/output-newBert0811-batch16Epoch30</a:t>
            </a:r>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4562" y="9747"/>
            <a:ext cx="6371897" cy="584775"/>
          </a:xfrm>
        </p:spPr>
        <p:txBody>
          <a:bodyPr>
            <a:normAutofit fontScale="90000"/>
          </a:bodyPr>
          <a:lstStyle/>
          <a:p>
            <a:r>
              <a:rPr lang="zh-CN" altLang="en-US" dirty="0"/>
              <a:t>股权关系命名实体识别</a:t>
            </a:r>
            <a:r>
              <a:rPr lang="en-US" altLang="zh-CN" dirty="0"/>
              <a:t>-</a:t>
            </a:r>
            <a:r>
              <a:rPr dirty="0"/>
              <a:t>模型训练</a:t>
            </a:r>
            <a:r>
              <a:rPr lang="zh-CN" altLang="en-US" dirty="0"/>
              <a:t>结果</a:t>
            </a:r>
            <a:endParaRPr lang="zh-CN" altLang="en-US" dirty="0"/>
          </a:p>
        </p:txBody>
      </p:sp>
      <p:graphicFrame>
        <p:nvGraphicFramePr>
          <p:cNvPr id="5" name="表格 4"/>
          <p:cNvGraphicFramePr/>
          <p:nvPr>
            <p:custDataLst>
              <p:tags r:id="rId1"/>
            </p:custDataLst>
          </p:nvPr>
        </p:nvGraphicFramePr>
        <p:xfrm>
          <a:off x="2995295" y="1348740"/>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79.13</a:t>
                      </a:r>
                      <a:r>
                        <a:rPr lang="zh-CN" altLang="en-US"/>
                        <a:t>%</a:t>
                      </a:r>
                      <a:endParaRPr lang="zh-CN" altLang="en-US"/>
                    </a:p>
                  </a:txBody>
                  <a:tcPr anchor="ctr" anchorCtr="0"/>
                </a:tc>
                <a:tc>
                  <a:txBody>
                    <a:bodyPr/>
                    <a:p>
                      <a:pPr algn="ctr">
                        <a:buNone/>
                      </a:pPr>
                      <a:r>
                        <a:rPr lang="en-US" altLang="zh-CN"/>
                        <a:t>89.56</a:t>
                      </a:r>
                      <a:r>
                        <a:rPr lang="zh-CN" altLang="en-US"/>
                        <a:t>%</a:t>
                      </a:r>
                      <a:endParaRPr lang="zh-CN" altLang="en-US"/>
                    </a:p>
                  </a:txBody>
                  <a:tcPr anchor="ctr" anchorCtr="0"/>
                </a:tc>
                <a:tc>
                  <a:txBody>
                    <a:bodyPr/>
                    <a:p>
                      <a:pPr algn="ctr">
                        <a:buNone/>
                      </a:pPr>
                      <a:r>
                        <a:rPr lang="en-US" altLang="zh-CN"/>
                        <a:t>84.02%</a:t>
                      </a:r>
                      <a:r>
                        <a:rPr lang="zh-CN" altLang="en-US"/>
                        <a:t> 2</a:t>
                      </a:r>
                      <a:r>
                        <a:rPr lang="en-US" altLang="zh-CN"/>
                        <a:t>06</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68.70</a:t>
                      </a:r>
                      <a:r>
                        <a:rPr lang="zh-CN" altLang="en-US"/>
                        <a:t>%</a:t>
                      </a:r>
                      <a:endParaRPr lang="zh-CN" altLang="en-US"/>
                    </a:p>
                  </a:txBody>
                  <a:tcPr anchor="ctr" anchorCtr="0"/>
                </a:tc>
                <a:tc>
                  <a:txBody>
                    <a:bodyPr/>
                    <a:p>
                      <a:pPr algn="ctr">
                        <a:buNone/>
                      </a:pPr>
                      <a:r>
                        <a:rPr lang="en-US" altLang="zh-CN"/>
                        <a:t>75.63</a:t>
                      </a:r>
                      <a:r>
                        <a:rPr lang="zh-CN" altLang="en-US"/>
                        <a:t>%</a:t>
                      </a:r>
                      <a:endParaRPr lang="zh-CN" altLang="en-US"/>
                    </a:p>
                  </a:txBody>
                  <a:tcPr anchor="ctr" anchorCtr="0"/>
                </a:tc>
                <a:tc>
                  <a:txBody>
                    <a:bodyPr/>
                    <a:p>
                      <a:pPr algn="ctr">
                        <a:buNone/>
                      </a:pPr>
                      <a:r>
                        <a:rPr lang="en-US" altLang="zh-CN"/>
                        <a:t>72.00%</a:t>
                      </a:r>
                      <a:r>
                        <a:rPr lang="zh-CN" altLang="en-US"/>
                        <a:t> </a:t>
                      </a:r>
                      <a:r>
                        <a:rPr lang="en-US" altLang="zh-CN"/>
                        <a:t>262</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80.40</a:t>
                      </a:r>
                      <a:r>
                        <a:rPr lang="zh-CN" altLang="en-US"/>
                        <a:t>%</a:t>
                      </a:r>
                      <a:endParaRPr lang="zh-CN" altLang="en-US"/>
                    </a:p>
                  </a:txBody>
                  <a:tcPr anchor="ctr" anchorCtr="0"/>
                </a:tc>
                <a:tc>
                  <a:txBody>
                    <a:bodyPr/>
                    <a:p>
                      <a:pPr algn="ctr">
                        <a:buNone/>
                      </a:pPr>
                      <a:r>
                        <a:rPr lang="en-US" altLang="zh-CN"/>
                        <a:t>91.95</a:t>
                      </a:r>
                      <a:r>
                        <a:rPr lang="zh-CN" altLang="en-US"/>
                        <a:t>%</a:t>
                      </a:r>
                      <a:endParaRPr lang="zh-CN" altLang="en-US"/>
                    </a:p>
                  </a:txBody>
                  <a:tcPr anchor="ctr" anchorCtr="0"/>
                </a:tc>
                <a:tc>
                  <a:txBody>
                    <a:bodyPr/>
                    <a:p>
                      <a:pPr algn="ctr">
                        <a:buNone/>
                      </a:pPr>
                      <a:r>
                        <a:rPr lang="en-US" altLang="zh-CN"/>
                        <a:t>85.79%</a:t>
                      </a:r>
                      <a:r>
                        <a:rPr lang="zh-CN" altLang="en-US"/>
                        <a:t> </a:t>
                      </a:r>
                      <a:r>
                        <a:rPr lang="en-US" altLang="zh-CN"/>
                        <a:t>199</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75.41</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84.68</a:t>
                      </a:r>
                      <a:r>
                        <a:rPr lang="zh-CN" altLang="en-US" sz="1800" b="1">
                          <a:solidFill>
                            <a:srgbClr val="FF0000"/>
                          </a:solidFill>
                          <a:sym typeface="+mn-ea"/>
                        </a:rPr>
                        <a:t>%</a:t>
                      </a:r>
                      <a:endParaRPr lang="zh-CN" altLang="en-US" sz="1800" b="1">
                        <a:solidFill>
                          <a:srgbClr val="FF0000"/>
                        </a:solidFill>
                        <a:sym typeface="+mn-ea"/>
                      </a:endParaRPr>
                    </a:p>
                  </a:txBody>
                  <a:tcPr anchor="ctr" anchorCtr="0"/>
                </a:tc>
                <a:tc>
                  <a:txBody>
                    <a:bodyPr/>
                    <a:p>
                      <a:pPr algn="ctr">
                        <a:buNone/>
                      </a:pPr>
                      <a:r>
                        <a:rPr lang="en-US" altLang="zh-CN" sz="1800" b="1">
                          <a:solidFill>
                            <a:srgbClr val="FF0000"/>
                          </a:solidFill>
                          <a:sym typeface="+mn-ea"/>
                        </a:rPr>
                        <a:t>79.78%</a:t>
                      </a:r>
                      <a:endParaRPr lang="en-US" altLang="zh-CN" sz="1800" b="1">
                        <a:solidFill>
                          <a:srgbClr val="FF0000"/>
                        </a:solidFill>
                        <a:sym typeface="+mn-ea"/>
                      </a:endParaRPr>
                    </a:p>
                  </a:txBody>
                  <a:tcPr anchor="ctr" anchorCtr="0"/>
                </a:tc>
              </a:tr>
            </a:tbl>
          </a:graphicData>
        </a:graphic>
      </p:graphicFrame>
      <p:sp>
        <p:nvSpPr>
          <p:cNvPr id="6" name="矩形 5"/>
          <p:cNvSpPr/>
          <p:nvPr/>
        </p:nvSpPr>
        <p:spPr>
          <a:xfrm>
            <a:off x="-360045" y="714375"/>
            <a:ext cx="3355340" cy="3415030"/>
          </a:xfrm>
          <a:prstGeom prst="rect">
            <a:avLst/>
          </a:prstGeom>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7</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预训练模型换为</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中文分词训练的</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BERT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32</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 name="直接箭头连接符 9"/>
          <p:cNvCxnSpPr/>
          <p:nvPr/>
        </p:nvCxnSpPr>
        <p:spPr>
          <a:xfrm flipH="1" flipV="1">
            <a:off x="6814820" y="297053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1024235" y="2945130"/>
            <a:ext cx="17145"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8935085" y="2945130"/>
            <a:ext cx="14605" cy="60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2740" y="3655060"/>
            <a:ext cx="3355340" cy="3415030"/>
          </a:xfrm>
          <a:prstGeom prst="rect">
            <a:avLst/>
          </a:prstGeom>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8</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预训练模型换为</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中文分词训练的</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BERT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p:nvPr>
            <p:custDataLst>
              <p:tags r:id="rId2"/>
            </p:custDataLst>
          </p:nvPr>
        </p:nvGraphicFramePr>
        <p:xfrm>
          <a:off x="3022600" y="4537710"/>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85.86</a:t>
                      </a:r>
                      <a:r>
                        <a:rPr lang="zh-CN" altLang="en-US"/>
                        <a:t>%</a:t>
                      </a:r>
                      <a:endParaRPr lang="zh-CN" altLang="en-US"/>
                    </a:p>
                  </a:txBody>
                  <a:tcPr anchor="ctr" anchorCtr="0"/>
                </a:tc>
                <a:tc>
                  <a:txBody>
                    <a:bodyPr/>
                    <a:p>
                      <a:pPr algn="ctr">
                        <a:buNone/>
                      </a:pPr>
                      <a:r>
                        <a:rPr lang="en-US" altLang="zh-CN"/>
                        <a:t>90.11</a:t>
                      </a:r>
                      <a:r>
                        <a:rPr lang="zh-CN" altLang="en-US"/>
                        <a:t>%</a:t>
                      </a:r>
                      <a:endParaRPr lang="zh-CN" altLang="en-US"/>
                    </a:p>
                  </a:txBody>
                  <a:tcPr anchor="ctr" anchorCtr="0"/>
                </a:tc>
                <a:tc>
                  <a:txBody>
                    <a:bodyPr/>
                    <a:p>
                      <a:pPr algn="ctr">
                        <a:buNone/>
                      </a:pPr>
                      <a:r>
                        <a:rPr lang="en-US" altLang="zh-CN"/>
                        <a:t>87.94%</a:t>
                      </a:r>
                      <a:r>
                        <a:rPr lang="zh-CN" altLang="en-US"/>
                        <a:t> </a:t>
                      </a:r>
                      <a:r>
                        <a:rPr lang="en-US" altLang="zh-CN"/>
                        <a:t>191</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77.59</a:t>
                      </a:r>
                      <a:r>
                        <a:rPr lang="zh-CN" altLang="en-US"/>
                        <a:t>%</a:t>
                      </a:r>
                      <a:endParaRPr lang="zh-CN" altLang="en-US"/>
                    </a:p>
                  </a:txBody>
                  <a:tcPr anchor="ctr" anchorCtr="0"/>
                </a:tc>
                <a:tc>
                  <a:txBody>
                    <a:bodyPr/>
                    <a:p>
                      <a:pPr algn="ctr">
                        <a:buNone/>
                      </a:pPr>
                      <a:r>
                        <a:rPr lang="en-US" altLang="zh-CN"/>
                        <a:t>78.57</a:t>
                      </a:r>
                      <a:r>
                        <a:rPr lang="zh-CN" altLang="en-US"/>
                        <a:t>%</a:t>
                      </a:r>
                      <a:endParaRPr lang="zh-CN" altLang="en-US"/>
                    </a:p>
                  </a:txBody>
                  <a:tcPr anchor="ctr" anchorCtr="0"/>
                </a:tc>
                <a:tc>
                  <a:txBody>
                    <a:bodyPr/>
                    <a:p>
                      <a:pPr algn="ctr">
                        <a:buNone/>
                      </a:pPr>
                      <a:r>
                        <a:rPr lang="en-US" altLang="zh-CN"/>
                        <a:t>78.08%</a:t>
                      </a:r>
                      <a:r>
                        <a:rPr lang="zh-CN" altLang="en-US"/>
                        <a:t> </a:t>
                      </a:r>
                      <a:r>
                        <a:rPr lang="en-US" altLang="zh-CN"/>
                        <a:t>241</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79.00</a:t>
                      </a:r>
                      <a:r>
                        <a:rPr lang="zh-CN" altLang="en-US"/>
                        <a:t>%</a:t>
                      </a:r>
                      <a:endParaRPr lang="zh-CN" altLang="en-US"/>
                    </a:p>
                  </a:txBody>
                  <a:tcPr anchor="ctr" anchorCtr="0"/>
                </a:tc>
                <a:tc>
                  <a:txBody>
                    <a:bodyPr/>
                    <a:p>
                      <a:pPr algn="ctr">
                        <a:buNone/>
                      </a:pPr>
                      <a:r>
                        <a:rPr lang="en-US" altLang="zh-CN"/>
                        <a:t>90.80</a:t>
                      </a:r>
                      <a:r>
                        <a:rPr lang="zh-CN" altLang="en-US"/>
                        <a:t>%</a:t>
                      </a:r>
                      <a:endParaRPr lang="zh-CN" altLang="en-US"/>
                    </a:p>
                  </a:txBody>
                  <a:tcPr anchor="ctr" anchorCtr="0"/>
                </a:tc>
                <a:tc>
                  <a:txBody>
                    <a:bodyPr/>
                    <a:p>
                      <a:pPr algn="ctr">
                        <a:buNone/>
                      </a:pPr>
                      <a:r>
                        <a:rPr lang="en-US" altLang="zh-CN"/>
                        <a:t>84.49%</a:t>
                      </a:r>
                      <a:r>
                        <a:rPr lang="zh-CN" altLang="en-US"/>
                        <a:t> </a:t>
                      </a:r>
                      <a:r>
                        <a:rPr lang="en-US" altLang="zh-CN"/>
                        <a:t>200</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80.54</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85.69</a:t>
                      </a:r>
                      <a:r>
                        <a:rPr lang="zh-CN" altLang="en-US" sz="1800" b="1">
                          <a:solidFill>
                            <a:srgbClr val="FF0000"/>
                          </a:solidFill>
                          <a:sym typeface="+mn-ea"/>
                        </a:rPr>
                        <a:t>%</a:t>
                      </a:r>
                      <a:endParaRPr lang="zh-CN" altLang="en-US" sz="1800" b="1">
                        <a:solidFill>
                          <a:srgbClr val="FF0000"/>
                        </a:solidFill>
                        <a:sym typeface="+mn-ea"/>
                      </a:endParaRPr>
                    </a:p>
                  </a:txBody>
                  <a:tcPr anchor="ctr" anchorCtr="0"/>
                </a:tc>
                <a:tc>
                  <a:txBody>
                    <a:bodyPr/>
                    <a:p>
                      <a:pPr algn="ctr">
                        <a:buNone/>
                      </a:pPr>
                      <a:r>
                        <a:rPr lang="en-US" altLang="zh-CN" sz="1800" b="1">
                          <a:solidFill>
                            <a:srgbClr val="FF0000"/>
                          </a:solidFill>
                          <a:sym typeface="+mn-ea"/>
                        </a:rPr>
                        <a:t>83.03%</a:t>
                      </a:r>
                      <a:endParaRPr lang="en-US" altLang="zh-CN" sz="1800" b="1">
                        <a:solidFill>
                          <a:srgbClr val="FF0000"/>
                        </a:solidFill>
                        <a:sym typeface="+mn-ea"/>
                      </a:endParaRPr>
                    </a:p>
                  </a:txBody>
                  <a:tcPr anchor="ctr" anchorCtr="0"/>
                </a:tc>
              </a:tr>
            </a:tbl>
          </a:graphicData>
        </a:graphic>
      </p:graphicFrame>
      <p:sp>
        <p:nvSpPr>
          <p:cNvPr id="7" name="文本框 6"/>
          <p:cNvSpPr txBox="1"/>
          <p:nvPr/>
        </p:nvSpPr>
        <p:spPr>
          <a:xfrm>
            <a:off x="5831205" y="6442710"/>
            <a:ext cx="1156335" cy="368300"/>
          </a:xfrm>
          <a:prstGeom prst="rect">
            <a:avLst/>
          </a:prstGeom>
          <a:noFill/>
          <a:ln w="12700">
            <a:solidFill>
              <a:srgbClr val="FF0000"/>
            </a:solidFill>
          </a:ln>
        </p:spPr>
        <p:txBody>
          <a:bodyPr wrap="square" rtlCol="0">
            <a:spAutoFit/>
          </a:bodyPr>
          <a:p>
            <a:r>
              <a:rPr lang="en-US" altLang="zh-CN" b="1" i="1">
                <a:solidFill>
                  <a:srgbClr val="FF0000"/>
                </a:solidFill>
              </a:rPr>
              <a:t>The best</a:t>
            </a:r>
            <a:endParaRPr lang="en-US" altLang="zh-CN" b="1" i="1">
              <a:solidFill>
                <a:srgbClr val="FF0000"/>
              </a:solidFill>
            </a:endParaRPr>
          </a:p>
        </p:txBody>
      </p:sp>
      <p:sp>
        <p:nvSpPr>
          <p:cNvPr id="8" name="文本框 7"/>
          <p:cNvSpPr txBox="1"/>
          <p:nvPr/>
        </p:nvSpPr>
        <p:spPr>
          <a:xfrm>
            <a:off x="9885045" y="6442710"/>
            <a:ext cx="1156335" cy="368300"/>
          </a:xfrm>
          <a:prstGeom prst="rect">
            <a:avLst/>
          </a:prstGeom>
          <a:noFill/>
          <a:ln w="12700">
            <a:solidFill>
              <a:srgbClr val="FF0000"/>
            </a:solidFill>
          </a:ln>
        </p:spPr>
        <p:txBody>
          <a:bodyPr wrap="square" rtlCol="0">
            <a:spAutoFit/>
          </a:bodyPr>
          <a:p>
            <a:r>
              <a:rPr lang="en-US" altLang="zh-CN" b="1" i="1">
                <a:solidFill>
                  <a:srgbClr val="FF0000"/>
                </a:solidFill>
              </a:rPr>
              <a:t>The best</a:t>
            </a:r>
            <a:endParaRPr lang="en-US" altLang="zh-CN" b="1" i="1">
              <a:solidFill>
                <a:srgbClr val="FF0000"/>
              </a:solidFill>
            </a:endParaRPr>
          </a:p>
        </p:txBody>
      </p:sp>
      <p:cxnSp>
        <p:nvCxnSpPr>
          <p:cNvPr id="9" name="直接箭头连接符 8"/>
          <p:cNvCxnSpPr/>
          <p:nvPr/>
        </p:nvCxnSpPr>
        <p:spPr>
          <a:xfrm flipH="1" flipV="1">
            <a:off x="5516245" y="608901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9721850" y="610362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7800340" y="6063615"/>
            <a:ext cx="14605" cy="60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占位符 1"/>
          <p:cNvSpPr>
            <a:spLocks noGrp="1"/>
          </p:cNvSpPr>
          <p:nvPr/>
        </p:nvSpPr>
        <p:spPr>
          <a:xfrm>
            <a:off x="2932430" y="763905"/>
            <a:ext cx="9258935"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t>10.10.5.121</a:t>
            </a:r>
            <a:r>
              <a:rPr sz="1400" dirty="0"/>
              <a:t>下</a:t>
            </a:r>
            <a:endParaRPr sz="1400" dirty="0"/>
          </a:p>
          <a:p>
            <a:r>
              <a:rPr lang="zh-CN" altLang="en-US" sz="1400" dirty="0"/>
              <a:t>/data/lucas/Bert+BiLSTM+CRF-linux-GuQuanAnalyse3-newBert/output-newBert0817-batch32Epoch30</a:t>
            </a:r>
            <a:endParaRPr lang="zh-CN" altLang="en-US" sz="1400" dirty="0"/>
          </a:p>
        </p:txBody>
      </p:sp>
      <p:sp>
        <p:nvSpPr>
          <p:cNvPr id="16" name="文本占位符 1"/>
          <p:cNvSpPr>
            <a:spLocks noGrp="1"/>
          </p:cNvSpPr>
          <p:nvPr/>
        </p:nvSpPr>
        <p:spPr>
          <a:xfrm>
            <a:off x="2409190" y="3952875"/>
            <a:ext cx="12019915"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t>10.167.3.4</a:t>
            </a:r>
            <a:r>
              <a:rPr sz="1400" dirty="0"/>
              <a:t>下</a:t>
            </a:r>
            <a:endParaRPr sz="1400" dirty="0"/>
          </a:p>
          <a:p>
            <a:r>
              <a:rPr lang="zh-CN" altLang="en-US" sz="1400" dirty="0"/>
              <a:t>/data1/baiqj/lucas/Bert+BiLSTM+CRF-GPUlinux-GuQuanAna3-newBert/output200817-newBertGpu-batch8epoch40</a:t>
            </a:r>
            <a:endParaRPr lang="zh-CN" alt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4562" y="317087"/>
            <a:ext cx="6371897" cy="584775"/>
          </a:xfrm>
        </p:spPr>
        <p:txBody>
          <a:bodyPr>
            <a:normAutofit fontScale="90000"/>
          </a:bodyPr>
          <a:lstStyle/>
          <a:p>
            <a:r>
              <a:rPr lang="zh-CN" altLang="en-US" dirty="0"/>
              <a:t>股权关系命名实体识别</a:t>
            </a:r>
            <a:r>
              <a:rPr lang="en-US" altLang="zh-CN" dirty="0"/>
              <a:t>-</a:t>
            </a:r>
            <a:r>
              <a:rPr dirty="0"/>
              <a:t>模型训练</a:t>
            </a:r>
            <a:r>
              <a:rPr lang="zh-CN" altLang="en-US" dirty="0"/>
              <a:t>结果</a:t>
            </a:r>
            <a:endParaRPr lang="zh-CN" altLang="en-US" dirty="0"/>
          </a:p>
        </p:txBody>
      </p:sp>
      <p:graphicFrame>
        <p:nvGraphicFramePr>
          <p:cNvPr id="5" name="表格 4"/>
          <p:cNvGraphicFramePr/>
          <p:nvPr>
            <p:custDataLst>
              <p:tags r:id="rId1"/>
            </p:custDataLst>
          </p:nvPr>
        </p:nvGraphicFramePr>
        <p:xfrm>
          <a:off x="2995295" y="1348740"/>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86.56</a:t>
                      </a:r>
                      <a:r>
                        <a:rPr lang="zh-CN" altLang="en-US"/>
                        <a:t>%</a:t>
                      </a:r>
                      <a:endParaRPr lang="zh-CN" altLang="en-US"/>
                    </a:p>
                  </a:txBody>
                  <a:tcPr anchor="ctr" anchorCtr="0"/>
                </a:tc>
                <a:tc>
                  <a:txBody>
                    <a:bodyPr/>
                    <a:p>
                      <a:pPr algn="ctr">
                        <a:buNone/>
                      </a:pPr>
                      <a:r>
                        <a:rPr lang="en-US" altLang="zh-CN"/>
                        <a:t>88.46</a:t>
                      </a:r>
                      <a:r>
                        <a:rPr lang="zh-CN" altLang="en-US"/>
                        <a:t>%</a:t>
                      </a:r>
                      <a:endParaRPr lang="zh-CN" altLang="en-US"/>
                    </a:p>
                  </a:txBody>
                  <a:tcPr anchor="ctr" anchorCtr="0"/>
                </a:tc>
                <a:tc>
                  <a:txBody>
                    <a:bodyPr/>
                    <a:p>
                      <a:pPr algn="ctr">
                        <a:buNone/>
                      </a:pPr>
                      <a:r>
                        <a:rPr lang="en-US" altLang="zh-CN"/>
                        <a:t>87.50%</a:t>
                      </a:r>
                      <a:r>
                        <a:rPr lang="zh-CN" altLang="en-US"/>
                        <a:t> </a:t>
                      </a:r>
                      <a:r>
                        <a:rPr lang="en-US" altLang="zh-CN"/>
                        <a:t>186</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74.60</a:t>
                      </a:r>
                      <a:r>
                        <a:rPr lang="zh-CN" altLang="en-US"/>
                        <a:t>%</a:t>
                      </a:r>
                      <a:endParaRPr lang="zh-CN" altLang="en-US"/>
                    </a:p>
                  </a:txBody>
                  <a:tcPr anchor="ctr" anchorCtr="0"/>
                </a:tc>
                <a:tc>
                  <a:txBody>
                    <a:bodyPr/>
                    <a:p>
                      <a:pPr algn="ctr">
                        <a:buNone/>
                      </a:pPr>
                      <a:r>
                        <a:rPr lang="en-US" altLang="zh-CN"/>
                        <a:t>78.99</a:t>
                      </a:r>
                      <a:r>
                        <a:rPr lang="zh-CN" altLang="en-US"/>
                        <a:t>%</a:t>
                      </a:r>
                      <a:endParaRPr lang="zh-CN" altLang="en-US"/>
                    </a:p>
                  </a:txBody>
                  <a:tcPr anchor="ctr" anchorCtr="0"/>
                </a:tc>
                <a:tc>
                  <a:txBody>
                    <a:bodyPr/>
                    <a:p>
                      <a:pPr algn="ctr">
                        <a:buNone/>
                      </a:pPr>
                      <a:r>
                        <a:rPr lang="en-US" altLang="zh-CN"/>
                        <a:t>76.73%</a:t>
                      </a:r>
                      <a:r>
                        <a:rPr lang="zh-CN" altLang="en-US"/>
                        <a:t> </a:t>
                      </a:r>
                      <a:r>
                        <a:rPr lang="en-US" altLang="zh-CN"/>
                        <a:t>252</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79.80</a:t>
                      </a:r>
                      <a:r>
                        <a:rPr lang="zh-CN" altLang="en-US"/>
                        <a:t>%</a:t>
                      </a:r>
                      <a:endParaRPr lang="zh-CN" altLang="en-US"/>
                    </a:p>
                  </a:txBody>
                  <a:tcPr anchor="ctr" anchorCtr="0"/>
                </a:tc>
                <a:tc>
                  <a:txBody>
                    <a:bodyPr/>
                    <a:p>
                      <a:pPr algn="ctr">
                        <a:buNone/>
                      </a:pPr>
                      <a:r>
                        <a:rPr lang="en-US" altLang="zh-CN"/>
                        <a:t>93.10</a:t>
                      </a:r>
                      <a:r>
                        <a:rPr lang="zh-CN" altLang="en-US"/>
                        <a:t>%</a:t>
                      </a:r>
                      <a:endParaRPr lang="zh-CN" altLang="en-US"/>
                    </a:p>
                  </a:txBody>
                  <a:tcPr anchor="ctr" anchorCtr="0"/>
                </a:tc>
                <a:tc>
                  <a:txBody>
                    <a:bodyPr/>
                    <a:p>
                      <a:pPr algn="ctr">
                        <a:buNone/>
                      </a:pPr>
                      <a:r>
                        <a:rPr lang="en-US" altLang="zh-CN"/>
                        <a:t>85.94%</a:t>
                      </a:r>
                      <a:r>
                        <a:rPr lang="zh-CN" altLang="en-US"/>
                        <a:t> </a:t>
                      </a:r>
                      <a:r>
                        <a:rPr lang="en-US" altLang="zh-CN"/>
                        <a:t>203</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79.72</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86.03</a:t>
                      </a:r>
                      <a:r>
                        <a:rPr lang="zh-CN" altLang="en-US" sz="1800" b="1">
                          <a:solidFill>
                            <a:srgbClr val="FF0000"/>
                          </a:solidFill>
                          <a:sym typeface="+mn-ea"/>
                        </a:rPr>
                        <a:t>%</a:t>
                      </a:r>
                      <a:endParaRPr lang="zh-CN" altLang="en-US" sz="1800" b="1">
                        <a:solidFill>
                          <a:srgbClr val="FF0000"/>
                        </a:solidFill>
                        <a:sym typeface="+mn-ea"/>
                      </a:endParaRPr>
                    </a:p>
                  </a:txBody>
                  <a:tcPr anchor="ctr" anchorCtr="0"/>
                </a:tc>
                <a:tc>
                  <a:txBody>
                    <a:bodyPr/>
                    <a:p>
                      <a:pPr algn="ctr">
                        <a:buNone/>
                      </a:pPr>
                      <a:r>
                        <a:rPr lang="en-US" altLang="zh-CN" sz="1800" b="1">
                          <a:solidFill>
                            <a:srgbClr val="FF0000"/>
                          </a:solidFill>
                          <a:sym typeface="+mn-ea"/>
                        </a:rPr>
                        <a:t>82.75%</a:t>
                      </a:r>
                      <a:endParaRPr lang="en-US" altLang="zh-CN" sz="1800" b="1">
                        <a:solidFill>
                          <a:srgbClr val="FF0000"/>
                        </a:solidFill>
                        <a:sym typeface="+mn-ea"/>
                      </a:endParaRPr>
                    </a:p>
                  </a:txBody>
                  <a:tcPr anchor="ctr" anchorCtr="0"/>
                </a:tc>
              </a:tr>
            </a:tbl>
          </a:graphicData>
        </a:graphic>
      </p:graphicFrame>
      <p:sp>
        <p:nvSpPr>
          <p:cNvPr id="6" name="矩形 5"/>
          <p:cNvSpPr/>
          <p:nvPr/>
        </p:nvSpPr>
        <p:spPr>
          <a:xfrm>
            <a:off x="-360045" y="714375"/>
            <a:ext cx="3355340" cy="3415030"/>
          </a:xfrm>
          <a:prstGeom prst="rect">
            <a:avLst/>
          </a:prstGeom>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9</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预训练模型换为</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中文分词训练的</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BERT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4" name="直接箭头连接符 13"/>
          <p:cNvCxnSpPr/>
          <p:nvPr/>
        </p:nvCxnSpPr>
        <p:spPr>
          <a:xfrm flipH="1">
            <a:off x="6703060" y="2970530"/>
            <a:ext cx="14605" cy="60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11041380" y="2970530"/>
            <a:ext cx="14605" cy="60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8879205" y="297053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1435" y="3710940"/>
            <a:ext cx="1207960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32740" y="3131185"/>
            <a:ext cx="3355340" cy="4246245"/>
          </a:xfrm>
          <a:prstGeom prst="rect">
            <a:avLst/>
          </a:prstGeom>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10</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预训练模型换为</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中文分词训练的</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BERT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的数据集，并使用李娟新的清洗规则后数据</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表格 6"/>
          <p:cNvGraphicFramePr/>
          <p:nvPr>
            <p:custDataLst>
              <p:tags r:id="rId2"/>
            </p:custDataLst>
          </p:nvPr>
        </p:nvGraphicFramePr>
        <p:xfrm>
          <a:off x="3038475" y="4394835"/>
          <a:ext cx="8534400" cy="1905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zh-CN" altLang="en-US"/>
                        <a:t>85.86%</a:t>
                      </a:r>
                      <a:endParaRPr lang="zh-CN" altLang="en-US"/>
                    </a:p>
                  </a:txBody>
                  <a:tcPr anchor="ctr" anchorCtr="0"/>
                </a:tc>
                <a:tc>
                  <a:txBody>
                    <a:bodyPr/>
                    <a:p>
                      <a:pPr algn="ctr">
                        <a:buNone/>
                      </a:pPr>
                      <a:r>
                        <a:rPr lang="zh-CN" altLang="en-US"/>
                        <a:t>90.11%</a:t>
                      </a:r>
                      <a:endParaRPr lang="zh-CN" altLang="en-US"/>
                    </a:p>
                  </a:txBody>
                  <a:tcPr anchor="ctr" anchorCtr="0"/>
                </a:tc>
                <a:tc>
                  <a:txBody>
                    <a:bodyPr/>
                    <a:p>
                      <a:pPr algn="ctr">
                        <a:buNone/>
                      </a:pPr>
                      <a:r>
                        <a:rPr lang="en-US" altLang="zh-CN"/>
                        <a:t>87.94  191</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zh-CN" altLang="en-US"/>
                        <a:t>77.59%</a:t>
                      </a:r>
                      <a:endParaRPr lang="zh-CN" altLang="en-US"/>
                    </a:p>
                  </a:txBody>
                  <a:tcPr anchor="ctr" anchorCtr="0"/>
                </a:tc>
                <a:tc>
                  <a:txBody>
                    <a:bodyPr/>
                    <a:p>
                      <a:pPr algn="ctr">
                        <a:buNone/>
                      </a:pPr>
                      <a:r>
                        <a:rPr lang="zh-CN" altLang="en-US"/>
                        <a:t>78.57%</a:t>
                      </a:r>
                      <a:endParaRPr lang="zh-CN" altLang="en-US"/>
                    </a:p>
                  </a:txBody>
                  <a:tcPr anchor="ctr" anchorCtr="0"/>
                </a:tc>
                <a:tc>
                  <a:txBody>
                    <a:bodyPr/>
                    <a:p>
                      <a:pPr algn="ctr">
                        <a:buNone/>
                      </a:pPr>
                      <a:r>
                        <a:rPr lang="en-US" altLang="zh-CN"/>
                        <a:t>78.08  241</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zh-CN" altLang="en-US"/>
                        <a:t>79.00%</a:t>
                      </a:r>
                      <a:endParaRPr lang="zh-CN" altLang="en-US"/>
                    </a:p>
                  </a:txBody>
                  <a:tcPr anchor="ctr" anchorCtr="0"/>
                </a:tc>
                <a:tc>
                  <a:txBody>
                    <a:bodyPr/>
                    <a:p>
                      <a:pPr algn="ctr">
                        <a:buNone/>
                      </a:pPr>
                      <a:r>
                        <a:rPr lang="zh-CN" altLang="en-US"/>
                        <a:t>90.80%</a:t>
                      </a:r>
                      <a:endParaRPr lang="zh-CN" altLang="en-US"/>
                    </a:p>
                  </a:txBody>
                  <a:tcPr anchor="ctr" anchorCtr="0"/>
                </a:tc>
                <a:tc>
                  <a:txBody>
                    <a:bodyPr/>
                    <a:p>
                      <a:pPr algn="ctr">
                        <a:buNone/>
                      </a:pPr>
                      <a:r>
                        <a:rPr lang="en-US" altLang="zh-CN"/>
                        <a:t>84.49  200</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80.54%</a:t>
                      </a:r>
                      <a:endParaRPr lang="en-US" altLang="zh-CN" b="1">
                        <a:solidFill>
                          <a:srgbClr val="FF0000"/>
                        </a:solidFill>
                      </a:endParaRPr>
                    </a:p>
                  </a:txBody>
                  <a:tcPr anchor="ctr" anchorCtr="0"/>
                </a:tc>
                <a:tc>
                  <a:txBody>
                    <a:bodyPr/>
                    <a:p>
                      <a:pPr algn="ctr">
                        <a:buNone/>
                      </a:pPr>
                      <a:r>
                        <a:rPr lang="en-US" altLang="zh-CN" sz="1800" b="1">
                          <a:solidFill>
                            <a:srgbClr val="FF0000"/>
                          </a:solidFill>
                          <a:sym typeface="+mn-ea"/>
                        </a:rPr>
                        <a:t>85.69%</a:t>
                      </a:r>
                      <a:endParaRPr lang="en-US" altLang="zh-CN" sz="1800" b="1">
                        <a:solidFill>
                          <a:srgbClr val="FF0000"/>
                        </a:solidFill>
                        <a:sym typeface="+mn-ea"/>
                      </a:endParaRPr>
                    </a:p>
                  </a:txBody>
                  <a:tcPr anchor="ctr" anchorCtr="0"/>
                </a:tc>
                <a:tc>
                  <a:txBody>
                    <a:bodyPr/>
                    <a:p>
                      <a:pPr algn="ctr">
                        <a:buNone/>
                      </a:pPr>
                      <a:r>
                        <a:rPr lang="en-US" altLang="zh-CN" sz="1800" b="1">
                          <a:solidFill>
                            <a:srgbClr val="FF0000"/>
                          </a:solidFill>
                          <a:sym typeface="+mn-ea"/>
                        </a:rPr>
                        <a:t>83.03</a:t>
                      </a:r>
                      <a:endParaRPr lang="en-US" altLang="zh-CN" sz="1800" b="1">
                        <a:solidFill>
                          <a:srgbClr val="FF0000"/>
                        </a:solidFill>
                        <a:sym typeface="+mn-ea"/>
                      </a:endParaRPr>
                    </a:p>
                  </a:txBody>
                  <a:tcPr anchor="ctr" anchorCtr="0"/>
                </a:tc>
              </a:tr>
            </a:tbl>
          </a:graphicData>
        </a:graphic>
      </p:graphicFrame>
      <p:sp>
        <p:nvSpPr>
          <p:cNvPr id="8" name="文本框 7"/>
          <p:cNvSpPr txBox="1"/>
          <p:nvPr/>
        </p:nvSpPr>
        <p:spPr>
          <a:xfrm>
            <a:off x="5831205" y="6442710"/>
            <a:ext cx="1156335" cy="368300"/>
          </a:xfrm>
          <a:prstGeom prst="rect">
            <a:avLst/>
          </a:prstGeom>
          <a:noFill/>
          <a:ln w="12700">
            <a:solidFill>
              <a:srgbClr val="FF0000"/>
            </a:solidFill>
          </a:ln>
        </p:spPr>
        <p:txBody>
          <a:bodyPr wrap="square" rtlCol="0">
            <a:spAutoFit/>
          </a:bodyPr>
          <a:p>
            <a:r>
              <a:rPr lang="en-US" altLang="zh-CN" b="1" i="1">
                <a:solidFill>
                  <a:srgbClr val="FF0000"/>
                </a:solidFill>
              </a:rPr>
              <a:t>The best</a:t>
            </a:r>
            <a:endParaRPr lang="en-US" altLang="zh-CN" b="1" i="1">
              <a:solidFill>
                <a:srgbClr val="FF0000"/>
              </a:solidFill>
            </a:endParaRPr>
          </a:p>
        </p:txBody>
      </p:sp>
      <p:sp>
        <p:nvSpPr>
          <p:cNvPr id="9" name="文本框 8"/>
          <p:cNvSpPr txBox="1"/>
          <p:nvPr/>
        </p:nvSpPr>
        <p:spPr>
          <a:xfrm>
            <a:off x="9885045" y="6442710"/>
            <a:ext cx="1156335" cy="368300"/>
          </a:xfrm>
          <a:prstGeom prst="rect">
            <a:avLst/>
          </a:prstGeom>
          <a:noFill/>
          <a:ln w="12700">
            <a:solidFill>
              <a:srgbClr val="FF0000"/>
            </a:solidFill>
          </a:ln>
        </p:spPr>
        <p:txBody>
          <a:bodyPr wrap="square" rtlCol="0">
            <a:spAutoFit/>
          </a:bodyPr>
          <a:p>
            <a:r>
              <a:rPr lang="en-US" altLang="zh-CN" b="1" i="1">
                <a:solidFill>
                  <a:srgbClr val="FF0000"/>
                </a:solidFill>
              </a:rPr>
              <a:t>The best</a:t>
            </a:r>
            <a:endParaRPr lang="en-US" altLang="zh-CN" b="1" i="1">
              <a:solidFill>
                <a:srgbClr val="FF0000"/>
              </a:solidFill>
            </a:endParaRPr>
          </a:p>
        </p:txBody>
      </p:sp>
      <p:cxnSp>
        <p:nvCxnSpPr>
          <p:cNvPr id="10" name="直接箭头连接符 9"/>
          <p:cNvCxnSpPr/>
          <p:nvPr/>
        </p:nvCxnSpPr>
        <p:spPr>
          <a:xfrm flipH="1" flipV="1">
            <a:off x="5516245" y="608901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9721850" y="610362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7800340" y="6063615"/>
            <a:ext cx="14605" cy="60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占位符 1"/>
          <p:cNvSpPr>
            <a:spLocks noGrp="1"/>
          </p:cNvSpPr>
          <p:nvPr/>
        </p:nvSpPr>
        <p:spPr>
          <a:xfrm>
            <a:off x="2995295" y="763905"/>
            <a:ext cx="12019915"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sym typeface="+mn-ea"/>
              </a:rPr>
              <a:t>10.167.3.4</a:t>
            </a:r>
            <a:r>
              <a:rPr sz="1400" dirty="0"/>
              <a:t>下</a:t>
            </a:r>
            <a:endParaRPr sz="1400" dirty="0"/>
          </a:p>
          <a:p>
            <a:r>
              <a:rPr lang="zh-CN" altLang="en-US" sz="1100" dirty="0"/>
              <a:t>/data1/baiqj/lucas/Bert+BiLSTM+CRF-GPUlinux-GuQuanAna3-newBert/output200817-newBertGpu-batch10epoch40</a:t>
            </a:r>
            <a:endParaRPr lang="zh-CN" altLang="en-US" sz="1100" dirty="0"/>
          </a:p>
        </p:txBody>
      </p:sp>
      <p:sp>
        <p:nvSpPr>
          <p:cNvPr id="17" name="文本占位符 1"/>
          <p:cNvSpPr>
            <a:spLocks noGrp="1"/>
          </p:cNvSpPr>
          <p:nvPr/>
        </p:nvSpPr>
        <p:spPr>
          <a:xfrm>
            <a:off x="2967355" y="3810000"/>
            <a:ext cx="12019915"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sym typeface="+mn-ea"/>
              </a:rPr>
              <a:t>10.167.3.4</a:t>
            </a:r>
            <a:r>
              <a:rPr sz="1400" dirty="0"/>
              <a:t>下</a:t>
            </a:r>
            <a:endParaRPr sz="1400" dirty="0"/>
          </a:p>
          <a:p>
            <a:r>
              <a:rPr lang="zh-CN" altLang="en-US" sz="1100" dirty="0"/>
              <a:t>/data1/baiqj/lucas/Bert+BiLSTM+CRF-GPUlinux-GuQuanAna3-newBert/output-股权关系加李娟清洗规则-newBertGpu-batch8Epoch40</a:t>
            </a:r>
            <a:endParaRPr lang="zh-CN" alt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2218110" y="1113524"/>
            <a:ext cx="1803624" cy="3632599"/>
            <a:chOff x="287813" y="844005"/>
            <a:chExt cx="1803624" cy="3632599"/>
          </a:xfrm>
        </p:grpSpPr>
        <p:sp>
          <p:nvSpPr>
            <p:cNvPr id="70" name="矩形 69"/>
            <p:cNvSpPr/>
            <p:nvPr/>
          </p:nvSpPr>
          <p:spPr>
            <a:xfrm rot="5400000">
              <a:off x="-1112987" y="2244806"/>
              <a:ext cx="3632598" cy="830997"/>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CONTENTS</a:t>
              </a:r>
              <a:endParaRPr kumimoji="0" lang="zh-CN" altLang="en-US" sz="4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p:txBody>
        </p:sp>
        <p:sp>
          <p:nvSpPr>
            <p:cNvPr id="69" name="矩形 68"/>
            <p:cNvSpPr/>
            <p:nvPr/>
          </p:nvSpPr>
          <p:spPr>
            <a:xfrm>
              <a:off x="1060385" y="844005"/>
              <a:ext cx="1031052" cy="2123658"/>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rPr>
                <a:t>目</a:t>
              </a:r>
              <a:endParaRPr kumimoji="0" lang="en-US" altLang="zh-CN" sz="66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rPr>
                <a:t>录</a:t>
              </a:r>
              <a:endParaRPr kumimoji="0" lang="zh-CN" altLang="en-US" sz="66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endParaRPr>
            </a:p>
          </p:txBody>
        </p:sp>
      </p:grpSp>
      <p:sp>
        <p:nvSpPr>
          <p:cNvPr id="75" name="文本框 74"/>
          <p:cNvSpPr txBox="1"/>
          <p:nvPr/>
        </p:nvSpPr>
        <p:spPr>
          <a:xfrm>
            <a:off x="5679073" y="1025908"/>
            <a:ext cx="4813935"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股权买卖标的方实体识别背景</a:t>
            </a:r>
            <a:endPar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4620327" y="715409"/>
            <a:ext cx="654345" cy="1107996"/>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E60012"/>
                </a:solidFill>
                <a:effectLst/>
                <a:uLnTx/>
                <a:uFillTx/>
                <a:latin typeface="华文细黑" panose="02010600040101010101" pitchFamily="2" charset="-122"/>
                <a:ea typeface="华文细黑" panose="02010600040101010101" pitchFamily="2" charset="-122"/>
                <a:cs typeface="+mn-cs"/>
              </a:rPr>
              <a:t>1</a:t>
            </a:r>
            <a:endParaRPr kumimoji="0" lang="zh-CN" altLang="en-US" sz="6600" b="1" i="0" u="none" strike="noStrike" kern="1200" cap="none" spc="0" normalizeH="0" baseline="0" noProof="0" dirty="0">
              <a:ln>
                <a:noFill/>
              </a:ln>
              <a:solidFill>
                <a:srgbClr val="E60012"/>
              </a:solidFill>
              <a:effectLst/>
              <a:uLnTx/>
              <a:uFillTx/>
              <a:latin typeface="华文细黑" panose="02010600040101010101" pitchFamily="2" charset="-122"/>
              <a:ea typeface="华文细黑" panose="02010600040101010101" pitchFamily="2" charset="-122"/>
              <a:cs typeface="+mn-cs"/>
            </a:endParaRPr>
          </a:p>
        </p:txBody>
      </p:sp>
      <p:cxnSp>
        <p:nvCxnSpPr>
          <p:cNvPr id="4" name="直接连接符 3"/>
          <p:cNvCxnSpPr/>
          <p:nvPr/>
        </p:nvCxnSpPr>
        <p:spPr>
          <a:xfrm>
            <a:off x="5438362" y="1180077"/>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20327" y="1930802"/>
            <a:ext cx="654345" cy="1107996"/>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a:ln>
                  <a:noFill/>
                </a:ln>
                <a:solidFill>
                  <a:srgbClr val="E60012"/>
                </a:solidFill>
                <a:effectLst/>
                <a:uLnTx/>
                <a:uFillTx/>
                <a:latin typeface="华文细黑" panose="02010600040101010101" pitchFamily="2" charset="-122"/>
                <a:ea typeface="华文细黑" panose="02010600040101010101" pitchFamily="2" charset="-122"/>
                <a:cs typeface="+mn-cs"/>
              </a:rPr>
              <a:t>2</a:t>
            </a:r>
            <a:endParaRPr kumimoji="0" lang="zh-CN" altLang="en-US" sz="6600" b="1" i="0" u="none" strike="noStrike" kern="1200" cap="none" spc="0" normalizeH="0" baseline="0" noProof="0">
              <a:ln>
                <a:noFill/>
              </a:ln>
              <a:solidFill>
                <a:srgbClr val="E60012"/>
              </a:solidFill>
              <a:effectLst/>
              <a:uLnTx/>
              <a:uFillTx/>
              <a:latin typeface="华文细黑" panose="02010600040101010101" pitchFamily="2" charset="-122"/>
              <a:ea typeface="华文细黑" panose="02010600040101010101" pitchFamily="2" charset="-122"/>
              <a:cs typeface="+mn-cs"/>
            </a:endParaRPr>
          </a:p>
        </p:txBody>
      </p:sp>
      <p:cxnSp>
        <p:nvCxnSpPr>
          <p:cNvPr id="41" name="直接连接符 40"/>
          <p:cNvCxnSpPr/>
          <p:nvPr/>
        </p:nvCxnSpPr>
        <p:spPr>
          <a:xfrm>
            <a:off x="5438362" y="2395470"/>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620327" y="3146195"/>
            <a:ext cx="654345" cy="1107996"/>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a:ln>
                  <a:noFill/>
                </a:ln>
                <a:solidFill>
                  <a:srgbClr val="E60012"/>
                </a:solidFill>
                <a:effectLst/>
                <a:uLnTx/>
                <a:uFillTx/>
                <a:latin typeface="华文细黑" panose="02010600040101010101" pitchFamily="2" charset="-122"/>
                <a:ea typeface="华文细黑" panose="02010600040101010101" pitchFamily="2" charset="-122"/>
                <a:cs typeface="+mn-cs"/>
              </a:rPr>
              <a:t>3</a:t>
            </a:r>
            <a:endParaRPr kumimoji="0" lang="zh-CN" altLang="en-US" sz="6600" b="1" i="0" u="none" strike="noStrike" kern="1200" cap="none" spc="0" normalizeH="0" baseline="0" noProof="0">
              <a:ln>
                <a:noFill/>
              </a:ln>
              <a:solidFill>
                <a:srgbClr val="E60012"/>
              </a:solidFill>
              <a:effectLst/>
              <a:uLnTx/>
              <a:uFillTx/>
              <a:latin typeface="华文细黑" panose="02010600040101010101" pitchFamily="2" charset="-122"/>
              <a:ea typeface="华文细黑" panose="02010600040101010101" pitchFamily="2" charset="-122"/>
              <a:cs typeface="+mn-cs"/>
            </a:endParaRPr>
          </a:p>
        </p:txBody>
      </p:sp>
      <p:cxnSp>
        <p:nvCxnSpPr>
          <p:cNvPr id="47" name="直接连接符 46"/>
          <p:cNvCxnSpPr/>
          <p:nvPr/>
        </p:nvCxnSpPr>
        <p:spPr>
          <a:xfrm>
            <a:off x="5438362" y="3610863"/>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rot="5400000">
            <a:off x="-2214656" y="2214654"/>
            <a:ext cx="6858000" cy="2428691"/>
          </a:xfrm>
          <a:prstGeom prst="rect">
            <a:avLst/>
          </a:prstGeom>
          <a:blipFill dpi="0" rotWithShape="1">
            <a:blip r:embed="rId1">
              <a:alphaModFix amt="23000"/>
            </a:blip>
            <a:srcRect/>
            <a:stretch>
              <a:fillRect l="-5017" r="-72776" b="-38062"/>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文本框 26"/>
          <p:cNvSpPr txBox="1"/>
          <p:nvPr/>
        </p:nvSpPr>
        <p:spPr>
          <a:xfrm>
            <a:off x="5679073" y="2245570"/>
            <a:ext cx="23391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数据处理过程</a:t>
            </a:r>
            <a:endPar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文本框 27"/>
          <p:cNvSpPr txBox="1"/>
          <p:nvPr/>
        </p:nvSpPr>
        <p:spPr>
          <a:xfrm>
            <a:off x="5679073" y="3465232"/>
            <a:ext cx="3075305"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NER</a:t>
            </a:r>
            <a:r>
              <a:rPr lang="zh-CN" altLang="en-US" sz="2800" b="1"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算法方案分析</a:t>
            </a:r>
            <a:endPar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4620327" y="4254191"/>
            <a:ext cx="654346" cy="1107996"/>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E60012"/>
                </a:solidFill>
                <a:effectLst/>
                <a:uLnTx/>
                <a:uFillTx/>
                <a:latin typeface="华文细黑" panose="02010600040101010101" pitchFamily="2" charset="-122"/>
                <a:ea typeface="华文细黑" panose="02010600040101010101" pitchFamily="2" charset="-122"/>
                <a:cs typeface="+mn-cs"/>
              </a:rPr>
              <a:t>4</a:t>
            </a:r>
            <a:endParaRPr kumimoji="0" lang="zh-CN" altLang="en-US" sz="6600" b="1" i="0" u="none" strike="noStrike" kern="1200" cap="none" spc="0" normalizeH="0" baseline="0" noProof="0" dirty="0">
              <a:ln>
                <a:noFill/>
              </a:ln>
              <a:solidFill>
                <a:srgbClr val="E60012"/>
              </a:solidFill>
              <a:effectLst/>
              <a:uLnTx/>
              <a:uFillTx/>
              <a:latin typeface="华文细黑" panose="02010600040101010101" pitchFamily="2" charset="-122"/>
              <a:ea typeface="华文细黑" panose="02010600040101010101" pitchFamily="2" charset="-122"/>
              <a:cs typeface="+mn-cs"/>
            </a:endParaRPr>
          </a:p>
        </p:txBody>
      </p:sp>
      <p:cxnSp>
        <p:nvCxnSpPr>
          <p:cNvPr id="16" name="直接连接符 15"/>
          <p:cNvCxnSpPr/>
          <p:nvPr/>
        </p:nvCxnSpPr>
        <p:spPr>
          <a:xfrm>
            <a:off x="5438362" y="4718859"/>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679073" y="4573228"/>
            <a:ext cx="89535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进展</a:t>
            </a:r>
            <a:endPar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4661433" y="5362862"/>
            <a:ext cx="648335" cy="1106805"/>
          </a:xfrm>
          <a:prstGeom prst="rect">
            <a:avLst/>
          </a:prstGeom>
        </p:spPr>
        <p:txBody>
          <a:bodyPr wrap="none" anchor="ctr">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E60012"/>
                </a:solidFill>
                <a:effectLst/>
                <a:uLnTx/>
                <a:uFillTx/>
                <a:latin typeface="华文细黑" panose="02010600040101010101" pitchFamily="2" charset="-122"/>
                <a:ea typeface="华文细黑" panose="02010600040101010101" pitchFamily="2" charset="-122"/>
                <a:cs typeface="+mn-cs"/>
              </a:rPr>
              <a:t>5</a:t>
            </a:r>
            <a:endParaRPr kumimoji="0" lang="en-US" altLang="zh-CN" sz="6600" b="1" i="0" u="none" strike="noStrike" kern="1200" cap="none" spc="0" normalizeH="0" baseline="0" noProof="0" dirty="0">
              <a:ln>
                <a:noFill/>
              </a:ln>
              <a:solidFill>
                <a:srgbClr val="E60012"/>
              </a:solidFill>
              <a:effectLst/>
              <a:uLnTx/>
              <a:uFillTx/>
              <a:latin typeface="华文细黑" panose="02010600040101010101" pitchFamily="2" charset="-122"/>
              <a:ea typeface="华文细黑" panose="02010600040101010101" pitchFamily="2" charset="-122"/>
              <a:cs typeface="+mn-cs"/>
            </a:endParaRPr>
          </a:p>
        </p:txBody>
      </p:sp>
      <p:cxnSp>
        <p:nvCxnSpPr>
          <p:cNvPr id="5" name="直接连接符 4"/>
          <p:cNvCxnSpPr/>
          <p:nvPr/>
        </p:nvCxnSpPr>
        <p:spPr>
          <a:xfrm>
            <a:off x="5467572" y="5851699"/>
            <a:ext cx="0" cy="203200"/>
          </a:xfrm>
          <a:prstGeom prst="line">
            <a:avLst/>
          </a:prstGeom>
          <a:ln>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694313" y="5678128"/>
            <a:ext cx="1605280" cy="521970"/>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模型预测</a:t>
            </a:r>
            <a:endParaRPr kumimoji="0" lang="zh-CN" altLang="en-US" sz="28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zh-CN" altLang="en-US" dirty="0"/>
              <a:t>数据处理</a:t>
            </a:r>
            <a:r>
              <a:rPr lang="en-US" altLang="zh-CN" dirty="0"/>
              <a:t>—</a:t>
            </a:r>
            <a:r>
              <a:rPr lang="zh-CN" altLang="en-US" dirty="0"/>
              <a:t>遗留问题</a:t>
            </a:r>
            <a:endParaRPr lang="en-US" altLang="zh-CN" dirty="0"/>
          </a:p>
        </p:txBody>
      </p:sp>
      <p:sp>
        <p:nvSpPr>
          <p:cNvPr id="3" name="矩形 2"/>
          <p:cNvSpPr/>
          <p:nvPr/>
        </p:nvSpPr>
        <p:spPr>
          <a:xfrm>
            <a:off x="764562" y="1879127"/>
            <a:ext cx="9989163" cy="922020"/>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问题</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：目前包括标准数据集、算法还无法解决嵌套实体的问题，后续主要解决单个实体多个标签的嵌套问题。</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表格 5"/>
          <p:cNvGraphicFramePr>
            <a:graphicFrameLocks noGrp="1"/>
          </p:cNvGraphicFramePr>
          <p:nvPr>
            <p:custDataLst>
              <p:tags r:id="rId1"/>
            </p:custDataLst>
          </p:nvPr>
        </p:nvGraphicFramePr>
        <p:xfrm>
          <a:off x="425011" y="3447461"/>
          <a:ext cx="11343247" cy="2900680"/>
        </p:xfrm>
        <a:graphic>
          <a:graphicData uri="http://schemas.openxmlformats.org/drawingml/2006/table">
            <a:tbl>
              <a:tblPr firstRow="1" bandRow="1">
                <a:tableStyleId>{5C22544A-7EE6-4342-B048-85BDC9FD1C3A}</a:tableStyleId>
              </a:tblPr>
              <a:tblGrid>
                <a:gridCol w="8703743"/>
                <a:gridCol w="876693"/>
                <a:gridCol w="857839"/>
                <a:gridCol w="904972"/>
              </a:tblGrid>
              <a:tr h="370840">
                <a:tc>
                  <a:txBody>
                    <a:bodyPr/>
                    <a:p>
                      <a:pPr algn="ctr"/>
                      <a:r>
                        <a:rPr lang="zh-CN" altLang="en-US" sz="1400" dirty="0">
                          <a:latin typeface="+mn-lt"/>
                        </a:rPr>
                        <a:t>实体标注文本</a:t>
                      </a:r>
                      <a:endParaRPr lang="zh-CN" altLang="en-US" sz="1400" dirty="0">
                        <a:latin typeface="+mn-lt"/>
                      </a:endParaRPr>
                    </a:p>
                  </a:txBody>
                  <a:tcPr/>
                </a:tc>
                <a:tc>
                  <a:txBody>
                    <a:bodyPr/>
                    <a:p>
                      <a:pPr algn="ctr"/>
                      <a:r>
                        <a:rPr lang="zh-CN" altLang="en-US" sz="1400" dirty="0">
                          <a:latin typeface="+mn-lt"/>
                        </a:rPr>
                        <a:t>买方</a:t>
                      </a:r>
                      <a:endParaRPr lang="zh-CN" altLang="en-US" sz="1400" dirty="0">
                        <a:latin typeface="+mn-lt"/>
                      </a:endParaRPr>
                    </a:p>
                  </a:txBody>
                  <a:tcPr/>
                </a:tc>
                <a:tc>
                  <a:txBody>
                    <a:bodyPr/>
                    <a:p>
                      <a:pPr algn="ctr"/>
                      <a:r>
                        <a:rPr lang="zh-CN" altLang="en-US" sz="1400" dirty="0">
                          <a:latin typeface="+mn-lt"/>
                        </a:rPr>
                        <a:t>卖方</a:t>
                      </a:r>
                      <a:endParaRPr lang="zh-CN" altLang="en-US" sz="1400" dirty="0">
                        <a:latin typeface="+mn-lt"/>
                      </a:endParaRPr>
                    </a:p>
                  </a:txBody>
                  <a:tcPr/>
                </a:tc>
                <a:tc>
                  <a:txBody>
                    <a:bodyPr/>
                    <a:p>
                      <a:pPr algn="ctr"/>
                      <a:r>
                        <a:rPr lang="zh-CN" altLang="en-US" sz="1400" dirty="0">
                          <a:latin typeface="+mn-lt"/>
                        </a:rPr>
                        <a:t>标的公司</a:t>
                      </a:r>
                      <a:endParaRPr lang="zh-CN" altLang="en-US" sz="1400" dirty="0">
                        <a:latin typeface="+mn-lt"/>
                      </a:endParaRPr>
                    </a:p>
                  </a:txBody>
                  <a:tcPr/>
                </a:tc>
              </a:tr>
              <a:tr h="370840">
                <a:tc>
                  <a:txBody>
                    <a:bodyPr/>
                    <a:p>
                      <a:pPr algn="ctr"/>
                      <a:r>
                        <a:rPr sz="1600" dirty="0">
                          <a:latin typeface="+mn-lt"/>
                        </a:rPr>
                        <a:t>上海皓元医药股份有限公司关于全资子公司皓元科技发展有限公司现金收购</a:t>
                      </a:r>
                      <a:r>
                        <a:rPr sz="1600" b="1" dirty="0">
                          <a:solidFill>
                            <a:schemeClr val="accent1"/>
                          </a:solidFill>
                          <a:latin typeface="+mn-lt"/>
                        </a:rPr>
                        <a:t>MEDCHEMEXPRESSLLC</a:t>
                      </a:r>
                      <a:r>
                        <a:rPr sz="1600" dirty="0">
                          <a:latin typeface="+mn-lt"/>
                        </a:rPr>
                        <a:t>股权的公告。一、交易情况（一）基本情况1.收购方：皓元科技发展有限公司（以下简称“香港皓元”）,系上海皓元医药股份有限公司（以下简称“皓元医药”）100%控股全资子公司。2.转让方：</a:t>
                      </a:r>
                      <a:r>
                        <a:rPr sz="1600" b="1" dirty="0">
                          <a:solidFill>
                            <a:schemeClr val="accent1"/>
                          </a:solidFill>
                          <a:latin typeface="+mn-lt"/>
                        </a:rPr>
                        <a:t>MEDCHEMEXPRESSLLC</a:t>
                      </a:r>
                      <a:r>
                        <a:rPr sz="1600" dirty="0">
                          <a:latin typeface="+mn-lt"/>
                        </a:rPr>
                        <a:t>（以下简称“MCE”），股东：GAOZhinong、GAOAnnie，GAOZhinong与GAOAnnie系父女关系。3.转让标的：</a:t>
                      </a:r>
                      <a:r>
                        <a:rPr sz="1600" b="1" dirty="0">
                          <a:solidFill>
                            <a:schemeClr val="accent1"/>
                          </a:solidFill>
                          <a:latin typeface="+mn-lt"/>
                        </a:rPr>
                        <a:t>MEDCHEMEXPRESSLLC</a:t>
                      </a:r>
                      <a:r>
                        <a:rPr sz="1600" dirty="0">
                          <a:latin typeface="+mn-lt"/>
                        </a:rPr>
                        <a:t>100%的股权。4.交易事项：香港皓元用现金购买MCE股东GAOZhinong所持有的95%的股权、GAOAnnie所持有的5%的股权。5.购买资产价格：600,000美元。6.是否构成关联交易：本次收购事项不存在关联关系，故不构成关联交易。7.根据《非上市公众重大资产重组管理办法》第二条规定：“公众公司及控股或者控制的公司购买、出售资产，达到下列标准之一的，1/5构成重大资产重组：（一）购买、出售的资产总额占公众公司最近一个会计年度经审计的合并财务会计报表期末资产总额的比例达到50%以上；</a:t>
                      </a:r>
                      <a:endParaRPr sz="1600" dirty="0">
                        <a:latin typeface="+mn-lt"/>
                      </a:endParaRPr>
                    </a:p>
                  </a:txBody>
                  <a:tcPr/>
                </a:tc>
                <a:tc>
                  <a:txBody>
                    <a:bodyPr/>
                    <a:p>
                      <a:pPr algn="ctr"/>
                      <a:r>
                        <a:rPr lang="zh-CN" altLang="en-US" sz="1600" dirty="0">
                          <a:latin typeface="+mn-lt"/>
                        </a:rPr>
                        <a:t>皓元科技发展有限公司</a:t>
                      </a:r>
                      <a:endParaRPr lang="zh-CN" altLang="en-US" sz="1600" dirty="0">
                        <a:latin typeface="+mn-lt"/>
                      </a:endParaRPr>
                    </a:p>
                  </a:txBody>
                  <a:tcPr/>
                </a:tc>
                <a:tc>
                  <a:txBody>
                    <a:bodyPr/>
                    <a:p>
                      <a:pPr algn="ctr"/>
                      <a:r>
                        <a:rPr lang="zh-CN" altLang="en-US" sz="1600" b="1" dirty="0">
                          <a:solidFill>
                            <a:schemeClr val="accent1"/>
                          </a:solidFill>
                          <a:latin typeface="+mn-lt"/>
                        </a:rPr>
                        <a:t>MEDCHEMEXPRESSLLC</a:t>
                      </a:r>
                      <a:endParaRPr lang="zh-CN" altLang="en-US" sz="1600" b="1" dirty="0">
                        <a:solidFill>
                          <a:schemeClr val="accent1"/>
                        </a:solidFill>
                        <a:latin typeface="+mn-lt"/>
                      </a:endParaRPr>
                    </a:p>
                  </a:txBody>
                  <a:tcPr/>
                </a:tc>
                <a:tc>
                  <a:txBody>
                    <a:bodyPr/>
                    <a:p>
                      <a:pPr algn="ctr"/>
                      <a:r>
                        <a:rPr lang="zh-CN" altLang="en-US" sz="1600" b="1" dirty="0">
                          <a:solidFill>
                            <a:schemeClr val="accent1"/>
                          </a:solidFill>
                          <a:latin typeface="+mn-lt"/>
                        </a:rPr>
                        <a:t>MEDCHEMEXPRESSLLC</a:t>
                      </a:r>
                      <a:endParaRPr lang="zh-CN" altLang="en-US" sz="1600" b="1" dirty="0">
                        <a:solidFill>
                          <a:schemeClr val="accent1"/>
                        </a:solidFill>
                        <a:latin typeface="+mn-lt"/>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dirty="0"/>
              <a:t>嵌套实体识别</a:t>
            </a:r>
            <a:r>
              <a:rPr lang="en-US" altLang="zh-CN" dirty="0"/>
              <a:t>—</a:t>
            </a:r>
            <a:r>
              <a:rPr lang="zh-CN" altLang="en-US" dirty="0"/>
              <a:t>遗留问题解决方案</a:t>
            </a:r>
            <a:endParaRPr lang="zh-CN" altLang="en-US" dirty="0"/>
          </a:p>
        </p:txBody>
      </p:sp>
      <p:sp>
        <p:nvSpPr>
          <p:cNvPr id="3" name="矩形 2"/>
          <p:cNvSpPr/>
          <p:nvPr/>
        </p:nvSpPr>
        <p:spPr>
          <a:xfrm>
            <a:off x="524510" y="1272540"/>
            <a:ext cx="11018520" cy="2168525"/>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方案</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将分类任务的目标从单标签变成多标签</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l" defTabSz="914400" rtl="0" eaLnBrk="1" fontAlgn="auto" latinLnBrk="0" hangingPunct="1">
              <a:lnSpc>
                <a:spcPct val="150000"/>
              </a:lnSpc>
              <a:spcBef>
                <a:spcPts val="0"/>
              </a:spcBef>
              <a:spcAft>
                <a:spcPts val="0"/>
              </a:spcAft>
              <a:buClrTx/>
              <a:buSzTx/>
              <a:buFont typeface="Wingdings" panose="05000000000000000000" charset="0"/>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修改Schema，将可能共同出现的所有类别两两组合，产生新的标签（如：将B-</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buyer</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与B-</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target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组合起来，构造一个新的标签B-</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buyer</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target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将B-</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seller</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与B-</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target</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组合起来，构造一个新的标签B-</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seller</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target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）；这样做的好处是最后的分类任务仍然是一个单分类，因为所有可能的分类目标我们都在Schema中覆盖了。</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2567940" y="3441065"/>
            <a:ext cx="7056755" cy="26644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zh-CN" altLang="en-US" dirty="0"/>
              <a:t>嵌套</a:t>
            </a:r>
            <a:r>
              <a:rPr lang="zh-CN" altLang="en-US" dirty="0"/>
              <a:t>股权关系命名实体识别</a:t>
            </a:r>
            <a:r>
              <a:rPr lang="en-US" altLang="zh-CN" dirty="0"/>
              <a:t>-</a:t>
            </a:r>
            <a:r>
              <a:rPr dirty="0"/>
              <a:t>模型训练</a:t>
            </a:r>
            <a:r>
              <a:rPr lang="zh-CN" altLang="en-US" dirty="0"/>
              <a:t>结果</a:t>
            </a:r>
            <a:endParaRPr lang="zh-CN" altLang="en-US" dirty="0"/>
          </a:p>
        </p:txBody>
      </p:sp>
      <p:graphicFrame>
        <p:nvGraphicFramePr>
          <p:cNvPr id="5" name="表格 4"/>
          <p:cNvGraphicFramePr/>
          <p:nvPr>
            <p:custDataLst>
              <p:tags r:id="rId1"/>
            </p:custDataLst>
          </p:nvPr>
        </p:nvGraphicFramePr>
        <p:xfrm>
          <a:off x="2995295" y="2148840"/>
          <a:ext cx="8534400" cy="2667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endParaRPr lang="zh-CN" altLang="en-US"/>
                    </a:p>
                  </a:txBody>
                  <a:tcPr/>
                </a:tc>
                <a:tc>
                  <a:txBody>
                    <a:bodyPr/>
                    <a:p>
                      <a:pPr algn="ctr">
                        <a:buNone/>
                      </a:pPr>
                      <a:r>
                        <a:rPr lang="en-US" altLang="zh-CN"/>
                        <a:t>Precision</a:t>
                      </a:r>
                      <a:endParaRPr lang="en-US" altLang="zh-CN"/>
                    </a:p>
                  </a:txBody>
                  <a:tcPr/>
                </a:tc>
                <a:tc>
                  <a:txBody>
                    <a:bodyPr/>
                    <a:p>
                      <a:pPr algn="ctr">
                        <a:buNone/>
                      </a:pPr>
                      <a:r>
                        <a:rPr lang="en-US" altLang="zh-CN"/>
                        <a:t>Recall</a:t>
                      </a:r>
                      <a:endParaRPr lang="en-US" altLang="zh-CN"/>
                    </a:p>
                  </a:txBody>
                  <a:tcPr/>
                </a:tc>
                <a:tc>
                  <a:txBody>
                    <a:bodyPr/>
                    <a:p>
                      <a:pPr algn="ctr">
                        <a:buNone/>
                      </a:pPr>
                      <a:r>
                        <a:rPr lang="en-US" altLang="zh-CN"/>
                        <a:t>F1</a:t>
                      </a:r>
                      <a:r>
                        <a:rPr lang="zh-CN" altLang="en-US"/>
                        <a:t>值</a:t>
                      </a:r>
                      <a:endParaRPr lang="zh-CN" altLang="en-US"/>
                    </a:p>
                  </a:txBody>
                  <a:tcPr/>
                </a:tc>
              </a:tr>
              <a:tr h="381000">
                <a:tc>
                  <a:txBody>
                    <a:bodyPr/>
                    <a:p>
                      <a:pPr algn="ctr">
                        <a:buNone/>
                      </a:pPr>
                      <a:r>
                        <a:rPr lang="en-US" altLang="zh-CN"/>
                        <a:t>Buyer (</a:t>
                      </a:r>
                      <a:r>
                        <a:rPr lang="zh-CN" altLang="en-US"/>
                        <a:t>买方</a:t>
                      </a:r>
                      <a:r>
                        <a:rPr lang="en-US" altLang="zh-CN"/>
                        <a:t>)</a:t>
                      </a:r>
                      <a:endParaRPr lang="en-US" altLang="zh-CN"/>
                    </a:p>
                  </a:txBody>
                  <a:tcPr anchor="ctr" anchorCtr="0"/>
                </a:tc>
                <a:tc>
                  <a:txBody>
                    <a:bodyPr/>
                    <a:p>
                      <a:pPr algn="ctr">
                        <a:buNone/>
                      </a:pPr>
                      <a:r>
                        <a:rPr lang="en-US" altLang="zh-CN"/>
                        <a:t>87.37</a:t>
                      </a:r>
                      <a:r>
                        <a:rPr lang="zh-CN" altLang="en-US"/>
                        <a:t>%</a:t>
                      </a:r>
                      <a:endParaRPr lang="zh-CN" altLang="en-US"/>
                    </a:p>
                  </a:txBody>
                  <a:tcPr anchor="ctr" anchorCtr="0"/>
                </a:tc>
                <a:tc>
                  <a:txBody>
                    <a:bodyPr/>
                    <a:p>
                      <a:pPr algn="ctr">
                        <a:buNone/>
                      </a:pPr>
                      <a:r>
                        <a:rPr lang="en-US" altLang="zh-CN"/>
                        <a:t>98.86</a:t>
                      </a:r>
                      <a:r>
                        <a:rPr lang="zh-CN" altLang="en-US"/>
                        <a:t>%</a:t>
                      </a:r>
                      <a:endParaRPr lang="zh-CN" altLang="en-US"/>
                    </a:p>
                  </a:txBody>
                  <a:tcPr anchor="ctr" anchorCtr="0"/>
                </a:tc>
                <a:tc>
                  <a:txBody>
                    <a:bodyPr/>
                    <a:p>
                      <a:pPr algn="ctr">
                        <a:buNone/>
                      </a:pPr>
                      <a:r>
                        <a:rPr lang="en-US" altLang="zh-CN"/>
                        <a:t>92.76%</a:t>
                      </a:r>
                      <a:r>
                        <a:rPr lang="zh-CN" altLang="en-US"/>
                        <a:t> </a:t>
                      </a:r>
                      <a:r>
                        <a:rPr lang="en-US" altLang="zh-CN"/>
                        <a:t>198</a:t>
                      </a:r>
                      <a:endParaRPr lang="en-US" altLang="zh-CN"/>
                    </a:p>
                  </a:txBody>
                  <a:tcPr anchor="ctr" anchorCtr="0"/>
                </a:tc>
              </a:tr>
              <a:tr h="381000">
                <a:tc>
                  <a:txBody>
                    <a:bodyPr/>
                    <a:p>
                      <a:pPr algn="ctr">
                        <a:buNone/>
                      </a:pPr>
                      <a:r>
                        <a:rPr lang="en-US" altLang="zh-CN"/>
                        <a:t>Seller (</a:t>
                      </a:r>
                      <a:r>
                        <a:rPr lang="zh-CN" altLang="en-US"/>
                        <a:t>卖方</a:t>
                      </a:r>
                      <a:r>
                        <a:rPr lang="en-US" altLang="zh-CN"/>
                        <a:t>)</a:t>
                      </a:r>
                      <a:endParaRPr lang="en-US" altLang="zh-CN"/>
                    </a:p>
                  </a:txBody>
                  <a:tcPr anchor="ctr" anchorCtr="0"/>
                </a:tc>
                <a:tc>
                  <a:txBody>
                    <a:bodyPr/>
                    <a:p>
                      <a:pPr algn="ctr">
                        <a:buNone/>
                      </a:pPr>
                      <a:r>
                        <a:rPr lang="en-US" altLang="zh-CN"/>
                        <a:t>79.80</a:t>
                      </a:r>
                      <a:r>
                        <a:rPr lang="zh-CN" altLang="en-US"/>
                        <a:t>%</a:t>
                      </a:r>
                      <a:endParaRPr lang="zh-CN" altLang="en-US"/>
                    </a:p>
                  </a:txBody>
                  <a:tcPr anchor="ctr" anchorCtr="0"/>
                </a:tc>
                <a:tc>
                  <a:txBody>
                    <a:bodyPr/>
                    <a:p>
                      <a:pPr algn="ctr">
                        <a:buNone/>
                      </a:pPr>
                      <a:r>
                        <a:rPr lang="en-US" altLang="zh-CN"/>
                        <a:t>89.50</a:t>
                      </a:r>
                      <a:r>
                        <a:rPr lang="zh-CN" altLang="en-US"/>
                        <a:t>%</a:t>
                      </a:r>
                      <a:endParaRPr lang="zh-CN" altLang="en-US"/>
                    </a:p>
                  </a:txBody>
                  <a:tcPr anchor="ctr" anchorCtr="0"/>
                </a:tc>
                <a:tc>
                  <a:txBody>
                    <a:bodyPr/>
                    <a:p>
                      <a:pPr algn="ctr">
                        <a:buNone/>
                      </a:pPr>
                      <a:r>
                        <a:rPr lang="en-US" altLang="zh-CN"/>
                        <a:t>84.38%</a:t>
                      </a:r>
                      <a:r>
                        <a:rPr lang="zh-CN" altLang="en-US"/>
                        <a:t> </a:t>
                      </a:r>
                      <a:r>
                        <a:rPr lang="en-US" altLang="zh-CN"/>
                        <a:t>202</a:t>
                      </a:r>
                      <a:endParaRPr lang="en-US" altLang="zh-CN"/>
                    </a:p>
                  </a:txBody>
                  <a:tcPr anchor="ctr" anchorCtr="0"/>
                </a:tc>
              </a:tr>
              <a:tr h="381000">
                <a:tc>
                  <a:txBody>
                    <a:bodyPr/>
                    <a:p>
                      <a:pPr algn="ctr">
                        <a:buNone/>
                      </a:pPr>
                      <a:r>
                        <a:rPr lang="en-US" altLang="zh-CN"/>
                        <a:t>Target (</a:t>
                      </a:r>
                      <a:r>
                        <a:rPr lang="zh-CN" altLang="en-US"/>
                        <a:t>标的</a:t>
                      </a:r>
                      <a:r>
                        <a:rPr lang="en-US" altLang="zh-CN"/>
                        <a:t>)</a:t>
                      </a:r>
                      <a:endParaRPr lang="en-US" altLang="zh-CN"/>
                    </a:p>
                  </a:txBody>
                  <a:tcPr anchor="ctr" anchorCtr="0"/>
                </a:tc>
                <a:tc>
                  <a:txBody>
                    <a:bodyPr/>
                    <a:p>
                      <a:pPr algn="ctr">
                        <a:buNone/>
                      </a:pPr>
                      <a:r>
                        <a:rPr lang="en-US" altLang="zh-CN"/>
                        <a:t>74</a:t>
                      </a:r>
                      <a:r>
                        <a:rPr lang="zh-CN" altLang="en-US"/>
                        <a:t>%</a:t>
                      </a:r>
                      <a:endParaRPr lang="zh-CN" altLang="en-US"/>
                    </a:p>
                  </a:txBody>
                  <a:tcPr anchor="ctr" anchorCtr="0"/>
                </a:tc>
                <a:tc>
                  <a:txBody>
                    <a:bodyPr/>
                    <a:p>
                      <a:pPr algn="ctr">
                        <a:buNone/>
                      </a:pPr>
                      <a:r>
                        <a:rPr lang="en-US" altLang="zh-CN"/>
                        <a:t>86.05</a:t>
                      </a:r>
                      <a:r>
                        <a:rPr lang="zh-CN" altLang="en-US"/>
                        <a:t>%</a:t>
                      </a:r>
                      <a:endParaRPr lang="zh-CN" altLang="en-US"/>
                    </a:p>
                  </a:txBody>
                  <a:tcPr anchor="ctr" anchorCtr="0"/>
                </a:tc>
                <a:tc>
                  <a:txBody>
                    <a:bodyPr/>
                    <a:p>
                      <a:pPr algn="ctr">
                        <a:buNone/>
                      </a:pPr>
                      <a:r>
                        <a:rPr lang="en-US" altLang="zh-CN"/>
                        <a:t>79.78%</a:t>
                      </a:r>
                      <a:r>
                        <a:rPr lang="zh-CN" altLang="en-US"/>
                        <a:t> </a:t>
                      </a:r>
                      <a:r>
                        <a:rPr lang="en-US" altLang="zh-CN"/>
                        <a:t>199</a:t>
                      </a:r>
                      <a:endParaRPr lang="en-US" altLang="zh-CN"/>
                    </a:p>
                  </a:txBody>
                  <a:tcPr anchor="ctr" anchorCtr="0"/>
                </a:tc>
              </a:tr>
              <a:tr h="381000">
                <a:tc>
                  <a:txBody>
                    <a:bodyPr/>
                    <a:p>
                      <a:pPr algn="ctr">
                        <a:buNone/>
                      </a:pPr>
                      <a:r>
                        <a:rPr lang="en-US" altLang="zh-CN"/>
                        <a:t>Buyer | target</a:t>
                      </a:r>
                      <a:endParaRPr lang="en-US" altLang="zh-CN"/>
                    </a:p>
                  </a:txBody>
                  <a:tcPr anchor="ctr" anchorCtr="0"/>
                </a:tc>
                <a:tc>
                  <a:txBody>
                    <a:bodyPr/>
                    <a:p>
                      <a:pPr algn="ctr">
                        <a:buNone/>
                      </a:pPr>
                      <a:r>
                        <a:rPr lang="zh-CN" altLang="en-US"/>
                        <a:t>无</a:t>
                      </a:r>
                      <a:endParaRPr lang="zh-CN" altLang="en-US"/>
                    </a:p>
                  </a:txBody>
                  <a:tcPr anchor="ctr" anchorCtr="0"/>
                </a:tc>
                <a:tc>
                  <a:txBody>
                    <a:bodyPr/>
                    <a:p>
                      <a:pPr algn="ctr">
                        <a:buNone/>
                      </a:pPr>
                      <a:r>
                        <a:rPr lang="zh-CN" altLang="en-US"/>
                        <a:t>无</a:t>
                      </a:r>
                      <a:endParaRPr lang="zh-CN" altLang="en-US"/>
                    </a:p>
                  </a:txBody>
                  <a:tcPr anchor="ctr" anchorCtr="0"/>
                </a:tc>
                <a:tc>
                  <a:txBody>
                    <a:bodyPr/>
                    <a:p>
                      <a:pPr algn="ctr">
                        <a:buNone/>
                      </a:pPr>
                      <a:r>
                        <a:rPr lang="zh-CN" altLang="en-US"/>
                        <a:t>无</a:t>
                      </a:r>
                      <a:endParaRPr lang="zh-CN" altLang="en-US"/>
                    </a:p>
                  </a:txBody>
                  <a:tcPr anchor="ctr" anchorCtr="0"/>
                </a:tc>
              </a:tr>
              <a:tr h="381000">
                <a:tc>
                  <a:txBody>
                    <a:bodyPr/>
                    <a:p>
                      <a:pPr algn="ctr">
                        <a:buNone/>
                      </a:pPr>
                      <a:r>
                        <a:rPr lang="en-US" altLang="zh-CN"/>
                        <a:t>Seller | target</a:t>
                      </a:r>
                      <a:endParaRPr lang="en-US" altLang="zh-CN"/>
                    </a:p>
                  </a:txBody>
                  <a:tcPr anchor="ctr" anchorCtr="0"/>
                </a:tc>
                <a:tc>
                  <a:txBody>
                    <a:bodyPr/>
                    <a:p>
                      <a:pPr algn="ctr">
                        <a:buNone/>
                      </a:pPr>
                      <a:r>
                        <a:rPr lang="en-US" altLang="zh-CN"/>
                        <a:t>42.50%</a:t>
                      </a:r>
                      <a:endParaRPr lang="en-US" altLang="zh-CN"/>
                    </a:p>
                  </a:txBody>
                  <a:tcPr anchor="ctr" anchorCtr="0"/>
                </a:tc>
                <a:tc>
                  <a:txBody>
                    <a:bodyPr/>
                    <a:p>
                      <a:pPr algn="ctr">
                        <a:buNone/>
                      </a:pPr>
                      <a:r>
                        <a:rPr lang="en-US" altLang="zh-CN"/>
                        <a:t>40.48%</a:t>
                      </a:r>
                      <a:endParaRPr lang="en-US" altLang="zh-CN"/>
                    </a:p>
                  </a:txBody>
                  <a:tcPr anchor="ctr" anchorCtr="0"/>
                </a:tc>
                <a:tc>
                  <a:txBody>
                    <a:bodyPr/>
                    <a:p>
                      <a:pPr algn="ctr">
                        <a:buNone/>
                      </a:pPr>
                      <a:r>
                        <a:rPr lang="en-US" altLang="zh-CN"/>
                        <a:t>41.46% 40</a:t>
                      </a:r>
                      <a:endParaRPr lang="en-US" altLang="zh-CN"/>
                    </a:p>
                  </a:txBody>
                  <a:tcPr anchor="ctr" anchorCtr="0"/>
                </a:tc>
              </a:tr>
              <a:tr h="381000">
                <a:tc>
                  <a:txBody>
                    <a:bodyPr/>
                    <a:p>
                      <a:pPr algn="ctr">
                        <a:buNone/>
                      </a:pPr>
                      <a:r>
                        <a:rPr lang="zh-CN" altLang="en-US" b="1">
                          <a:solidFill>
                            <a:srgbClr val="FF0000"/>
                          </a:solidFill>
                        </a:rPr>
                        <a:t>总体</a:t>
                      </a:r>
                      <a:endParaRPr lang="zh-CN" altLang="en-US" b="1">
                        <a:solidFill>
                          <a:srgbClr val="FF0000"/>
                        </a:solidFill>
                      </a:endParaRPr>
                    </a:p>
                  </a:txBody>
                  <a:tcPr anchor="ctr" anchorCtr="0"/>
                </a:tc>
                <a:tc>
                  <a:txBody>
                    <a:bodyPr/>
                    <a:p>
                      <a:pPr algn="ctr">
                        <a:buNone/>
                      </a:pPr>
                      <a:r>
                        <a:rPr lang="en-US" altLang="zh-CN" b="1">
                          <a:solidFill>
                            <a:srgbClr val="FF0000"/>
                          </a:solidFill>
                        </a:rPr>
                        <a:t>78.00</a:t>
                      </a:r>
                      <a:r>
                        <a:rPr lang="zh-CN" altLang="en-US" b="1">
                          <a:solidFill>
                            <a:srgbClr val="FF0000"/>
                          </a:solidFill>
                        </a:rPr>
                        <a:t>% </a:t>
                      </a:r>
                      <a:endParaRPr lang="zh-CN" altLang="en-US" b="1">
                        <a:solidFill>
                          <a:srgbClr val="FF0000"/>
                        </a:solidFill>
                      </a:endParaRPr>
                    </a:p>
                  </a:txBody>
                  <a:tcPr anchor="ctr" anchorCtr="0"/>
                </a:tc>
                <a:tc>
                  <a:txBody>
                    <a:bodyPr/>
                    <a:p>
                      <a:pPr algn="ctr">
                        <a:buNone/>
                      </a:pPr>
                      <a:r>
                        <a:rPr lang="en-US" altLang="zh-CN" sz="1800" b="1">
                          <a:solidFill>
                            <a:srgbClr val="FF0000"/>
                          </a:solidFill>
                          <a:sym typeface="+mn-ea"/>
                        </a:rPr>
                        <a:t>87.72</a:t>
                      </a:r>
                      <a:r>
                        <a:rPr lang="zh-CN" altLang="en-US" sz="1800" b="1">
                          <a:solidFill>
                            <a:srgbClr val="FF0000"/>
                          </a:solidFill>
                          <a:sym typeface="+mn-ea"/>
                        </a:rPr>
                        <a:t>%</a:t>
                      </a:r>
                      <a:endParaRPr lang="zh-CN" altLang="en-US" sz="1800" b="1">
                        <a:solidFill>
                          <a:srgbClr val="FF0000"/>
                        </a:solidFill>
                        <a:sym typeface="+mn-ea"/>
                      </a:endParaRPr>
                    </a:p>
                  </a:txBody>
                  <a:tcPr anchor="ctr" anchorCtr="0"/>
                </a:tc>
                <a:tc>
                  <a:txBody>
                    <a:bodyPr/>
                    <a:p>
                      <a:pPr algn="ctr">
                        <a:buNone/>
                      </a:pPr>
                      <a:r>
                        <a:rPr lang="en-US" altLang="zh-CN" sz="1800" b="1">
                          <a:solidFill>
                            <a:srgbClr val="FF0000"/>
                          </a:solidFill>
                          <a:sym typeface="+mn-ea"/>
                        </a:rPr>
                        <a:t>82.58%</a:t>
                      </a:r>
                      <a:endParaRPr lang="en-US" altLang="zh-CN" sz="1800" b="1">
                        <a:solidFill>
                          <a:srgbClr val="FF0000"/>
                        </a:solidFill>
                        <a:sym typeface="+mn-ea"/>
                      </a:endParaRPr>
                    </a:p>
                  </a:txBody>
                  <a:tcPr anchor="ctr" anchorCtr="0"/>
                </a:tc>
              </a:tr>
            </a:tbl>
          </a:graphicData>
        </a:graphic>
      </p:graphicFrame>
      <p:sp>
        <p:nvSpPr>
          <p:cNvPr id="6" name="矩形 5"/>
          <p:cNvSpPr/>
          <p:nvPr/>
        </p:nvSpPr>
        <p:spPr>
          <a:xfrm>
            <a:off x="-360045" y="1152525"/>
            <a:ext cx="3355340" cy="4246245"/>
          </a:xfrm>
          <a:prstGeom prst="rect">
            <a:avLst/>
          </a:prstGeom>
        </p:spPr>
        <p:txBody>
          <a:bodyPr wrap="square">
            <a:spAutoFit/>
          </a:bodyPr>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11</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预训练模型换为</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中文分词训练的</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BERT</a:t>
            </a:r>
            <a:endPar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整</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合公告</a:t>
            </a:r>
            <a:r>
              <a:rPr kumimoji="0" lang="en-US" altLang="zh-CN"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id</a:t>
            </a:r>
            <a:r>
              <a:rPr kumimoji="0" lang="zh-CN" altLang="en-US"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的数据集</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加上嵌套实体关系数据集；</a:t>
            </a:r>
            <a:endPar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batch size</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epoch</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4" name="直接箭头连接符 13"/>
          <p:cNvCxnSpPr/>
          <p:nvPr/>
        </p:nvCxnSpPr>
        <p:spPr>
          <a:xfrm flipH="1">
            <a:off x="6703060" y="2970530"/>
            <a:ext cx="14605" cy="60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11041380" y="2970530"/>
            <a:ext cx="14605" cy="607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8879205" y="297053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占位符 1"/>
          <p:cNvSpPr>
            <a:spLocks noGrp="1"/>
          </p:cNvSpPr>
          <p:nvPr/>
        </p:nvSpPr>
        <p:spPr>
          <a:xfrm>
            <a:off x="172085" y="5238750"/>
            <a:ext cx="12019915" cy="5848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zh-CN" altLang="en-US" sz="3200" b="1" i="0" u="none" strike="noStrike" kern="0" cap="none" spc="0" normalizeH="0" baseline="0">
                <a:ln>
                  <a:noFill/>
                </a:ln>
                <a:solidFill>
                  <a:schemeClr val="accent1"/>
                </a:solidFill>
                <a:effectLst/>
                <a:uLnTx/>
                <a:uFillTx/>
                <a:latin typeface="Arial" panose="020B0604020202020204"/>
                <a:ea typeface="微软雅黑" panose="020B0503020204020204" pitchFamily="34" charset="-122"/>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模型位置：服务器</a:t>
            </a:r>
            <a:r>
              <a:rPr lang="en-US" altLang="zh-CN" sz="1400" dirty="0">
                <a:sym typeface="+mn-ea"/>
              </a:rPr>
              <a:t>10.167.3.4</a:t>
            </a:r>
            <a:r>
              <a:rPr sz="1400" dirty="0"/>
              <a:t>下</a:t>
            </a:r>
            <a:endParaRPr sz="1400" dirty="0"/>
          </a:p>
          <a:p>
            <a:r>
              <a:rPr lang="zh-CN" altLang="en-US" sz="1400" dirty="0"/>
              <a:t>/data1/baiqj/lucas/Bert+BiLSTM+CRF-GPUlinux-GuQuanAna3-newBert/output-nestedNER200910batch8epoch40</a:t>
            </a:r>
            <a:endParaRPr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4540" y="554355"/>
            <a:ext cx="6299200" cy="584835"/>
          </a:xfrm>
        </p:spPr>
        <p:txBody>
          <a:bodyPr>
            <a:normAutofit fontScale="80000"/>
          </a:bodyPr>
          <a:lstStyle/>
          <a:p>
            <a:r>
              <a:rPr lang="zh-CN" altLang="en-US" dirty="0"/>
              <a:t>股权关系命名实体识别进展</a:t>
            </a:r>
            <a:r>
              <a:rPr lang="en-US" altLang="zh-CN" dirty="0">
                <a:sym typeface="+mn-ea"/>
              </a:rPr>
              <a:t>—</a:t>
            </a:r>
            <a:r>
              <a:rPr dirty="0"/>
              <a:t>遗留问题：</a:t>
            </a:r>
            <a:endParaRPr dirty="0"/>
          </a:p>
        </p:txBody>
      </p:sp>
      <p:sp>
        <p:nvSpPr>
          <p:cNvPr id="3" name="矩形 2"/>
          <p:cNvSpPr/>
          <p:nvPr/>
        </p:nvSpPr>
        <p:spPr>
          <a:xfrm>
            <a:off x="1263672" y="1525432"/>
            <a:ext cx="10321360" cy="258445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案例分析：</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输入：上海皓元医药股份有限公司关于全资子公司</a:t>
            </a:r>
            <a:r>
              <a:rPr lang="zh-CN" altLang="en-US"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皓元科技发展有限公司</a:t>
            </a: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现金收购</a:t>
            </a:r>
            <a:r>
              <a:rPr lang="zh-CN" altLang="en-US" b="1" u="sng" dirty="0">
                <a:solidFill>
                  <a:srgbClr val="00B050"/>
                </a:solidFill>
                <a:latin typeface="微软雅黑" panose="020B0503020204020204" pitchFamily="34" charset="-122"/>
                <a:ea typeface="微软雅黑" panose="020B0503020204020204" pitchFamily="34" charset="-122"/>
                <a:cs typeface="微软雅黑" panose="020B0503020204020204" pitchFamily="34" charset="-122"/>
              </a:rPr>
              <a:t>MEDCHEMEXPRESSLLC</a:t>
            </a: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股权的公告。</a:t>
            </a: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结果：上海皓元医药股份有限公司关于全资子公司</a:t>
            </a:r>
            <a:r>
              <a:rPr lang="zh-CN" altLang="en-US"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皓元科技发展有限公司</a:t>
            </a: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现金收购</a:t>
            </a:r>
            <a:r>
              <a:rPr lang="zh-CN" altLang="en-US"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MEDCHEMEXPRESSLLC</a:t>
            </a:r>
            <a:r>
              <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股权的公告。</a:t>
            </a:r>
            <a:endParaRPr lang="zh-CN" altLang="en-US"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817370" y="4691380"/>
            <a:ext cx="8319135" cy="1587500"/>
          </a:xfrm>
          <a:prstGeom prst="rect">
            <a:avLst/>
          </a:prstGeom>
        </p:spPr>
      </p:pic>
      <p:pic>
        <p:nvPicPr>
          <p:cNvPr id="5" name="图片 4"/>
          <p:cNvPicPr>
            <a:picLocks noChangeAspect="1"/>
          </p:cNvPicPr>
          <p:nvPr/>
        </p:nvPicPr>
        <p:blipFill>
          <a:blip r:embed="rId2"/>
          <a:stretch>
            <a:fillRect/>
          </a:stretch>
        </p:blipFill>
        <p:spPr>
          <a:xfrm>
            <a:off x="1802765" y="1384300"/>
            <a:ext cx="8585835" cy="571500"/>
          </a:xfrm>
          <a:prstGeom prst="rect">
            <a:avLst/>
          </a:prstGeom>
        </p:spPr>
      </p:pic>
      <p:sp>
        <p:nvSpPr>
          <p:cNvPr id="6" name="文本框 5"/>
          <p:cNvSpPr txBox="1"/>
          <p:nvPr/>
        </p:nvSpPr>
        <p:spPr>
          <a:xfrm>
            <a:off x="7279640" y="2136140"/>
            <a:ext cx="1533525" cy="368300"/>
          </a:xfrm>
          <a:prstGeom prst="rect">
            <a:avLst/>
          </a:prstGeom>
          <a:solidFill>
            <a:schemeClr val="accent2">
              <a:lumMod val="20000"/>
              <a:lumOff val="80000"/>
            </a:schemeClr>
          </a:solidFill>
        </p:spPr>
        <p:txBody>
          <a:bodyPr wrap="square" rtlCol="0">
            <a:spAutoFit/>
          </a:bodyPr>
          <a:p>
            <a:r>
              <a:rPr lang="zh-CN" altLang="en-US" b="1">
                <a:solidFill>
                  <a:schemeClr val="tx2"/>
                </a:solidFill>
              </a:rPr>
              <a:t>买方（</a:t>
            </a:r>
            <a:r>
              <a:rPr lang="en-US" altLang="zh-CN" b="1">
                <a:solidFill>
                  <a:schemeClr val="tx2"/>
                </a:solidFill>
              </a:rPr>
              <a:t>Buyer</a:t>
            </a:r>
            <a:r>
              <a:rPr lang="zh-CN" altLang="en-US" b="1">
                <a:solidFill>
                  <a:schemeClr val="tx2"/>
                </a:solidFill>
              </a:rPr>
              <a:t>）</a:t>
            </a:r>
            <a:endParaRPr lang="zh-CN" altLang="en-US" b="1">
              <a:solidFill>
                <a:schemeClr val="tx2"/>
              </a:solidFill>
            </a:endParaRPr>
          </a:p>
        </p:txBody>
      </p:sp>
      <p:sp>
        <p:nvSpPr>
          <p:cNvPr id="7" name="文本框 6"/>
          <p:cNvSpPr txBox="1"/>
          <p:nvPr/>
        </p:nvSpPr>
        <p:spPr>
          <a:xfrm>
            <a:off x="156210" y="2809875"/>
            <a:ext cx="1533525" cy="645160"/>
          </a:xfrm>
          <a:prstGeom prst="rect">
            <a:avLst/>
          </a:prstGeom>
          <a:solidFill>
            <a:schemeClr val="accent2">
              <a:lumMod val="20000"/>
              <a:lumOff val="80000"/>
            </a:schemeClr>
          </a:solidFill>
        </p:spPr>
        <p:txBody>
          <a:bodyPr wrap="square" rtlCol="0">
            <a:spAutoFit/>
          </a:bodyPr>
          <a:p>
            <a:r>
              <a:rPr lang="zh-CN" altLang="en-US" b="1" u="sng">
                <a:solidFill>
                  <a:srgbClr val="00B050"/>
                </a:solidFill>
              </a:rPr>
              <a:t>卖方</a:t>
            </a:r>
            <a:r>
              <a:rPr lang="en-US" altLang="zh-CN" b="1" u="sng">
                <a:solidFill>
                  <a:srgbClr val="00B050"/>
                </a:solidFill>
              </a:rPr>
              <a:t>(Seller)</a:t>
            </a:r>
            <a:r>
              <a:rPr lang="zh-CN" altLang="en-US" u="sng">
                <a:solidFill>
                  <a:srgbClr val="00B050"/>
                </a:solidFill>
              </a:rPr>
              <a:t>、</a:t>
            </a:r>
            <a:r>
              <a:rPr lang="zh-CN" altLang="en-US" u="sng">
                <a:solidFill>
                  <a:schemeClr val="tx1"/>
                </a:solidFill>
              </a:rPr>
              <a:t>标的</a:t>
            </a:r>
            <a:r>
              <a:rPr lang="en-US" altLang="zh-CN" u="sng">
                <a:solidFill>
                  <a:schemeClr val="tx1"/>
                </a:solidFill>
              </a:rPr>
              <a:t>(Target)</a:t>
            </a:r>
            <a:endParaRPr lang="en-US" altLang="zh-CN" u="sng">
              <a:solidFill>
                <a:schemeClr val="tx1"/>
              </a:solidFill>
            </a:endParaRPr>
          </a:p>
        </p:txBody>
      </p:sp>
      <p:sp>
        <p:nvSpPr>
          <p:cNvPr id="8" name="文本框 7"/>
          <p:cNvSpPr txBox="1"/>
          <p:nvPr/>
        </p:nvSpPr>
        <p:spPr>
          <a:xfrm>
            <a:off x="7279640" y="2948305"/>
            <a:ext cx="1533525" cy="368300"/>
          </a:xfrm>
          <a:prstGeom prst="rect">
            <a:avLst/>
          </a:prstGeom>
          <a:solidFill>
            <a:schemeClr val="accent2">
              <a:lumMod val="20000"/>
              <a:lumOff val="80000"/>
            </a:schemeClr>
          </a:solidFill>
        </p:spPr>
        <p:txBody>
          <a:bodyPr wrap="square" rtlCol="0">
            <a:spAutoFit/>
          </a:bodyPr>
          <a:p>
            <a:r>
              <a:rPr lang="zh-CN" altLang="en-US" b="1">
                <a:solidFill>
                  <a:schemeClr val="tx2"/>
                </a:solidFill>
              </a:rPr>
              <a:t>买方（</a:t>
            </a:r>
            <a:r>
              <a:rPr lang="en-US" altLang="zh-CN" b="1">
                <a:solidFill>
                  <a:schemeClr val="tx2"/>
                </a:solidFill>
              </a:rPr>
              <a:t>Buyer</a:t>
            </a:r>
            <a:r>
              <a:rPr lang="zh-CN" altLang="en-US" b="1">
                <a:solidFill>
                  <a:schemeClr val="tx2"/>
                </a:solidFill>
              </a:rPr>
              <a:t>）</a:t>
            </a:r>
            <a:endParaRPr lang="zh-CN" altLang="en-US" b="1">
              <a:solidFill>
                <a:schemeClr val="tx2"/>
              </a:solidFill>
            </a:endParaRPr>
          </a:p>
        </p:txBody>
      </p:sp>
      <p:sp>
        <p:nvSpPr>
          <p:cNvPr id="9" name="文本框 8"/>
          <p:cNvSpPr txBox="1"/>
          <p:nvPr/>
        </p:nvSpPr>
        <p:spPr>
          <a:xfrm>
            <a:off x="2771140" y="4109720"/>
            <a:ext cx="2009140" cy="368300"/>
          </a:xfrm>
          <a:prstGeom prst="rect">
            <a:avLst/>
          </a:prstGeom>
          <a:solidFill>
            <a:schemeClr val="accent2">
              <a:lumMod val="20000"/>
              <a:lumOff val="80000"/>
            </a:schemeClr>
          </a:solidFill>
        </p:spPr>
        <p:txBody>
          <a:bodyPr wrap="square" rtlCol="0">
            <a:spAutoFit/>
          </a:bodyPr>
          <a:p>
            <a:pPr algn="ctr"/>
            <a:r>
              <a:rPr lang="en-US" altLang="zh-CN" b="1">
                <a:solidFill>
                  <a:schemeClr val="accent1"/>
                </a:solidFill>
              </a:rPr>
              <a:t>Error (</a:t>
            </a:r>
            <a:r>
              <a:rPr lang="zh-CN" altLang="en-US" b="1">
                <a:solidFill>
                  <a:schemeClr val="accent1"/>
                </a:solidFill>
              </a:rPr>
              <a:t>未识别出</a:t>
            </a:r>
            <a:r>
              <a:rPr lang="en-US" altLang="zh-CN" b="1">
                <a:solidFill>
                  <a:schemeClr val="accent1"/>
                </a:solidFill>
              </a:rPr>
              <a:t>)</a:t>
            </a:r>
            <a:endParaRPr lang="en-US" altLang="zh-CN" b="1">
              <a:solidFill>
                <a:schemeClr val="accent1"/>
              </a:solidFill>
            </a:endParaRPr>
          </a:p>
        </p:txBody>
      </p:sp>
      <p:cxnSp>
        <p:nvCxnSpPr>
          <p:cNvPr id="11" name="直接箭头连接符 10"/>
          <p:cNvCxnSpPr>
            <a:endCxn id="8" idx="3"/>
          </p:cNvCxnSpPr>
          <p:nvPr/>
        </p:nvCxnSpPr>
        <p:spPr>
          <a:xfrm flipH="1" flipV="1">
            <a:off x="8813165" y="3132455"/>
            <a:ext cx="474980" cy="194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6" idx="3"/>
          </p:cNvCxnSpPr>
          <p:nvPr/>
        </p:nvCxnSpPr>
        <p:spPr>
          <a:xfrm flipH="1" flipV="1">
            <a:off x="8813165" y="2320290"/>
            <a:ext cx="391795" cy="175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3"/>
          </p:cNvCxnSpPr>
          <p:nvPr/>
        </p:nvCxnSpPr>
        <p:spPr>
          <a:xfrm flipH="1">
            <a:off x="1689735" y="3077845"/>
            <a:ext cx="526415" cy="54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263775" y="3909695"/>
            <a:ext cx="507365" cy="382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14055" y="3909695"/>
            <a:ext cx="3493135" cy="64516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分析原因：英文的语料不是很多，大部分都是中文的；</a:t>
            </a:r>
            <a:endParaRPr lang="zh-CN" altLang="en-US">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1263650" y="1016000"/>
            <a:ext cx="2240280" cy="368300"/>
          </a:xfrm>
          <a:prstGeom prst="rect">
            <a:avLst/>
          </a:prstGeom>
          <a:noFill/>
        </p:spPr>
        <p:txBody>
          <a:bodyPr wrap="none" rtlCol="0" anchor="t">
            <a:spAutoFit/>
            <a:scene3d>
              <a:camera prst="orthographicFront"/>
              <a:lightRig rig="threePt" dir="t"/>
            </a:scene3d>
          </a:bodyPr>
          <a:p>
            <a:r>
              <a:rPr b="1" dirty="0">
                <a:solidFill>
                  <a:srgbClr val="FF0000"/>
                </a:solidFill>
                <a:effectLst>
                  <a:outerShdw blurRad="38100" dist="25400" dir="5400000" algn="ctr" rotWithShape="0">
                    <a:srgbClr val="6E747A">
                      <a:alpha val="43000"/>
                    </a:srgbClr>
                  </a:outerShdw>
                </a:effectLst>
                <a:sym typeface="+mn-ea"/>
              </a:rPr>
              <a:t>英文识别效果不理想</a:t>
            </a:r>
            <a:endParaRPr lang="zh-CN" altLang="en-US" b="1" dirty="0">
              <a:solidFill>
                <a:srgbClr val="FF0000"/>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4950464" y="3307563"/>
            <a:ext cx="2418080" cy="7683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模型预测</a:t>
            </a:r>
            <a:endPar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4993005" y="-133277"/>
            <a:ext cx="2205990" cy="45078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rPr>
              <a:t>5</a:t>
            </a:r>
            <a:endParaRPr kumimoji="0" lang="en-US" altLang="zh-CN"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endParaRPr>
          </a:p>
        </p:txBody>
      </p:sp>
      <p:sp>
        <p:nvSpPr>
          <p:cNvPr id="32" name="矩形 31"/>
          <p:cNvSpPr/>
          <p:nvPr/>
        </p:nvSpPr>
        <p:spPr>
          <a:xfrm>
            <a:off x="-528" y="4075844"/>
            <a:ext cx="12193057" cy="3353091"/>
          </a:xfrm>
          <a:prstGeom prst="rect">
            <a:avLst/>
          </a:prstGeom>
          <a:blipFill dpi="0" rotWithShape="1">
            <a:blip r:embed="rId1">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en-US" altLang="zh-CN" dirty="0"/>
              <a:t>5 </a:t>
            </a:r>
            <a:r>
              <a:rPr lang="zh-CN" altLang="en-US" dirty="0"/>
              <a:t>模型预测</a:t>
            </a:r>
            <a:r>
              <a:rPr lang="en-US" altLang="zh-CN" dirty="0"/>
              <a:t>-</a:t>
            </a:r>
            <a:r>
              <a:rPr dirty="0"/>
              <a:t>与</a:t>
            </a:r>
            <a:r>
              <a:rPr lang="en-US" altLang="zh-CN" dirty="0"/>
              <a:t>Rbert</a:t>
            </a:r>
            <a:r>
              <a:rPr dirty="0"/>
              <a:t>预测结果进行对比</a:t>
            </a:r>
            <a:endParaRPr dirty="0"/>
          </a:p>
        </p:txBody>
      </p:sp>
      <p:sp>
        <p:nvSpPr>
          <p:cNvPr id="3" name="矩形 2"/>
          <p:cNvSpPr/>
          <p:nvPr/>
        </p:nvSpPr>
        <p:spPr>
          <a:xfrm>
            <a:off x="22" y="1139352"/>
            <a:ext cx="9989163" cy="1753235"/>
          </a:xfrm>
          <a:prstGeom prst="rect">
            <a:avLst/>
          </a:prstGeom>
        </p:spPr>
        <p:txBody>
          <a:bodyPr wrap="square">
            <a:spAutoFit/>
          </a:bodyPr>
          <a:lstStyle/>
          <a:p>
            <a:pPr marL="800100" lvl="1" indent="-342900">
              <a:lnSpc>
                <a:spcPct val="150000"/>
              </a:lnSpc>
              <a:buFont typeface="Wingdings" panose="05000000000000000000" charset="0"/>
              <a:buChar char="Ø"/>
              <a:defRPr/>
            </a:pPr>
            <a:r>
              <a:rPr lang="zh-CN" altLang="en-US" b="1"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整合公告</a:t>
            </a:r>
            <a:r>
              <a:rPr lang="en-US" altLang="zh-CN" b="1"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b="1"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的数据集（未经过清洗规则再次过滤</a:t>
            </a:r>
            <a:r>
              <a:rPr lang="zh-CN" altLang="en-US" b="1" noProof="0" dirty="0">
                <a:solidFill>
                  <a:schemeClr val="accent1"/>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batch size</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32</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Wingdings" panose="05000000000000000000" charset="0"/>
              <a:buChar char="Ø"/>
              <a:defRPr/>
            </a:pP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epoch</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30</a:t>
            </a:r>
            <a:endPar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nSpc>
                <a:spcPct val="150000"/>
              </a:lnSpc>
              <a:buFont typeface="Wingdings" panose="05000000000000000000" charset="0"/>
              <a:buChar char="Ø"/>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随机标注</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100</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条数据，然后两个模型进行预测</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表格 5"/>
          <p:cNvGraphicFramePr>
            <a:graphicFrameLocks noGrp="1"/>
          </p:cNvGraphicFramePr>
          <p:nvPr>
            <p:custDataLst>
              <p:tags r:id="rId1"/>
            </p:custDataLst>
          </p:nvPr>
        </p:nvGraphicFramePr>
        <p:xfrm>
          <a:off x="423741" y="2854371"/>
          <a:ext cx="11343247" cy="3787775"/>
        </p:xfrm>
        <a:graphic>
          <a:graphicData uri="http://schemas.openxmlformats.org/drawingml/2006/table">
            <a:tbl>
              <a:tblPr firstRow="1" bandRow="1">
                <a:tableStyleId>{5C22544A-7EE6-4342-B048-85BDC9FD1C3A}</a:tableStyleId>
              </a:tblPr>
              <a:tblGrid>
                <a:gridCol w="1447241"/>
                <a:gridCol w="1447241"/>
                <a:gridCol w="1456859"/>
                <a:gridCol w="1692308"/>
                <a:gridCol w="1766533"/>
                <a:gridCol w="1766533"/>
                <a:gridCol w="1766532"/>
              </a:tblGrid>
              <a:tr h="554990">
                <a:tc>
                  <a:txBody>
                    <a:bodyPr/>
                    <a:p>
                      <a:pPr algn="ctr">
                        <a:buNone/>
                      </a:pPr>
                      <a:endParaRPr lang="zh-CN" altLang="en-US" sz="2000" dirty="0">
                        <a:latin typeface="+mn-lt"/>
                      </a:endParaRPr>
                    </a:p>
                  </a:txBody>
                  <a:tcPr/>
                </a:tc>
                <a:tc gridSpan="3">
                  <a:txBody>
                    <a:bodyPr/>
                    <a:p>
                      <a:pPr algn="ctr"/>
                      <a:r>
                        <a:rPr lang="zh-CN" altLang="en-US" sz="2000" dirty="0">
                          <a:latin typeface="+mn-lt"/>
                        </a:rPr>
                        <a:t>Bert+BiLstm+crf模型</a:t>
                      </a:r>
                      <a:endParaRPr lang="zh-CN" altLang="en-US" sz="2000" dirty="0">
                        <a:latin typeface="+mn-lt"/>
                      </a:endParaRPr>
                    </a:p>
                  </a:txBody>
                  <a:tcPr/>
                </a:tc>
                <a:tc hMerge="1">
                  <a:tcPr/>
                </a:tc>
                <a:tc hMerge="1">
                  <a:tcPr/>
                </a:tc>
                <a:tc gridSpan="3">
                  <a:txBody>
                    <a:bodyPr/>
                    <a:p>
                      <a:pPr algn="ctr"/>
                      <a:r>
                        <a:rPr lang="zh-CN" altLang="en-US" sz="2000" dirty="0">
                          <a:latin typeface="+mn-lt"/>
                        </a:rPr>
                        <a:t>RBert模型</a:t>
                      </a:r>
                      <a:endParaRPr lang="zh-CN" altLang="en-US" sz="2000" dirty="0">
                        <a:latin typeface="+mn-lt"/>
                      </a:endParaRPr>
                    </a:p>
                  </a:txBody>
                  <a:tcPr/>
                </a:tc>
                <a:tc hMerge="1">
                  <a:tcPr/>
                </a:tc>
                <a:tc hMerge="1">
                  <a:tcPr/>
                </a:tc>
              </a:tr>
              <a:tr h="779780">
                <a:tc>
                  <a:txBody>
                    <a:bodyPr/>
                    <a:p>
                      <a:pPr algn="ctr">
                        <a:buNone/>
                      </a:pPr>
                      <a:endParaRPr lang="zh-CN" altLang="en-US" sz="2000" dirty="0">
                        <a:latin typeface="+mn-lt"/>
                      </a:endParaRPr>
                    </a:p>
                  </a:txBody>
                  <a:tcPr anchor="ctr" anchorCtr="0"/>
                </a:tc>
                <a:tc>
                  <a:txBody>
                    <a:bodyPr/>
                    <a:p>
                      <a:pPr algn="ctr"/>
                      <a:r>
                        <a:rPr lang="en-US" sz="2000" b="1" dirty="0">
                          <a:latin typeface="+mn-lt"/>
                        </a:rPr>
                        <a:t>Precision</a:t>
                      </a:r>
                      <a:endParaRPr lang="en-US" sz="2000" b="1" dirty="0">
                        <a:latin typeface="+mn-lt"/>
                      </a:endParaRPr>
                    </a:p>
                  </a:txBody>
                  <a:tcPr anchor="ctr" anchorCtr="0"/>
                </a:tc>
                <a:tc>
                  <a:txBody>
                    <a:bodyPr/>
                    <a:p>
                      <a:pPr algn="ctr"/>
                      <a:r>
                        <a:rPr lang="en-US" altLang="zh-CN" sz="2000" b="1" dirty="0">
                          <a:latin typeface="+mn-lt"/>
                        </a:rPr>
                        <a:t>Recall</a:t>
                      </a:r>
                      <a:endParaRPr lang="en-US" altLang="zh-CN" sz="2000" b="1" dirty="0">
                        <a:latin typeface="+mn-lt"/>
                      </a:endParaRPr>
                    </a:p>
                  </a:txBody>
                  <a:tcPr anchor="ctr" anchorCtr="0"/>
                </a:tc>
                <a:tc>
                  <a:txBody>
                    <a:bodyPr/>
                    <a:p>
                      <a:pPr algn="ctr"/>
                      <a:r>
                        <a:rPr lang="en-US" altLang="zh-CN" sz="2000" b="1" dirty="0">
                          <a:solidFill>
                            <a:schemeClr val="tx1"/>
                          </a:solidFill>
                          <a:latin typeface="+mn-lt"/>
                        </a:rPr>
                        <a:t>F1</a:t>
                      </a:r>
                      <a:endParaRPr lang="en-US" altLang="zh-CN" sz="2000" b="1" dirty="0">
                        <a:solidFill>
                          <a:schemeClr val="tx1"/>
                        </a:solidFill>
                        <a:latin typeface="+mn-lt"/>
                      </a:endParaRPr>
                    </a:p>
                  </a:txBody>
                  <a:tcPr anchor="ctr" anchorCtr="0"/>
                </a:tc>
                <a:tc>
                  <a:txBody>
                    <a:bodyPr/>
                    <a:p>
                      <a:pPr algn="ctr"/>
                      <a:r>
                        <a:rPr lang="en-US" sz="2000" b="1" dirty="0">
                          <a:latin typeface="+mn-lt"/>
                        </a:rPr>
                        <a:t>Precision</a:t>
                      </a:r>
                      <a:endParaRPr lang="en-US" sz="2000" b="1" dirty="0">
                        <a:latin typeface="+mn-lt"/>
                      </a:endParaRPr>
                    </a:p>
                  </a:txBody>
                  <a:tcPr anchor="ctr" anchorCtr="0"/>
                </a:tc>
                <a:tc>
                  <a:txBody>
                    <a:bodyPr/>
                    <a:p>
                      <a:pPr algn="ctr"/>
                      <a:r>
                        <a:rPr lang="en-US" altLang="zh-CN" sz="2000" b="1" dirty="0">
                          <a:latin typeface="+mn-lt"/>
                        </a:rPr>
                        <a:t>Recall</a:t>
                      </a:r>
                      <a:endParaRPr lang="en-US" altLang="zh-CN" sz="2000" b="1" dirty="0">
                        <a:latin typeface="+mn-lt"/>
                      </a:endParaRPr>
                    </a:p>
                  </a:txBody>
                  <a:tcPr anchor="ctr" anchorCtr="0"/>
                </a:tc>
                <a:tc>
                  <a:txBody>
                    <a:bodyPr/>
                    <a:p>
                      <a:pPr algn="ctr"/>
                      <a:r>
                        <a:rPr lang="en-US" altLang="zh-CN" sz="2000" b="1" dirty="0">
                          <a:solidFill>
                            <a:schemeClr val="tx1"/>
                          </a:solidFill>
                          <a:latin typeface="+mn-lt"/>
                        </a:rPr>
                        <a:t>F1</a:t>
                      </a:r>
                      <a:endParaRPr lang="en-US" altLang="zh-CN" sz="2000" b="1" dirty="0">
                        <a:solidFill>
                          <a:schemeClr val="tx1"/>
                        </a:solidFill>
                        <a:latin typeface="+mn-lt"/>
                      </a:endParaRPr>
                    </a:p>
                  </a:txBody>
                  <a:tcPr anchor="ctr" anchorCtr="0"/>
                </a:tc>
              </a:tr>
              <a:tr h="751205">
                <a:tc>
                  <a:txBody>
                    <a:bodyPr/>
                    <a:p>
                      <a:pPr algn="ctr">
                        <a:buNone/>
                      </a:pPr>
                      <a:r>
                        <a:rPr lang="en-US" altLang="zh-CN" sz="2000" b="1" dirty="0">
                          <a:solidFill>
                            <a:schemeClr val="tx1"/>
                          </a:solidFill>
                          <a:latin typeface="+mn-lt"/>
                        </a:rPr>
                        <a:t>Buyer</a:t>
                      </a:r>
                      <a:endParaRPr lang="en-US" altLang="zh-CN" sz="2000" b="1"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0.63</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0.72</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0.65</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0.54</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0.57</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0.53</a:t>
                      </a:r>
                      <a:endParaRPr lang="en-US" altLang="zh-CN" sz="2000" b="0" dirty="0">
                        <a:solidFill>
                          <a:schemeClr val="tx1"/>
                        </a:solidFill>
                        <a:latin typeface="+mn-lt"/>
                      </a:endParaRPr>
                    </a:p>
                  </a:txBody>
                  <a:tcPr anchor="ctr" anchorCtr="0"/>
                </a:tc>
              </a:tr>
              <a:tr h="850900">
                <a:tc>
                  <a:txBody>
                    <a:bodyPr/>
                    <a:p>
                      <a:pPr algn="ctr">
                        <a:buNone/>
                      </a:pPr>
                      <a:r>
                        <a:rPr lang="en-US" altLang="zh-CN" sz="2000" b="1" dirty="0">
                          <a:solidFill>
                            <a:schemeClr val="tx1"/>
                          </a:solidFill>
                          <a:latin typeface="+mn-lt"/>
                        </a:rPr>
                        <a:t>Seller</a:t>
                      </a:r>
                      <a:endParaRPr lang="en-US" altLang="zh-CN" sz="2000" b="1"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0.51</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0.62</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0.52</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0.42</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0.43</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0.41</a:t>
                      </a:r>
                      <a:endParaRPr lang="en-US" altLang="zh-CN" sz="2000" b="0" dirty="0">
                        <a:solidFill>
                          <a:schemeClr val="tx1"/>
                        </a:solidFill>
                        <a:latin typeface="+mn-lt"/>
                      </a:endParaRPr>
                    </a:p>
                  </a:txBody>
                  <a:tcPr anchor="ctr" anchorCtr="0"/>
                </a:tc>
              </a:tr>
              <a:tr h="850900">
                <a:tc>
                  <a:txBody>
                    <a:bodyPr/>
                    <a:p>
                      <a:pPr algn="ctr">
                        <a:buNone/>
                      </a:pPr>
                      <a:r>
                        <a:rPr lang="en-US" altLang="zh-CN" sz="2000" b="1" dirty="0">
                          <a:solidFill>
                            <a:schemeClr val="tx1"/>
                          </a:solidFill>
                          <a:latin typeface="+mn-lt"/>
                        </a:rPr>
                        <a:t>Target</a:t>
                      </a:r>
                      <a:endParaRPr lang="en-US" altLang="zh-CN" sz="2000" b="1"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0.58</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0.59</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0.58</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0.58</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0.59</a:t>
                      </a:r>
                      <a:endParaRPr lang="en-US" altLang="zh-CN" sz="2000" b="0" dirty="0">
                        <a:solidFill>
                          <a:schemeClr val="tx1"/>
                        </a:solidFill>
                        <a:latin typeface="+mn-lt"/>
                      </a:endParaRPr>
                    </a:p>
                  </a:txBody>
                  <a:tcPr anchor="ctr" anchorCtr="0"/>
                </a:tc>
                <a:tc>
                  <a:txBody>
                    <a:bodyPr/>
                    <a:p>
                      <a:pPr algn="ctr">
                        <a:buNone/>
                      </a:pPr>
                      <a:r>
                        <a:rPr lang="en-US" altLang="zh-CN" sz="2000" b="0" dirty="0">
                          <a:solidFill>
                            <a:schemeClr val="tx1"/>
                          </a:solidFill>
                          <a:latin typeface="+mn-lt"/>
                        </a:rPr>
                        <a:t>0.57</a:t>
                      </a:r>
                      <a:endParaRPr lang="en-US" altLang="zh-CN" sz="2000" b="0" dirty="0">
                        <a:solidFill>
                          <a:schemeClr val="tx1"/>
                        </a:solidFill>
                        <a:latin typeface="+mn-lt"/>
                      </a:endParaRPr>
                    </a:p>
                  </a:txBody>
                  <a:tcPr anchor="ctr" anchorCtr="0"/>
                </a:tc>
              </a:tr>
            </a:tbl>
          </a:graphicData>
        </a:graphic>
      </p:graphicFrame>
      <p:cxnSp>
        <p:nvCxnSpPr>
          <p:cNvPr id="16" name="直接箭头连接符 15"/>
          <p:cNvCxnSpPr/>
          <p:nvPr/>
        </p:nvCxnSpPr>
        <p:spPr>
          <a:xfrm flipH="1" flipV="1">
            <a:off x="2839720" y="422656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2839720" y="503110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727325" y="6134735"/>
            <a:ext cx="450215"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4307205" y="422656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4307205" y="503110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194810" y="6134735"/>
            <a:ext cx="450215"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5955665" y="4226560"/>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5955665" y="503110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5955030" y="5845175"/>
            <a:ext cx="0" cy="58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文本框 34"/>
          <p:cNvSpPr txBox="1"/>
          <p:nvPr/>
        </p:nvSpPr>
        <p:spPr>
          <a:xfrm>
            <a:off x="2088519" y="2105508"/>
            <a:ext cx="8014970" cy="7683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sym typeface="+mn-lt"/>
              </a:rPr>
              <a:t>股权买卖方、标的实体识别背景</a:t>
            </a:r>
            <a:endPar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sym typeface="+mn-lt"/>
            </a:endParaRPr>
          </a:p>
        </p:txBody>
      </p:sp>
      <p:sp>
        <p:nvSpPr>
          <p:cNvPr id="9" name="矩形 8"/>
          <p:cNvSpPr/>
          <p:nvPr/>
        </p:nvSpPr>
        <p:spPr>
          <a:xfrm>
            <a:off x="4982554" y="-133277"/>
            <a:ext cx="2226893" cy="450892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rPr>
              <a:t>1</a:t>
            </a:r>
            <a:endParaRPr kumimoji="0" lang="zh-CN" altLang="en-US"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endParaRPr>
          </a:p>
        </p:txBody>
      </p:sp>
      <p:sp>
        <p:nvSpPr>
          <p:cNvPr id="32" name="矩形 31"/>
          <p:cNvSpPr/>
          <p:nvPr/>
        </p:nvSpPr>
        <p:spPr>
          <a:xfrm>
            <a:off x="-528" y="4075844"/>
            <a:ext cx="12193057" cy="3353091"/>
          </a:xfrm>
          <a:prstGeom prst="rect">
            <a:avLst/>
          </a:prstGeom>
          <a:blipFill dpi="0" rotWithShape="1">
            <a:blip r:embed="rId1">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0"/>
          </p:nvPr>
        </p:nvSpPr>
        <p:spPr>
          <a:xfrm>
            <a:off x="764562" y="544417"/>
            <a:ext cx="9728342" cy="584775"/>
          </a:xfrm>
        </p:spPr>
        <p:txBody>
          <a:bodyPr>
            <a:normAutofit/>
          </a:bodyPr>
          <a:lstStyle/>
          <a:p>
            <a:r>
              <a:rPr lang="en-US" altLang="zh-CN" dirty="0"/>
              <a:t>1 </a:t>
            </a:r>
            <a:r>
              <a:rPr lang="zh-CN" altLang="en-US" dirty="0"/>
              <a:t>背景</a:t>
            </a:r>
            <a:endParaRPr lang="zh-CN" altLang="en-US" dirty="0"/>
          </a:p>
        </p:txBody>
      </p:sp>
      <p:sp>
        <p:nvSpPr>
          <p:cNvPr id="5" name="矩形 4"/>
          <p:cNvSpPr/>
          <p:nvPr/>
        </p:nvSpPr>
        <p:spPr>
          <a:xfrm>
            <a:off x="610235" y="1807845"/>
            <a:ext cx="10623550" cy="3014980"/>
          </a:xfrm>
          <a:prstGeom prst="rect">
            <a:avLst/>
          </a:prstGeom>
        </p:spPr>
        <p:txBody>
          <a:bodyPr wrap="square">
            <a:spAutoFit/>
          </a:bodyPr>
          <a:lstStyle/>
          <a:p>
            <a:pPr marL="800100" marR="0" lvl="1" indent="-342900" algn="just" defTabSz="914400" rtl="0" eaLnBrk="1" fontAlgn="auto" latinLnBrk="0" hangingPunct="1">
              <a:lnSpc>
                <a:spcPct val="150000"/>
              </a:lnSpc>
              <a:spcBef>
                <a:spcPts val="1200"/>
              </a:spcBef>
              <a:spcAft>
                <a:spcPts val="0"/>
              </a:spcAft>
              <a:buClrTx/>
              <a:buSzTx/>
              <a:buFont typeface="Wingdings" panose="05000000000000000000" charset="0"/>
              <a:buChar char="Ø"/>
              <a:defRPr/>
            </a:pPr>
            <a:r>
              <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NER又称作命名实体识别，是自然语言处理中的一项基础任务，是</a:t>
            </a:r>
            <a:r>
              <a:rPr lang="zh-CN" altLang="en-US" sz="2000" dirty="0">
                <a:solidFill>
                  <a:schemeClr val="accent1">
                    <a:lumMod val="60000"/>
                    <a:lumOff val="4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信息抽取</a:t>
            </a:r>
            <a:r>
              <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的一个重要子任务，应用范围非常广泛。命名实体一般指的是文本中具有特定意义或者指代性强的实体，通常包括人名、地名、组织机构名、日期时间、专有名词等。</a:t>
            </a: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L="800100" marR="0" lvl="1" indent="-342900" algn="just" defTabSz="914400" rtl="0" eaLnBrk="1" fontAlgn="auto" latinLnBrk="0" hangingPunct="1">
              <a:lnSpc>
                <a:spcPct val="150000"/>
              </a:lnSpc>
              <a:spcBef>
                <a:spcPts val="1200"/>
              </a:spcBef>
              <a:spcAft>
                <a:spcPts val="0"/>
              </a:spcAft>
              <a:buClrTx/>
              <a:buSzTx/>
              <a:buFont typeface="Wingdings" panose="05000000000000000000" charset="0"/>
              <a:buChar char="Ø"/>
              <a:defRPr/>
            </a:pPr>
            <a:r>
              <a:rPr lang="zh-CN" altLang="en-US" sz="2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命名实体识别和关系抽取是构建</a:t>
            </a:r>
            <a:r>
              <a:rPr lang="zh-CN" altLang="en-US" sz="2000" dirty="0" smtClean="0">
                <a:solidFill>
                  <a:schemeClr val="accent1">
                    <a:lumMod val="60000"/>
                    <a:lumOff val="4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知识图谱</a:t>
            </a:r>
            <a:r>
              <a:rPr lang="zh-CN" altLang="en-US" sz="2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2000" dirty="0" smtClean="0">
                <a:solidFill>
                  <a:schemeClr val="accent1">
                    <a:lumMod val="60000"/>
                    <a:lumOff val="4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智能问答</a:t>
            </a:r>
            <a:r>
              <a:rPr lang="zh-CN" altLang="en-US" sz="2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2000" dirty="0" smtClean="0">
                <a:solidFill>
                  <a:schemeClr val="accent1">
                    <a:lumMod val="60000"/>
                    <a:lumOff val="4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信息检索</a:t>
            </a:r>
            <a:r>
              <a:rPr lang="zh-CN" altLang="en-US" sz="2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等上层应用的重要</a:t>
            </a:r>
            <a:r>
              <a:rPr lang="zh-CN" altLang="en-US" sz="2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基础。能够使得机器能够自动标识文本中相关的实体和关系信息，并从文本中提取出各个行业领域的上层应用中亟需的宝贵知识信息，大大降低人工参与的成本。</a:t>
            </a:r>
            <a:endParaRPr lang="zh-CN" altLang="en-US" sz="2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0"/>
          </p:nvPr>
        </p:nvSpPr>
        <p:spPr>
          <a:xfrm>
            <a:off x="764562" y="544417"/>
            <a:ext cx="9728342" cy="584775"/>
          </a:xfrm>
        </p:spPr>
        <p:txBody>
          <a:bodyPr>
            <a:normAutofit fontScale="90000"/>
          </a:bodyPr>
          <a:lstStyle/>
          <a:p>
            <a:r>
              <a:rPr lang="en-US" altLang="zh-CN" dirty="0"/>
              <a:t>1 </a:t>
            </a:r>
            <a:r>
              <a:rPr dirty="0"/>
              <a:t>项目</a:t>
            </a:r>
            <a:r>
              <a:rPr lang="zh-CN" altLang="en-US" dirty="0"/>
              <a:t>背景</a:t>
            </a:r>
            <a:endParaRPr lang="zh-CN" altLang="en-US" dirty="0"/>
          </a:p>
        </p:txBody>
      </p:sp>
      <p:sp>
        <p:nvSpPr>
          <p:cNvPr id="5" name="矩形 4"/>
          <p:cNvSpPr/>
          <p:nvPr/>
        </p:nvSpPr>
        <p:spPr>
          <a:xfrm>
            <a:off x="610235" y="1129030"/>
            <a:ext cx="10623550" cy="2091690"/>
          </a:xfrm>
          <a:prstGeom prst="rect">
            <a:avLst/>
          </a:prstGeom>
        </p:spPr>
        <p:txBody>
          <a:bodyPr wrap="square">
            <a:spAutoFit/>
          </a:bodyPr>
          <a:lstStyle/>
          <a:p>
            <a:pPr marL="800100" marR="0" lvl="1" indent="-342900" algn="just" defTabSz="914400" rtl="0" eaLnBrk="1" fontAlgn="auto" latinLnBrk="0" hangingPunct="1">
              <a:lnSpc>
                <a:spcPct val="150000"/>
              </a:lnSpc>
              <a:spcBef>
                <a:spcPts val="1200"/>
              </a:spcBef>
              <a:spcAft>
                <a:spcPts val="0"/>
              </a:spcAft>
              <a:buClrTx/>
              <a:buSzTx/>
              <a:buFont typeface="Wingdings" panose="05000000000000000000" charset="0"/>
              <a:buChar char="Ø"/>
              <a:defRPr/>
            </a:pPr>
            <a:r>
              <a:rPr lang="zh-CN" altLang="en-US" sz="2000" dirty="0" smtClean="0">
                <a:latin typeface="微软雅黑" panose="020B0503020204020204" pitchFamily="34" charset="-122"/>
                <a:ea typeface="微软雅黑" panose="020B0503020204020204" pitchFamily="34" charset="-122"/>
                <a:sym typeface="+mn-ea"/>
              </a:rPr>
              <a:t>从原始非结构化公司股权交易公告文件中自动抽取结构化的数据，帮助</a:t>
            </a:r>
            <a:r>
              <a:rPr lang="zh-CN" altLang="en-US" sz="2000" dirty="0">
                <a:latin typeface="微软雅黑" panose="020B0503020204020204" pitchFamily="34" charset="-122"/>
                <a:ea typeface="微软雅黑" panose="020B0503020204020204" pitchFamily="34" charset="-122"/>
                <a:sym typeface="+mn-ea"/>
              </a:rPr>
              <a:t>研究员快速获取文本中的实体信息（买方、卖方、标的公司）</a:t>
            </a:r>
            <a:r>
              <a:rPr lang="zh-CN" altLang="en-US" sz="2000" dirty="0" smtClean="0">
                <a:latin typeface="微软雅黑" panose="020B0503020204020204" pitchFamily="34" charset="-122"/>
                <a:ea typeface="微软雅黑" panose="020B0503020204020204" pitchFamily="34" charset="-122"/>
                <a:sym typeface="+mn-ea"/>
              </a:rPr>
              <a:t>，使用机器替代人工简单重复劳动。</a:t>
            </a:r>
            <a:endParaRPr lang="zh-CN" altLang="en-US" sz="2000" dirty="0" smtClean="0">
              <a:latin typeface="微软雅黑" panose="020B0503020204020204" pitchFamily="34" charset="-122"/>
              <a:ea typeface="微软雅黑" panose="020B0503020204020204" pitchFamily="34" charset="-122"/>
              <a:sym typeface="+mn-ea"/>
            </a:endParaRPr>
          </a:p>
          <a:p>
            <a:pPr marL="800100" marR="0" lvl="1" indent="-342900" algn="just" defTabSz="914400" rtl="0" eaLnBrk="1" fontAlgn="auto" latinLnBrk="0" hangingPunct="1">
              <a:lnSpc>
                <a:spcPct val="150000"/>
              </a:lnSpc>
              <a:spcBef>
                <a:spcPts val="1200"/>
              </a:spcBef>
              <a:spcAft>
                <a:spcPts val="0"/>
              </a:spcAft>
              <a:buClrTx/>
              <a:buSzTx/>
              <a:buFont typeface="Wingdings" panose="05000000000000000000" charset="0"/>
              <a:buChar char="Ø"/>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机器智能提取出“受让方公司（买方）”、“转让方公司（卖方）”、“标的公司”三种实体信息，为</a:t>
            </a:r>
            <a:r>
              <a:rPr lang="zh-CN" altLang="en-US" sz="2000" dirty="0" smtClean="0">
                <a:latin typeface="微软雅黑" panose="020B0503020204020204" pitchFamily="34" charset="-122"/>
                <a:ea typeface="微软雅黑" panose="020B0503020204020204" pitchFamily="34" charset="-122"/>
                <a:sym typeface="+mn-ea"/>
              </a:rPr>
              <a:t>机器能够智能识别公告中的实体内在关系等信息奠定基础。</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graphicFrame>
        <p:nvGraphicFramePr>
          <p:cNvPr id="3" name="表格 5"/>
          <p:cNvGraphicFramePr>
            <a:graphicFrameLocks noGrp="1"/>
          </p:cNvGraphicFramePr>
          <p:nvPr>
            <p:custDataLst>
              <p:tags r:id="rId1"/>
            </p:custDataLst>
          </p:nvPr>
        </p:nvGraphicFramePr>
        <p:xfrm>
          <a:off x="425011" y="3447461"/>
          <a:ext cx="11343247" cy="2900680"/>
        </p:xfrm>
        <a:graphic>
          <a:graphicData uri="http://schemas.openxmlformats.org/drawingml/2006/table">
            <a:tbl>
              <a:tblPr firstRow="1" bandRow="1">
                <a:tableStyleId>{5C22544A-7EE6-4342-B048-85BDC9FD1C3A}</a:tableStyleId>
              </a:tblPr>
              <a:tblGrid>
                <a:gridCol w="8703743"/>
                <a:gridCol w="876693"/>
                <a:gridCol w="857839"/>
                <a:gridCol w="904972"/>
              </a:tblGrid>
              <a:tr h="370840">
                <a:tc>
                  <a:txBody>
                    <a:bodyPr/>
                    <a:lstStyle/>
                    <a:p>
                      <a:pPr algn="ctr"/>
                      <a:r>
                        <a:rPr lang="zh-CN" altLang="en-US" sz="1400" dirty="0">
                          <a:latin typeface="+mn-lt"/>
                        </a:rPr>
                        <a:t>实体标注文本</a:t>
                      </a:r>
                      <a:endParaRPr lang="zh-CN" altLang="en-US" sz="1400" dirty="0">
                        <a:latin typeface="+mn-lt"/>
                      </a:endParaRPr>
                    </a:p>
                  </a:txBody>
                  <a:tcPr/>
                </a:tc>
                <a:tc>
                  <a:txBody>
                    <a:bodyPr/>
                    <a:lstStyle/>
                    <a:p>
                      <a:pPr algn="ctr"/>
                      <a:r>
                        <a:rPr lang="zh-CN" altLang="en-US" sz="1400" dirty="0">
                          <a:latin typeface="+mn-lt"/>
                        </a:rPr>
                        <a:t>买方</a:t>
                      </a:r>
                      <a:endParaRPr lang="zh-CN" altLang="en-US" sz="1400" dirty="0">
                        <a:latin typeface="+mn-lt"/>
                      </a:endParaRPr>
                    </a:p>
                  </a:txBody>
                  <a:tcPr/>
                </a:tc>
                <a:tc>
                  <a:txBody>
                    <a:bodyPr/>
                    <a:lstStyle/>
                    <a:p>
                      <a:pPr algn="ctr"/>
                      <a:r>
                        <a:rPr lang="zh-CN" altLang="en-US" sz="1400" dirty="0">
                          <a:latin typeface="+mn-lt"/>
                        </a:rPr>
                        <a:t>卖方</a:t>
                      </a:r>
                      <a:endParaRPr lang="zh-CN" altLang="en-US" sz="1400" dirty="0">
                        <a:latin typeface="+mn-lt"/>
                      </a:endParaRPr>
                    </a:p>
                  </a:txBody>
                  <a:tcPr/>
                </a:tc>
                <a:tc>
                  <a:txBody>
                    <a:bodyPr/>
                    <a:lstStyle/>
                    <a:p>
                      <a:pPr algn="ctr"/>
                      <a:r>
                        <a:rPr lang="zh-CN" altLang="en-US" sz="1400" dirty="0">
                          <a:latin typeface="+mn-lt"/>
                        </a:rPr>
                        <a:t>标的公司</a:t>
                      </a:r>
                      <a:endParaRPr lang="zh-CN" altLang="en-US" sz="1400" dirty="0">
                        <a:latin typeface="+mn-lt"/>
                      </a:endParaRPr>
                    </a:p>
                  </a:txBody>
                  <a:tcPr/>
                </a:tc>
              </a:tr>
              <a:tr h="370840">
                <a:tc>
                  <a:txBody>
                    <a:bodyPr/>
                    <a:lstStyle/>
                    <a:p>
                      <a:pPr algn="ctr"/>
                      <a:r>
                        <a:rPr lang="zh-CN" altLang="en-US" sz="1600" dirty="0">
                          <a:latin typeface="+mn-lt"/>
                        </a:rPr>
                        <a:t>华创阳安股份有限公司关于华创证券有限责任公司收购太平洋证券股份有限公司部分股权的风险提示公告。一、交易概述</a:t>
                      </a:r>
                      <a:r>
                        <a:rPr lang="en-US" altLang="zh-CN" sz="1600" dirty="0">
                          <a:latin typeface="+mn-lt"/>
                        </a:rPr>
                        <a:t>2019</a:t>
                      </a:r>
                      <a:r>
                        <a:rPr lang="zh-CN" altLang="en-US" sz="1600" dirty="0">
                          <a:latin typeface="+mn-lt"/>
                        </a:rPr>
                        <a:t>年</a:t>
                      </a:r>
                      <a:r>
                        <a:rPr lang="en-US" altLang="zh-CN" sz="1600" dirty="0">
                          <a:latin typeface="+mn-lt"/>
                        </a:rPr>
                        <a:t>11</a:t>
                      </a:r>
                      <a:r>
                        <a:rPr lang="zh-CN" altLang="en-US" sz="1600" dirty="0">
                          <a:latin typeface="+mn-lt"/>
                        </a:rPr>
                        <a:t>月</a:t>
                      </a:r>
                      <a:r>
                        <a:rPr lang="en-US" altLang="zh-CN" sz="1600" dirty="0">
                          <a:latin typeface="+mn-lt"/>
                        </a:rPr>
                        <a:t>15</a:t>
                      </a:r>
                      <a:r>
                        <a:rPr lang="zh-CN" altLang="en-US" sz="1600" dirty="0">
                          <a:latin typeface="+mn-lt"/>
                        </a:rPr>
                        <a:t>日，华创阳安股份有限公司（以下简称“华创阳安”、“上市公司”或“公司”）全资子公司</a:t>
                      </a:r>
                      <a:r>
                        <a:rPr lang="zh-CN" altLang="en-US" sz="1600" dirty="0">
                          <a:solidFill>
                            <a:srgbClr val="FF0000"/>
                          </a:solidFill>
                          <a:latin typeface="+mn-lt"/>
                        </a:rPr>
                        <a:t>华创证券有限责任公司</a:t>
                      </a:r>
                      <a:r>
                        <a:rPr lang="zh-CN" altLang="en-US" sz="1600" dirty="0">
                          <a:latin typeface="+mn-lt"/>
                        </a:rPr>
                        <a:t>（以下简称“华创证券”）与</a:t>
                      </a:r>
                      <a:r>
                        <a:rPr lang="zh-CN" altLang="en-US" sz="1600" dirty="0">
                          <a:solidFill>
                            <a:schemeClr val="tx2">
                              <a:lumMod val="60000"/>
                              <a:lumOff val="40000"/>
                            </a:schemeClr>
                          </a:solidFill>
                          <a:latin typeface="+mn-lt"/>
                        </a:rPr>
                        <a:t>北京嘉裕投资有限公司</a:t>
                      </a:r>
                      <a:r>
                        <a:rPr lang="zh-CN" altLang="en-US" sz="1600" dirty="0">
                          <a:latin typeface="+mn-lt"/>
                        </a:rPr>
                        <a:t>（以下简称“北京嘉裕”）签署</a:t>
                      </a:r>
                      <a:r>
                        <a:rPr lang="en-US" altLang="zh-CN" sz="1600" dirty="0">
                          <a:latin typeface="+mn-lt"/>
                        </a:rPr>
                        <a:t>《</a:t>
                      </a:r>
                      <a:r>
                        <a:rPr lang="zh-CN" altLang="en-US" sz="1600" dirty="0">
                          <a:latin typeface="+mn-lt"/>
                        </a:rPr>
                        <a:t>股份转让协议</a:t>
                      </a:r>
                      <a:r>
                        <a:rPr lang="en-US" altLang="zh-CN" sz="1600" dirty="0">
                          <a:latin typeface="+mn-lt"/>
                        </a:rPr>
                        <a:t>》</a:t>
                      </a:r>
                      <a:r>
                        <a:rPr lang="zh-CN" altLang="en-US" sz="1600" dirty="0">
                          <a:latin typeface="+mn-lt"/>
                        </a:rPr>
                        <a:t>及</a:t>
                      </a:r>
                      <a:r>
                        <a:rPr lang="en-US" altLang="zh-CN" sz="1600" dirty="0">
                          <a:latin typeface="+mn-lt"/>
                        </a:rPr>
                        <a:t>《</a:t>
                      </a:r>
                      <a:r>
                        <a:rPr lang="zh-CN" altLang="en-US" sz="1600" dirty="0">
                          <a:latin typeface="+mn-lt"/>
                        </a:rPr>
                        <a:t>表决权委托协议</a:t>
                      </a:r>
                      <a:r>
                        <a:rPr lang="en-US" altLang="zh-CN" sz="1600" dirty="0">
                          <a:latin typeface="+mn-lt"/>
                        </a:rPr>
                        <a:t>》</a:t>
                      </a:r>
                      <a:r>
                        <a:rPr lang="zh-CN" altLang="en-US" sz="1600" dirty="0">
                          <a:latin typeface="+mn-lt"/>
                        </a:rPr>
                        <a:t>，华创证券拟以</a:t>
                      </a:r>
                      <a:r>
                        <a:rPr lang="en-US" altLang="zh-CN" sz="1600" dirty="0">
                          <a:latin typeface="+mn-lt"/>
                        </a:rPr>
                        <a:t>5.50</a:t>
                      </a:r>
                      <a:r>
                        <a:rPr lang="zh-CN" altLang="en-US" sz="1600" dirty="0">
                          <a:latin typeface="+mn-lt"/>
                        </a:rPr>
                        <a:t>元</a:t>
                      </a:r>
                      <a:r>
                        <a:rPr lang="en-US" altLang="zh-CN" sz="1600" dirty="0">
                          <a:latin typeface="+mn-lt"/>
                        </a:rPr>
                        <a:t>/</a:t>
                      </a:r>
                      <a:r>
                        <a:rPr lang="zh-CN" altLang="en-US" sz="1600" dirty="0">
                          <a:latin typeface="+mn-lt"/>
                        </a:rPr>
                        <a:t>股，受让北京嘉裕持有的</a:t>
                      </a:r>
                      <a:r>
                        <a:rPr lang="zh-CN" altLang="en-US" sz="1600" dirty="0">
                          <a:solidFill>
                            <a:schemeClr val="accent3">
                              <a:lumMod val="75000"/>
                            </a:schemeClr>
                          </a:solidFill>
                          <a:latin typeface="+mn-lt"/>
                        </a:rPr>
                        <a:t>太平洋证券股份有限公司</a:t>
                      </a:r>
                      <a:r>
                        <a:rPr lang="zh-CN" altLang="en-US" sz="1600" dirty="0">
                          <a:latin typeface="+mn-lt"/>
                        </a:rPr>
                        <a:t>（以下简称“太平洋”）</a:t>
                      </a:r>
                      <a:r>
                        <a:rPr lang="en-US" altLang="zh-CN" sz="1600" dirty="0">
                          <a:latin typeface="+mn-lt"/>
                        </a:rPr>
                        <a:t>400,000,000</a:t>
                      </a:r>
                      <a:r>
                        <a:rPr lang="zh-CN" altLang="en-US" sz="1600" dirty="0">
                          <a:latin typeface="+mn-lt"/>
                        </a:rPr>
                        <a:t>股股份，并自证券监管机构同意之日起接受北京嘉裕持有的太平洋剩余</a:t>
                      </a:r>
                      <a:r>
                        <a:rPr lang="en-US" altLang="zh-CN" sz="1600" dirty="0">
                          <a:latin typeface="+mn-lt"/>
                        </a:rPr>
                        <a:t>344,039,975</a:t>
                      </a:r>
                      <a:r>
                        <a:rPr lang="zh-CN" altLang="en-US" sz="1600" dirty="0">
                          <a:latin typeface="+mn-lt"/>
                        </a:rPr>
                        <a:t>股股份的表决权委托。本次交易后，华创证券拥有太平洋表决权的股份数量为</a:t>
                      </a:r>
                      <a:r>
                        <a:rPr lang="en-US" altLang="zh-CN" sz="1600" dirty="0">
                          <a:latin typeface="+mn-lt"/>
                        </a:rPr>
                        <a:t>744,039,975</a:t>
                      </a:r>
                      <a:r>
                        <a:rPr lang="zh-CN" altLang="en-US" sz="1600" dirty="0">
                          <a:latin typeface="+mn-lt"/>
                        </a:rPr>
                        <a:t>股，占总股本的</a:t>
                      </a:r>
                      <a:r>
                        <a:rPr lang="en-US" altLang="zh-CN" sz="1600" dirty="0">
                          <a:latin typeface="+mn-lt"/>
                        </a:rPr>
                        <a:t>10.92%</a:t>
                      </a:r>
                      <a:r>
                        <a:rPr lang="zh-CN" altLang="en-US" sz="1600" dirty="0">
                          <a:latin typeface="+mn-lt"/>
                        </a:rPr>
                        <a:t>，成为太平洋第一大股东。具体情况详见公司同日披露的</a:t>
                      </a:r>
                      <a:r>
                        <a:rPr lang="en-US" altLang="zh-CN" sz="1600" dirty="0">
                          <a:latin typeface="+mn-lt"/>
                        </a:rPr>
                        <a:t>《</a:t>
                      </a:r>
                      <a:r>
                        <a:rPr lang="zh-CN" altLang="en-US" sz="1600" dirty="0">
                          <a:latin typeface="+mn-lt"/>
                        </a:rPr>
                        <a:t>华创阳安股份有限公司关于华创证券有限责任公司收购太平洋证券股份有限公司</a:t>
                      </a:r>
                      <a:r>
                        <a:rPr lang="en-US" altLang="zh-CN" sz="1600" dirty="0">
                          <a:latin typeface="+mn-lt"/>
                        </a:rPr>
                        <a:t>5.87%</a:t>
                      </a:r>
                      <a:r>
                        <a:rPr lang="zh-CN" altLang="en-US" sz="1600" dirty="0">
                          <a:latin typeface="+mn-lt"/>
                        </a:rPr>
                        <a:t>股权并接受</a:t>
                      </a:r>
                      <a:r>
                        <a:rPr lang="en-US" altLang="zh-CN" sz="1600" dirty="0">
                          <a:latin typeface="+mn-lt"/>
                        </a:rPr>
                        <a:t>5.05%</a:t>
                      </a:r>
                      <a:r>
                        <a:rPr lang="zh-CN" altLang="en-US" sz="1600" dirty="0">
                          <a:latin typeface="+mn-lt"/>
                        </a:rPr>
                        <a:t>表决权委托的公告</a:t>
                      </a:r>
                      <a:r>
                        <a:rPr lang="en-US" altLang="zh-CN" sz="1600" dirty="0">
                          <a:latin typeface="+mn-lt"/>
                        </a:rPr>
                        <a:t>》</a:t>
                      </a:r>
                      <a:r>
                        <a:rPr lang="zh-CN" altLang="en-US" sz="1600" dirty="0">
                          <a:latin typeface="+mn-lt"/>
                        </a:rPr>
                        <a:t>。本次交易尚需华创阳安股东大会审议通过、证券监管机构批准后方可实施。</a:t>
                      </a:r>
                      <a:endParaRPr lang="zh-CN" altLang="en-US" sz="1600" dirty="0">
                        <a:latin typeface="+mn-lt"/>
                      </a:endParaRPr>
                    </a:p>
                  </a:txBody>
                  <a:tcPr/>
                </a:tc>
                <a:tc>
                  <a:txBody>
                    <a:bodyPr/>
                    <a:lstStyle/>
                    <a:p>
                      <a:pPr algn="ctr"/>
                      <a:r>
                        <a:rPr lang="zh-CN" altLang="en-US" sz="1600" dirty="0">
                          <a:latin typeface="+mn-lt"/>
                        </a:rPr>
                        <a:t>华创证券有限责任公司</a:t>
                      </a:r>
                      <a:endParaRPr lang="zh-CN" altLang="en-US" sz="1600" dirty="0">
                        <a:latin typeface="+mn-lt"/>
                      </a:endParaRPr>
                    </a:p>
                  </a:txBody>
                  <a:tcPr/>
                </a:tc>
                <a:tc>
                  <a:txBody>
                    <a:bodyPr/>
                    <a:lstStyle/>
                    <a:p>
                      <a:pPr algn="ctr"/>
                      <a:r>
                        <a:rPr lang="zh-CN" altLang="en-US" sz="1600" dirty="0">
                          <a:latin typeface="+mn-lt"/>
                        </a:rPr>
                        <a:t>北京嘉裕投资有限公司</a:t>
                      </a:r>
                      <a:endParaRPr lang="zh-CN" altLang="en-US" sz="1600" dirty="0">
                        <a:latin typeface="+mn-lt"/>
                      </a:endParaRPr>
                    </a:p>
                  </a:txBody>
                  <a:tcPr/>
                </a:tc>
                <a:tc>
                  <a:txBody>
                    <a:bodyPr/>
                    <a:lstStyle/>
                    <a:p>
                      <a:pPr algn="ctr"/>
                      <a:r>
                        <a:rPr lang="zh-CN" altLang="en-US" sz="1600" dirty="0">
                          <a:latin typeface="+mn-lt"/>
                        </a:rPr>
                        <a:t>太平洋证券股份有限公司</a:t>
                      </a:r>
                      <a:endParaRPr lang="zh-CN" altLang="en-US" sz="1600" dirty="0">
                        <a:latin typeface="+mn-lt"/>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4310905" y="2105508"/>
            <a:ext cx="3570208"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400" b="1" noProof="0" dirty="0">
                <a:solidFill>
                  <a:srgbClr val="E60012"/>
                </a:solidFill>
                <a:latin typeface="微软雅黑" panose="020B0503020204020204" pitchFamily="34" charset="-122"/>
                <a:ea typeface="微软雅黑" panose="020B0503020204020204" pitchFamily="34" charset="-122"/>
                <a:sym typeface="+mn-lt"/>
              </a:rPr>
              <a:t>数据处理过程</a:t>
            </a:r>
            <a:endPar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cs"/>
              <a:sym typeface="+mn-lt"/>
            </a:endParaRPr>
          </a:p>
        </p:txBody>
      </p:sp>
      <p:sp>
        <p:nvSpPr>
          <p:cNvPr id="9" name="矩形 8"/>
          <p:cNvSpPr/>
          <p:nvPr/>
        </p:nvSpPr>
        <p:spPr>
          <a:xfrm>
            <a:off x="4982554" y="-133277"/>
            <a:ext cx="2226892" cy="450892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rPr>
              <a:t>2</a:t>
            </a:r>
            <a:endParaRPr kumimoji="0" lang="zh-CN" altLang="en-US"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endParaRPr>
          </a:p>
        </p:txBody>
      </p:sp>
      <p:sp>
        <p:nvSpPr>
          <p:cNvPr id="32" name="矩形 31"/>
          <p:cNvSpPr/>
          <p:nvPr/>
        </p:nvSpPr>
        <p:spPr>
          <a:xfrm>
            <a:off x="-528" y="4075844"/>
            <a:ext cx="12193057" cy="3353091"/>
          </a:xfrm>
          <a:prstGeom prst="rect">
            <a:avLst/>
          </a:prstGeom>
          <a:blipFill dpi="0" rotWithShape="1">
            <a:blip r:embed="rId1">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21712" y="526002"/>
            <a:ext cx="9627667" cy="584775"/>
          </a:xfrm>
        </p:spPr>
        <p:txBody>
          <a:bodyPr>
            <a:normAutofit fontScale="87500"/>
          </a:bodyPr>
          <a:lstStyle/>
          <a:p>
            <a:r>
              <a:rPr lang="en-US" altLang="zh-CN" sz="3315" dirty="0">
                <a:sym typeface="+mn-ea"/>
              </a:rPr>
              <a:t>2 </a:t>
            </a:r>
            <a:r>
              <a:rPr lang="zh-CN" altLang="en-US" sz="3315" dirty="0">
                <a:sym typeface="+mn-ea"/>
              </a:rPr>
              <a:t>数据处理 </a:t>
            </a:r>
            <a:r>
              <a:rPr lang="en-US" altLang="zh-CN" sz="3315" dirty="0">
                <a:latin typeface="微软雅黑" panose="020B0503020204020204" pitchFamily="34" charset="-122"/>
                <a:sym typeface="+mn-lt"/>
              </a:rPr>
              <a:t>— </a:t>
            </a:r>
            <a:r>
              <a:rPr sz="3315" dirty="0">
                <a:latin typeface="微软雅黑" panose="020B0503020204020204" pitchFamily="34" charset="-122"/>
                <a:sym typeface="+mn-lt"/>
              </a:rPr>
              <a:t>标准数据集构建</a:t>
            </a:r>
            <a:endParaRPr sz="3315" dirty="0">
              <a:latin typeface="微软雅黑" panose="020B0503020204020204" pitchFamily="34" charset="-122"/>
              <a:sym typeface="+mn-lt"/>
            </a:endParaRPr>
          </a:p>
        </p:txBody>
      </p:sp>
      <p:sp>
        <p:nvSpPr>
          <p:cNvPr id="2" name="文本框 1"/>
          <p:cNvSpPr txBox="1"/>
          <p:nvPr/>
        </p:nvSpPr>
        <p:spPr>
          <a:xfrm>
            <a:off x="1824355" y="1518285"/>
            <a:ext cx="9991725" cy="6892925"/>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从已经标注好的</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1083</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条公告中完成文本处理，将每条公告按照</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三种分句符号进行分句拆分；</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按照标记好的买方、卖方、标的三种标签类别的词典回句子中定位原文位置并通过</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BIO</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标记方式标记数据，形成命名实体识别标准数据集（目前如果存在嵌套实体，优先标记的是买方，后续解决嵌套问题）。</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indent="0" algn="just" defTabSz="914400" rtl="0" eaLnBrk="1" fontAlgn="auto" latinLnBrk="0" hangingPunct="1">
              <a:lnSpc>
                <a:spcPct val="100000"/>
              </a:lnSpc>
              <a:spcBef>
                <a:spcPts val="1200"/>
              </a:spcBef>
              <a:spcAft>
                <a:spcPts val="0"/>
              </a:spcAft>
              <a:buClrTx/>
              <a:buSzTx/>
              <a:buFont typeface="Wingdings" panose="05000000000000000000" charset="0"/>
              <a:buNone/>
              <a:defRPr/>
            </a:pP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    序列标注</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800100" marR="0" lvl="1" indent="-342900" algn="just" defTabSz="914400" rtl="0" eaLnBrk="1" fontAlgn="auto" latinLnBrk="0" hangingPunct="1">
              <a:lnSpc>
                <a:spcPct val="100000"/>
              </a:lnSpc>
              <a:spcBef>
                <a:spcPts val="1200"/>
              </a:spcBef>
              <a:spcAft>
                <a:spcPts val="0"/>
              </a:spcAft>
              <a:buClrTx/>
              <a:buSzTx/>
              <a:buFont typeface="Wingdings" panose="05000000000000000000" charset="0"/>
              <a:buChar char="Ø"/>
              <a:defRPr/>
            </a:pP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联合标注</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BIO</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类型</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1257300" marR="0" lvl="2" indent="-342900" algn="just" defTabSz="914400" rtl="0" eaLnBrk="1" fontAlgn="auto" latinLnBrk="0" hangingPunct="1">
              <a:lnSpc>
                <a:spcPct val="100000"/>
              </a:lnSpc>
              <a:spcBef>
                <a:spcPts val="1200"/>
              </a:spcBef>
              <a:spcAft>
                <a:spcPts val="0"/>
              </a:spcAft>
              <a:buClrTx/>
              <a:buSzTx/>
              <a:buFont typeface="Wingdings" panose="05000000000000000000" charset="0"/>
              <a:buChar char="Ø"/>
              <a:defRPr/>
            </a:pP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将每个元素标注为“</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B-X”</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I-X”</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或者“</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O”</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。其中，“</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B-X”</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表示此元素所在的片段属于</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X</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类型并且此元素在此片段的开头，“</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I-X”</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表示此元素所在的片段属于</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X</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类型并且此元素在此片段的中间位置（</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seller</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buyer</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target</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a:t>
            </a:r>
            <a:r>
              <a:rPr lang="en-US" altLang="zh-CN"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O”</a:t>
            </a: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表示不属于任何类型。</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800100" marR="0" lvl="1" indent="-342900" algn="just" defTabSz="914400" rtl="0" eaLnBrk="1" fontAlgn="auto" latinLnBrk="0" hangingPunct="1">
              <a:lnSpc>
                <a:spcPct val="100000"/>
              </a:lnSpc>
              <a:spcBef>
                <a:spcPts val="1200"/>
              </a:spcBef>
              <a:spcAft>
                <a:spcPts val="0"/>
              </a:spcAft>
              <a:buClrTx/>
              <a:buSzTx/>
              <a:buFont typeface="Wingdings" panose="05000000000000000000" charset="0"/>
              <a:buChar char="Ø"/>
              <a:defRPr/>
            </a:pPr>
            <a:r>
              <a:rPr lang="zh-CN" altLang="en-US"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目标信息都在文本中，序列标注的方式标注出文本中三种不同类型的序列元素</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随机按照</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80%</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作为训练集、</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作为测试集、</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作为验证集构建标准数据集。</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Ø"/>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81990" y="1199515"/>
            <a:ext cx="718820" cy="5671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a:spLocks noGrp="1"/>
          </p:cNvSpPr>
          <p:nvPr>
            <p:ph type="body" sz="quarter" idx="10"/>
          </p:nvPr>
        </p:nvSpPr>
        <p:spPr>
          <a:xfrm>
            <a:off x="764562" y="544417"/>
            <a:ext cx="9728342" cy="584775"/>
          </a:xfrm>
        </p:spPr>
        <p:txBody>
          <a:bodyPr>
            <a:normAutofit fontScale="90000"/>
          </a:bodyPr>
          <a:lstStyle/>
          <a:p>
            <a:r>
              <a:rPr lang="en-US" altLang="zh-CN" dirty="0"/>
              <a:t>2 </a:t>
            </a:r>
            <a:r>
              <a:rPr dirty="0"/>
              <a:t>数据处理</a:t>
            </a:r>
            <a:r>
              <a:rPr lang="en-US" altLang="zh-CN" dirty="0"/>
              <a:t>-</a:t>
            </a:r>
            <a:r>
              <a:rPr dirty="0"/>
              <a:t>数据清洗</a:t>
            </a:r>
            <a:endParaRPr dirty="0"/>
          </a:p>
        </p:txBody>
      </p:sp>
      <p:sp>
        <p:nvSpPr>
          <p:cNvPr id="5" name="矩形 4"/>
          <p:cNvSpPr/>
          <p:nvPr/>
        </p:nvSpPr>
        <p:spPr>
          <a:xfrm>
            <a:off x="581660" y="1047750"/>
            <a:ext cx="10623550" cy="2399665"/>
          </a:xfrm>
          <a:prstGeom prst="rect">
            <a:avLst/>
          </a:prstGeom>
        </p:spPr>
        <p:txBody>
          <a:bodyPr wrap="square">
            <a:spAutoFit/>
          </a:bodyPr>
          <a:lstStyle/>
          <a:p>
            <a:pPr marR="0" lvl="1" indent="0" algn="just" defTabSz="914400" rtl="0" eaLnBrk="1" fontAlgn="auto" latinLnBrk="0" hangingPunct="1">
              <a:lnSpc>
                <a:spcPct val="150000"/>
              </a:lnSpc>
              <a:spcBef>
                <a:spcPts val="1200"/>
              </a:spcBef>
              <a:spcAft>
                <a:spcPts val="0"/>
              </a:spcAft>
              <a:buClrTx/>
              <a:buSzTx/>
              <a:buFont typeface="Wingdings" panose="05000000000000000000" charset="0"/>
              <a:buNone/>
              <a:defRPr/>
            </a:pPr>
            <a:r>
              <a:rPr lang="zh-CN" altLang="en-US" sz="2000" dirty="0" smtClean="0">
                <a:latin typeface="微软雅黑" panose="020B0503020204020204" pitchFamily="34" charset="-122"/>
                <a:ea typeface="微软雅黑" panose="020B0503020204020204" pitchFamily="34" charset="-122"/>
                <a:sym typeface="+mn-ea"/>
              </a:rPr>
              <a:t>在已标注的股权关系转让数据和将要模型预测的股权转让数据中发现如下问题：</a:t>
            </a:r>
            <a:endParaRPr lang="zh-CN" altLang="en-US" sz="2000" dirty="0" smtClean="0">
              <a:latin typeface="微软雅黑" panose="020B0503020204020204" pitchFamily="34" charset="-122"/>
              <a:ea typeface="微软雅黑" panose="020B0503020204020204" pitchFamily="34" charset="-122"/>
              <a:sym typeface="+mn-ea"/>
            </a:endParaRPr>
          </a:p>
          <a:p>
            <a:pPr marL="800100" marR="0" lvl="1" indent="-342900" algn="just" defTabSz="914400" rtl="0" eaLnBrk="1" fontAlgn="auto" latinLnBrk="0" hangingPunct="1">
              <a:lnSpc>
                <a:spcPct val="150000"/>
              </a:lnSpc>
              <a:spcBef>
                <a:spcPts val="1200"/>
              </a:spcBef>
              <a:spcAft>
                <a:spcPts val="0"/>
              </a:spcAft>
              <a:buClrTx/>
              <a:buSzTx/>
              <a:buFont typeface="Wingdings" panose="05000000000000000000" charset="0"/>
              <a:buChar char="Ø"/>
              <a:defRPr/>
            </a:pPr>
            <a:r>
              <a:rPr lang="zh-CN" altLang="en-US" sz="2000" dirty="0" smtClean="0">
                <a:latin typeface="微软雅黑" panose="020B0503020204020204" pitchFamily="34" charset="-122"/>
                <a:ea typeface="微软雅黑" panose="020B0503020204020204" pitchFamily="34" charset="-122"/>
                <a:sym typeface="+mn-ea"/>
              </a:rPr>
              <a:t>很多数据中存在表格选项信息，需要清洗掉</a:t>
            </a:r>
            <a:r>
              <a:rPr lang="zh-CN" altLang="en-US" sz="20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mn-ea"/>
            </a:endParaRPr>
          </a:p>
          <a:p>
            <a:pPr marL="800100" marR="0" lvl="1" indent="-342900" algn="just" defTabSz="914400" rtl="0" eaLnBrk="1" fontAlgn="auto" latinLnBrk="0" hangingPunct="1">
              <a:lnSpc>
                <a:spcPct val="150000"/>
              </a:lnSpc>
              <a:spcBef>
                <a:spcPts val="1200"/>
              </a:spcBef>
              <a:spcAft>
                <a:spcPts val="0"/>
              </a:spcAft>
              <a:buClrTx/>
              <a:buSzTx/>
              <a:buFont typeface="Wingdings" panose="05000000000000000000" charset="0"/>
              <a:buChar char="Ø"/>
              <a:defRPr/>
            </a:pPr>
            <a:r>
              <a:rPr lang="zh-CN" altLang="en-US" sz="2000" dirty="0" smtClean="0">
                <a:latin typeface="微软雅黑" panose="020B0503020204020204" pitchFamily="34" charset="-122"/>
                <a:ea typeface="微软雅黑" panose="020B0503020204020204" pitchFamily="34" charset="-122"/>
                <a:sym typeface="+mn-ea"/>
              </a:rPr>
              <a:t>存在一些拍卖信息，需要清洗掉</a:t>
            </a:r>
            <a:r>
              <a:rPr lang="zh-CN" altLang="en-US" sz="20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mn-ea"/>
            </a:endParaRPr>
          </a:p>
          <a:p>
            <a:pPr marL="800100" marR="0" lvl="1" indent="-342900" algn="just" defTabSz="914400" rtl="0" eaLnBrk="1" fontAlgn="auto" latinLnBrk="0" hangingPunct="1">
              <a:lnSpc>
                <a:spcPct val="150000"/>
              </a:lnSpc>
              <a:spcBef>
                <a:spcPts val="1200"/>
              </a:spcBef>
              <a:spcAft>
                <a:spcPts val="0"/>
              </a:spcAft>
              <a:buClrTx/>
              <a:buSzTx/>
              <a:buFont typeface="Wingdings" panose="05000000000000000000" charset="0"/>
              <a:buChar char="Ø"/>
              <a:defRPr/>
            </a:pPr>
            <a:r>
              <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存在一些数据是取消转让或者终止的交易信息，所以也要去除。</a:t>
            </a:r>
            <a:endParaRPr lang="zh-CN" altLang="en-US" sz="200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graphicFrame>
        <p:nvGraphicFramePr>
          <p:cNvPr id="3" name="表格 5"/>
          <p:cNvGraphicFramePr>
            <a:graphicFrameLocks noGrp="1"/>
          </p:cNvGraphicFramePr>
          <p:nvPr>
            <p:custDataLst>
              <p:tags r:id="rId1"/>
            </p:custDataLst>
          </p:nvPr>
        </p:nvGraphicFramePr>
        <p:xfrm>
          <a:off x="424815" y="3426460"/>
          <a:ext cx="11520170" cy="3119755"/>
        </p:xfrm>
        <a:graphic>
          <a:graphicData uri="http://schemas.openxmlformats.org/drawingml/2006/table">
            <a:tbl>
              <a:tblPr firstRow="1" bandRow="1">
                <a:tableStyleId>{5C22544A-7EE6-4342-B048-85BDC9FD1C3A}</a:tableStyleId>
              </a:tblPr>
              <a:tblGrid>
                <a:gridCol w="5760085"/>
                <a:gridCol w="5760085"/>
              </a:tblGrid>
              <a:tr h="346075">
                <a:tc>
                  <a:txBody>
                    <a:bodyPr/>
                    <a:lstStyle/>
                    <a:p>
                      <a:pPr algn="ctr"/>
                      <a:r>
                        <a:rPr lang="zh-CN" altLang="en-US" sz="1600" dirty="0">
                          <a:sym typeface="+mn-ea"/>
                        </a:rPr>
                        <a:t>清洗规则</a:t>
                      </a:r>
                      <a:endParaRPr lang="zh-CN" altLang="en-US" sz="1600" dirty="0">
                        <a:latin typeface="+mn-lt"/>
                        <a:sym typeface="+mn-ea"/>
                      </a:endParaRPr>
                    </a:p>
                  </a:txBody>
                  <a:tcPr/>
                </a:tc>
                <a:tc>
                  <a:txBody>
                    <a:bodyPr/>
                    <a:p>
                      <a:pPr algn="ctr"/>
                      <a:r>
                        <a:rPr lang="zh-CN" altLang="en-US" sz="1600" dirty="0">
                          <a:sym typeface="+mn-ea"/>
                        </a:rPr>
                        <a:t>清洗规则</a:t>
                      </a:r>
                      <a:endParaRPr lang="zh-CN" altLang="en-US" sz="1600" dirty="0">
                        <a:sym typeface="+mn-ea"/>
                      </a:endParaRPr>
                    </a:p>
                  </a:txBody>
                  <a:tcPr/>
                </a:tc>
              </a:tr>
              <a:tr h="597535">
                <a:tc>
                  <a:txBody>
                    <a:bodyPr/>
                    <a:lstStyle/>
                    <a:p>
                      <a:pPr algn="ctr"/>
                      <a:r>
                        <a:rPr lang="zh-CN" altLang="en-US" sz="1600" dirty="0">
                          <a:latin typeface="+mn-lt"/>
                        </a:rPr>
                        <a:t>['■'],['□'],['√']</a:t>
                      </a:r>
                      <a:endParaRPr lang="zh-CN" altLang="en-US" sz="1600" dirty="0">
                        <a:latin typeface="+mn-lt"/>
                      </a:endParaRPr>
                    </a:p>
                  </a:txBody>
                  <a:tcPr/>
                </a:tc>
                <a:tc>
                  <a:txBody>
                    <a:bodyPr/>
                    <a:p>
                      <a:pPr algn="ctr"/>
                      <a:r>
                        <a:rPr lang="zh-CN" altLang="en-US" sz="1600" dirty="0">
                          <a:latin typeface="+mn-lt"/>
                        </a:rPr>
                        <a:t>['拍卖暂缓'], ['暂缓拍卖'], ['暂缓阶段'], ['已暂缓'], ['拍卖事项暂缓'], ['暂缓部分'], ['暂缓收购']</a:t>
                      </a:r>
                      <a:endParaRPr lang="zh-CN" altLang="en-US" sz="1600" dirty="0">
                        <a:latin typeface="+mn-lt"/>
                      </a:endParaRPr>
                    </a:p>
                  </a:txBody>
                  <a:tcPr/>
                </a:tc>
              </a:tr>
              <a:tr h="598170">
                <a:tc>
                  <a:txBody>
                    <a:bodyPr/>
                    <a:p>
                      <a:pPr algn="ctr">
                        <a:buNone/>
                      </a:pPr>
                      <a:r>
                        <a:rPr lang="zh-CN" altLang="en-US" sz="1600" dirty="0">
                          <a:latin typeface="+mn-lt"/>
                        </a:rPr>
                        <a:t>['资产重组', '个月内', '资产情况说明']</a:t>
                      </a:r>
                      <a:endParaRPr lang="zh-CN" altLang="en-US" sz="1600" dirty="0">
                        <a:latin typeface="+mn-lt"/>
                      </a:endParaRPr>
                    </a:p>
                  </a:txBody>
                  <a:tcPr/>
                </a:tc>
                <a:tc>
                  <a:txBody>
                    <a:bodyPr/>
                    <a:p>
                      <a:pPr algn="ctr">
                        <a:buNone/>
                      </a:pPr>
                      <a:r>
                        <a:rPr lang="zh-CN" altLang="en-US" sz="1600" dirty="0">
                          <a:latin typeface="+mn-lt"/>
                        </a:rPr>
                        <a:t> ['停牌', '暂缓'],</a:t>
                      </a:r>
                      <a:endParaRPr lang="zh-CN" altLang="en-US" sz="1600" dirty="0">
                        <a:latin typeface="+mn-lt"/>
                      </a:endParaRPr>
                    </a:p>
                    <a:p>
                      <a:pPr algn="ctr">
                        <a:buNone/>
                      </a:pPr>
                      <a:r>
                        <a:rPr lang="zh-CN" altLang="en-US" sz="1600" dirty="0">
                          <a:latin typeface="+mn-lt"/>
                        </a:rPr>
                        <a:t>              ['停牌公告'], ['停牌进展公告']</a:t>
                      </a:r>
                      <a:endParaRPr lang="zh-CN" altLang="en-US" sz="1600" dirty="0">
                        <a:latin typeface="+mn-lt"/>
                      </a:endParaRPr>
                    </a:p>
                  </a:txBody>
                  <a:tcPr/>
                </a:tc>
              </a:tr>
              <a:tr h="382270">
                <a:tc>
                  <a:txBody>
                    <a:bodyPr/>
                    <a:p>
                      <a:pPr algn="ctr">
                        <a:buNone/>
                      </a:pPr>
                      <a:r>
                        <a:rPr lang="zh-CN" altLang="en-US" sz="1600" dirty="0">
                          <a:latin typeface="+mn-lt"/>
                        </a:rPr>
                        <a:t>['撤回', '终止'], ['未正常进行']</a:t>
                      </a:r>
                      <a:endParaRPr lang="zh-CN" altLang="en-US" sz="1600" dirty="0">
                        <a:latin typeface="+mn-lt"/>
                      </a:endParaRPr>
                    </a:p>
                  </a:txBody>
                  <a:tcPr/>
                </a:tc>
                <a:tc>
                  <a:txBody>
                    <a:bodyPr/>
                    <a:p>
                      <a:pPr algn="ctr">
                        <a:buNone/>
                      </a:pPr>
                      <a:r>
                        <a:rPr lang="zh-CN" altLang="en-US" sz="1600" dirty="0">
                          <a:latin typeface="+mn-lt"/>
                        </a:rPr>
                        <a:t>['提示性公告']</a:t>
                      </a:r>
                      <a:endParaRPr lang="zh-CN" altLang="en-US" sz="1600" dirty="0">
                        <a:latin typeface="+mn-lt"/>
                      </a:endParaRPr>
                    </a:p>
                  </a:txBody>
                  <a:tcPr/>
                </a:tc>
              </a:tr>
              <a:tr h="598170">
                <a:tc>
                  <a:txBody>
                    <a:bodyPr/>
                    <a:p>
                      <a:pPr algn="ctr">
                        <a:buNone/>
                      </a:pPr>
                      <a:r>
                        <a:rPr lang="zh-CN" altLang="en-US" sz="1600" dirty="0">
                          <a:latin typeface="+mn-lt"/>
                        </a:rPr>
                        <a:t>['取消购买'], ['取消收购'], ['取消交易'], ['取消挂牌出售'], ['取消出售']</a:t>
                      </a:r>
                      <a:endParaRPr lang="zh-CN" altLang="en-US" sz="1600" dirty="0">
                        <a:latin typeface="+mn-lt"/>
                      </a:endParaRPr>
                    </a:p>
                  </a:txBody>
                  <a:tcPr/>
                </a:tc>
                <a:tc>
                  <a:txBody>
                    <a:bodyPr/>
                    <a:p>
                      <a:pPr algn="ctr">
                        <a:buNone/>
                      </a:pPr>
                      <a:r>
                        <a:rPr lang="zh-CN" altLang="en-US" sz="1600" dirty="0">
                          <a:latin typeface="+mn-lt"/>
                        </a:rPr>
                        <a:t>['终止购买'], ['终止收购'], ['终止交易'], ['取消挂牌出售'], ['终止出售']</a:t>
                      </a:r>
                      <a:endParaRPr lang="zh-CN" altLang="en-US" sz="1600" dirty="0">
                        <a:latin typeface="+mn-lt"/>
                      </a:endParaRPr>
                    </a:p>
                  </a:txBody>
                  <a:tcPr/>
                </a:tc>
              </a:tr>
              <a:tr h="597535">
                <a:tc>
                  <a:txBody>
                    <a:bodyPr/>
                    <a:p>
                      <a:pPr algn="ctr">
                        <a:buNone/>
                      </a:pPr>
                      <a:r>
                        <a:rPr lang="zh-CN" altLang="en-US" sz="1600" dirty="0">
                          <a:latin typeface="+mn-lt"/>
                        </a:rPr>
                        <a:t>['解除', '终止'], ['解除','签订', '《股权转让协议》'], ['解除手续'], ['解除与'], ['解除于'], ['解除质押'], ['解除协议书']</a:t>
                      </a:r>
                      <a:endParaRPr lang="zh-CN" altLang="en-US" sz="1600" dirty="0">
                        <a:latin typeface="+mn-lt"/>
                      </a:endParaRPr>
                    </a:p>
                  </a:txBody>
                  <a:tcPr/>
                </a:tc>
                <a:tc>
                  <a:txBody>
                    <a:bodyPr/>
                    <a:p>
                      <a:pPr algn="ctr">
                        <a:buNone/>
                      </a:pPr>
                      <a:r>
                        <a:rPr lang="zh-CN" altLang="en-US" sz="1600" dirty="0">
                          <a:latin typeface="+mn-lt"/>
                        </a:rPr>
                        <a:t>['已撤回'], ['撤回的公告'], ['终止', '撤回'], ['撤回了'], ['被撤回'], ['并撤回']</a:t>
                      </a:r>
                      <a:endParaRPr lang="zh-CN" altLang="en-US" sz="1600" dirty="0">
                        <a:latin typeface="+mn-lt"/>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3797622" y="3307563"/>
            <a:ext cx="4723765" cy="7683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NER</a:t>
            </a:r>
            <a:r>
              <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rPr>
              <a:t>算法方案分析</a:t>
            </a:r>
            <a:endParaRPr kumimoji="0" lang="zh-CN" altLang="en-US" sz="4400" b="1" i="0" u="none" strike="noStrike" kern="1200" cap="none" spc="0" normalizeH="0" baseline="0" noProof="0" dirty="0">
              <a:ln>
                <a:noFill/>
              </a:ln>
              <a:solidFill>
                <a:srgbClr val="E60012"/>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4982554" y="-133277"/>
            <a:ext cx="2226892" cy="450892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rPr>
              <a:t>3</a:t>
            </a:r>
            <a:endParaRPr kumimoji="0" lang="zh-CN" altLang="en-US" sz="28700" b="1" i="0" u="none" strike="noStrike" kern="1200" cap="none" spc="0" normalizeH="0" baseline="0" noProof="0" dirty="0">
              <a:ln w="25400">
                <a:gradFill>
                  <a:gsLst>
                    <a:gs pos="9000">
                      <a:srgbClr val="E60012"/>
                    </a:gs>
                    <a:gs pos="100000">
                      <a:prstClr val="white">
                        <a:alpha val="0"/>
                      </a:prstClr>
                    </a:gs>
                  </a:gsLst>
                  <a:lin ang="5400000" scaled="1"/>
                </a:gradFill>
              </a:ln>
              <a:noFill/>
              <a:effectLst/>
              <a:uLnTx/>
              <a:uFillTx/>
              <a:latin typeface="华文细黑" panose="02010600040101010101" pitchFamily="2" charset="-122"/>
              <a:ea typeface="华文细黑" panose="02010600040101010101" pitchFamily="2" charset="-122"/>
              <a:cs typeface="+mn-cs"/>
            </a:endParaRPr>
          </a:p>
        </p:txBody>
      </p:sp>
      <p:sp>
        <p:nvSpPr>
          <p:cNvPr id="32" name="矩形 31"/>
          <p:cNvSpPr/>
          <p:nvPr/>
        </p:nvSpPr>
        <p:spPr>
          <a:xfrm>
            <a:off x="-528" y="4075844"/>
            <a:ext cx="12193057" cy="3353091"/>
          </a:xfrm>
          <a:prstGeom prst="rect">
            <a:avLst/>
          </a:prstGeom>
          <a:blipFill dpi="0" rotWithShape="1">
            <a:blip r:embed="rId1">
              <a:alphaModFix amt="23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tags/tag1.xml><?xml version="1.0" encoding="utf-8"?>
<p:tagLst xmlns:p="http://schemas.openxmlformats.org/presentationml/2006/main">
  <p:tag name="KSO_WM_UNIT_TABLE_BEAUTIFY" val="smartTable{2adddd58-f901-447e-8d89-bd65d7de1540}"/>
</p:tagLst>
</file>

<file path=ppt/tags/tag10.xml><?xml version="1.0" encoding="utf-8"?>
<p:tagLst xmlns:p="http://schemas.openxmlformats.org/presentationml/2006/main">
  <p:tag name="KSO_WM_UNIT_TABLE_BEAUTIFY" val="smartTable{d51f409b-221e-4221-be4b-2657ee7366c7}"/>
</p:tagLst>
</file>

<file path=ppt/tags/tag11.xml><?xml version="1.0" encoding="utf-8"?>
<p:tagLst xmlns:p="http://schemas.openxmlformats.org/presentationml/2006/main">
  <p:tag name="KSO_WM_UNIT_TABLE_BEAUTIFY" val="smartTable{d51f409b-221e-4221-be4b-2657ee7366c7}"/>
</p:tagLst>
</file>

<file path=ppt/tags/tag12.xml><?xml version="1.0" encoding="utf-8"?>
<p:tagLst xmlns:p="http://schemas.openxmlformats.org/presentationml/2006/main">
  <p:tag name="KSO_WM_UNIT_TABLE_BEAUTIFY" val="smartTable{d51f409b-221e-4221-be4b-2657ee7366c7}"/>
</p:tagLst>
</file>

<file path=ppt/tags/tag13.xml><?xml version="1.0" encoding="utf-8"?>
<p:tagLst xmlns:p="http://schemas.openxmlformats.org/presentationml/2006/main">
  <p:tag name="KSO_WM_UNIT_TABLE_BEAUTIFY" val="smartTable{d51f409b-221e-4221-be4b-2657ee7366c7}"/>
</p:tagLst>
</file>

<file path=ppt/tags/tag14.xml><?xml version="1.0" encoding="utf-8"?>
<p:tagLst xmlns:p="http://schemas.openxmlformats.org/presentationml/2006/main">
  <p:tag name="KSO_WM_UNIT_TABLE_BEAUTIFY" val="smartTable{2adddd58-f901-447e-8d89-bd65d7de1540}"/>
</p:tagLst>
</file>

<file path=ppt/tags/tag15.xml><?xml version="1.0" encoding="utf-8"?>
<p:tagLst xmlns:p="http://schemas.openxmlformats.org/presentationml/2006/main">
  <p:tag name="KSO_WM_UNIT_PLACING_PICTURE_USER_VIEWPORT" val="{&quot;height&quot;:3330,&quot;width&quot;:8820}"/>
</p:tagLst>
</file>

<file path=ppt/tags/tag16.xml><?xml version="1.0" encoding="utf-8"?>
<p:tagLst xmlns:p="http://schemas.openxmlformats.org/presentationml/2006/main">
  <p:tag name="KSO_WM_UNIT_TABLE_BEAUTIFY" val="smartTable{d51f409b-221e-4221-be4b-2657ee7366c7}"/>
</p:tagLst>
</file>

<file path=ppt/tags/tag17.xml><?xml version="1.0" encoding="utf-8"?>
<p:tagLst xmlns:p="http://schemas.openxmlformats.org/presentationml/2006/main">
  <p:tag name="KSO_WM_UNIT_TABLE_BEAUTIFY" val="smartTable{2adddd58-f901-447e-8d89-bd65d7de1540}"/>
</p:tagLst>
</file>

<file path=ppt/tags/tag2.xml><?xml version="1.0" encoding="utf-8"?>
<p:tagLst xmlns:p="http://schemas.openxmlformats.org/presentationml/2006/main">
  <p:tag name="KSO_WM_UNIT_TABLE_BEAUTIFY" val="smartTable{2adddd58-f901-447e-8d89-bd65d7de1540}"/>
</p:tagLst>
</file>

<file path=ppt/tags/tag3.xml><?xml version="1.0" encoding="utf-8"?>
<p:tagLst xmlns:p="http://schemas.openxmlformats.org/presentationml/2006/main">
  <p:tag name="KSO_WM_UNIT_TABLE_BEAUTIFY" val="smartTable{d51f409b-221e-4221-be4b-2657ee7366c7}"/>
</p:tagLst>
</file>

<file path=ppt/tags/tag4.xml><?xml version="1.0" encoding="utf-8"?>
<p:tagLst xmlns:p="http://schemas.openxmlformats.org/presentationml/2006/main">
  <p:tag name="KSO_WM_UNIT_TABLE_BEAUTIFY" val="smartTable{d51f409b-221e-4221-be4b-2657ee7366c7}"/>
</p:tagLst>
</file>

<file path=ppt/tags/tag5.xml><?xml version="1.0" encoding="utf-8"?>
<p:tagLst xmlns:p="http://schemas.openxmlformats.org/presentationml/2006/main">
  <p:tag name="KSO_WM_UNIT_TABLE_BEAUTIFY" val="smartTable{d51f409b-221e-4221-be4b-2657ee7366c7}"/>
</p:tagLst>
</file>

<file path=ppt/tags/tag6.xml><?xml version="1.0" encoding="utf-8"?>
<p:tagLst xmlns:p="http://schemas.openxmlformats.org/presentationml/2006/main">
  <p:tag name="KSO_WM_UNIT_TABLE_BEAUTIFY" val="smartTable{d51f409b-221e-4221-be4b-2657ee7366c7}"/>
</p:tagLst>
</file>

<file path=ppt/tags/tag7.xml><?xml version="1.0" encoding="utf-8"?>
<p:tagLst xmlns:p="http://schemas.openxmlformats.org/presentationml/2006/main">
  <p:tag name="KSO_WM_UNIT_TABLE_BEAUTIFY" val="smartTable{d51f409b-221e-4221-be4b-2657ee7366c7}"/>
</p:tagLst>
</file>

<file path=ppt/tags/tag8.xml><?xml version="1.0" encoding="utf-8"?>
<p:tagLst xmlns:p="http://schemas.openxmlformats.org/presentationml/2006/main">
  <p:tag name="KSO_WM_UNIT_TABLE_BEAUTIFY" val="smartTable{d51f409b-221e-4221-be4b-2657ee7366c7}"/>
</p:tagLst>
</file>

<file path=ppt/tags/tag9.xml><?xml version="1.0" encoding="utf-8"?>
<p:tagLst xmlns:p="http://schemas.openxmlformats.org/presentationml/2006/main">
  <p:tag name="KSO_WM_UNIT_TABLE_BEAUTIFY" val="smartTable{d51f409b-221e-4221-be4b-2657ee7366c7}"/>
</p:tagLst>
</file>

<file path=ppt/theme/theme1.xml><?xml version="1.0" encoding="utf-8"?>
<a:theme xmlns:a="http://schemas.openxmlformats.org/drawingml/2006/main" name="1_Office 主题​​">
  <a:themeElements>
    <a:clrScheme name="用友">
      <a:dk1>
        <a:sysClr val="windowText" lastClr="000000"/>
      </a:dk1>
      <a:lt1>
        <a:sysClr val="window" lastClr="FFFFFF"/>
      </a:lt1>
      <a:dk2>
        <a:srgbClr val="1F497D"/>
      </a:dk2>
      <a:lt2>
        <a:srgbClr val="EEECE1"/>
      </a:lt2>
      <a:accent1>
        <a:srgbClr val="E6001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7572</Words>
  <Application>WPS 演示</Application>
  <PresentationFormat>宽屏</PresentationFormat>
  <Paragraphs>915</Paragraphs>
  <Slides>25</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Arial Narrow</vt:lpstr>
      <vt:lpstr>微软雅黑 Light</vt:lpstr>
      <vt:lpstr>微软雅黑</vt:lpstr>
      <vt:lpstr>Arial</vt:lpstr>
      <vt:lpstr>等线</vt:lpstr>
      <vt:lpstr>华文细黑</vt:lpstr>
      <vt:lpstr>Wingdings</vt:lpstr>
      <vt:lpstr>Arial Unicode MS</vt:lpstr>
      <vt:lpstr>等线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xue feiyue</dc:creator>
  <cp:lastModifiedBy>Administrator</cp:lastModifiedBy>
  <cp:revision>191</cp:revision>
  <dcterms:created xsi:type="dcterms:W3CDTF">2020-08-03T09:49:00Z</dcterms:created>
  <dcterms:modified xsi:type="dcterms:W3CDTF">2020-09-25T08:16:39Z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