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69" r:id="rId2"/>
    <p:sldId id="673" r:id="rId3"/>
    <p:sldId id="672" r:id="rId4"/>
    <p:sldId id="712" r:id="rId5"/>
    <p:sldId id="714" r:id="rId6"/>
    <p:sldId id="674" r:id="rId7"/>
    <p:sldId id="702" r:id="rId8"/>
    <p:sldId id="680" r:id="rId9"/>
    <p:sldId id="681" r:id="rId10"/>
    <p:sldId id="709" r:id="rId11"/>
    <p:sldId id="685" r:id="rId12"/>
    <p:sldId id="686" r:id="rId13"/>
    <p:sldId id="687" r:id="rId14"/>
    <p:sldId id="688" r:id="rId15"/>
    <p:sldId id="689" r:id="rId16"/>
    <p:sldId id="690" r:id="rId17"/>
    <p:sldId id="692" r:id="rId18"/>
    <p:sldId id="695" r:id="rId19"/>
    <p:sldId id="705" r:id="rId20"/>
    <p:sldId id="706" r:id="rId21"/>
    <p:sldId id="696" r:id="rId22"/>
    <p:sldId id="697" r:id="rId23"/>
    <p:sldId id="698" r:id="rId24"/>
    <p:sldId id="700" r:id="rId25"/>
    <p:sldId id="701" r:id="rId26"/>
    <p:sldId id="707" r:id="rId27"/>
    <p:sldId id="708" r:id="rId28"/>
    <p:sldId id="703" r:id="rId29"/>
    <p:sldId id="704" r:id="rId30"/>
    <p:sldId id="715" r:id="rId31"/>
    <p:sldId id="699" r:id="rId32"/>
    <p:sldId id="716" r:id="rId33"/>
    <p:sldId id="694" r:id="rId34"/>
  </p:sldIdLst>
  <p:sldSz cx="9144000" cy="6858000" type="screen4x3"/>
  <p:notesSz cx="9144000" cy="6858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434B3"/>
    <a:srgbClr val="ED7D31"/>
    <a:srgbClr val="272588"/>
    <a:srgbClr val="F1BC27"/>
    <a:srgbClr val="FFFFFF"/>
    <a:srgbClr val="005DA2"/>
    <a:srgbClr val="005F00"/>
    <a:srgbClr val="19195A"/>
    <a:srgbClr val="163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58" autoAdjust="0"/>
    <p:restoredTop sz="88837" autoAdjust="0"/>
  </p:normalViewPr>
  <p:slideViewPr>
    <p:cSldViewPr snapToGrid="0" showGuides="1">
      <p:cViewPr varScale="1">
        <p:scale>
          <a:sx n="101" d="100"/>
          <a:sy n="101" d="100"/>
        </p:scale>
        <p:origin x="450" y="114"/>
      </p:cViewPr>
      <p:guideLst>
        <p:guide pos="136"/>
        <p:guide pos="5624"/>
        <p:guide orient="horz" pos="436"/>
        <p:guide orient="horz" pos="482"/>
        <p:guide orient="horz" pos="4104"/>
        <p:guide orient="horz"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7B187-600A-4F6E-9EAA-3E9354AF8C0F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8286-C906-408C-89F5-2E844606C0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2EF38-B297-410D-904E-596A0614813A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FE2DB-36E2-4092-AF2E-54BF81B81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）数据采集器硬件选型时均采用国产芯片，主控芯片采用的是雅特力公司的</a:t>
            </a:r>
            <a:r>
              <a:rPr lang="en-US" altLang="zh-CN" dirty="0"/>
              <a:t>AT32F403</a:t>
            </a:r>
            <a:r>
              <a:rPr lang="zh-CN" altLang="en-US" dirty="0"/>
              <a:t>型微控制器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）系统外部供电采用</a:t>
            </a:r>
            <a:r>
              <a:rPr lang="en-US" altLang="zh-CN" dirty="0"/>
              <a:t>220V</a:t>
            </a:r>
            <a:r>
              <a:rPr lang="zh-CN" altLang="en-US" dirty="0"/>
              <a:t>交流电压，经电源转换模块转成</a:t>
            </a:r>
            <a:r>
              <a:rPr lang="en-US" altLang="zh-CN" dirty="0"/>
              <a:t>5V</a:t>
            </a:r>
            <a:r>
              <a:rPr lang="zh-CN" altLang="en-US" dirty="0"/>
              <a:t>、</a:t>
            </a:r>
            <a:r>
              <a:rPr lang="en-US" altLang="zh-CN" dirty="0"/>
              <a:t>3.3V</a:t>
            </a:r>
            <a:r>
              <a:rPr lang="zh-CN" altLang="en-US" dirty="0"/>
              <a:t>直流电压，分别用来给</a:t>
            </a:r>
            <a:r>
              <a:rPr lang="en-US" altLang="zh-CN" dirty="0"/>
              <a:t>3.3V</a:t>
            </a:r>
            <a:r>
              <a:rPr lang="zh-CN" altLang="en-US" dirty="0"/>
              <a:t>直流电压以及外部通信单元供电。又通过电源转换模块将</a:t>
            </a:r>
            <a:r>
              <a:rPr lang="en-US" altLang="zh-CN" dirty="0"/>
              <a:t>5V</a:t>
            </a:r>
            <a:r>
              <a:rPr lang="zh-CN" altLang="en-US" dirty="0"/>
              <a:t>直流电压转成</a:t>
            </a:r>
            <a:r>
              <a:rPr lang="en-US" altLang="zh-CN" dirty="0"/>
              <a:t>3.3V</a:t>
            </a:r>
            <a:r>
              <a:rPr lang="zh-CN" altLang="en-US" dirty="0"/>
              <a:t>直流电压，以提供给主控模块单独供电。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）采集器支持</a:t>
            </a:r>
            <a:r>
              <a:rPr lang="en-US" altLang="zh-CN" dirty="0"/>
              <a:t>3</a:t>
            </a:r>
            <a:r>
              <a:rPr lang="zh-CN" altLang="en-US" dirty="0"/>
              <a:t>路</a:t>
            </a:r>
            <a:r>
              <a:rPr lang="en-US" altLang="zh-CN" dirty="0"/>
              <a:t>485</a:t>
            </a:r>
            <a:r>
              <a:rPr lang="zh-CN" altLang="en-US" dirty="0"/>
              <a:t>通信、</a:t>
            </a:r>
            <a:r>
              <a:rPr lang="en-US" altLang="zh-CN" dirty="0"/>
              <a:t>1</a:t>
            </a:r>
            <a:r>
              <a:rPr lang="zh-CN" altLang="en-US" dirty="0"/>
              <a:t>路以太网通信、</a:t>
            </a:r>
            <a:r>
              <a:rPr lang="en-US" altLang="zh-CN" dirty="0"/>
              <a:t>1</a:t>
            </a:r>
            <a:r>
              <a:rPr lang="zh-CN" altLang="en-US" dirty="0"/>
              <a:t>路</a:t>
            </a:r>
            <a:r>
              <a:rPr lang="en-US" altLang="zh-CN" dirty="0"/>
              <a:t>USB-SLAVE</a:t>
            </a:r>
            <a:r>
              <a:rPr lang="zh-CN" altLang="en-US" dirty="0"/>
              <a:t>通信、</a:t>
            </a:r>
            <a:r>
              <a:rPr lang="en-US" altLang="zh-CN" dirty="0"/>
              <a:t>2</a:t>
            </a:r>
            <a:r>
              <a:rPr lang="zh-CN" altLang="en-US" dirty="0"/>
              <a:t>路</a:t>
            </a:r>
            <a:r>
              <a:rPr lang="en-US" altLang="zh-CN" dirty="0"/>
              <a:t>UART</a:t>
            </a:r>
            <a:r>
              <a:rPr lang="zh-CN" altLang="en-US" dirty="0"/>
              <a:t>串口通信、</a:t>
            </a:r>
            <a:r>
              <a:rPr lang="en-US" altLang="zh-CN" dirty="0"/>
              <a:t>1</a:t>
            </a:r>
            <a:r>
              <a:rPr lang="zh-CN" altLang="en-US" dirty="0"/>
              <a:t>路</a:t>
            </a:r>
            <a:r>
              <a:rPr lang="en-US" altLang="zh-CN" dirty="0"/>
              <a:t>ZigBee</a:t>
            </a:r>
            <a:r>
              <a:rPr lang="zh-CN" altLang="en-US" dirty="0"/>
              <a:t>通信、</a:t>
            </a:r>
            <a:r>
              <a:rPr lang="en-US" altLang="zh-CN" dirty="0"/>
              <a:t>1</a:t>
            </a:r>
            <a:r>
              <a:rPr lang="zh-CN" altLang="en-US" dirty="0"/>
              <a:t>路</a:t>
            </a:r>
            <a:r>
              <a:rPr lang="en-US" altLang="zh-CN" dirty="0"/>
              <a:t>Wi-Fi</a:t>
            </a:r>
            <a:r>
              <a:rPr lang="zh-CN" altLang="en-US" dirty="0"/>
              <a:t>通信，集成的多种通信模式使得数据采集的功能更加强大。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针对不同的通信方式，我创新性的提出了基于软件的系统可重构设计方案，在第三部分进行汇报。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第四部分是系统可重构软件实现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DFE2DB-36E2-4092-AF2E-54BF81B81A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DFE2DB-36E2-4092-AF2E-54BF81B81A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DFE2DB-36E2-4092-AF2E-54BF81B81A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DFE2DB-36E2-4092-AF2E-54BF81B81A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第一部分是设计的课题背景。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最后，衷心感谢老师们对我毕设论文的耐心评阅和宝贵意见</a:t>
            </a:r>
            <a:r>
              <a:rPr lang="en-US" altLang="zh-CN" dirty="0"/>
              <a:t>!</a:t>
            </a:r>
            <a:r>
              <a:rPr lang="zh-CN" altLang="en-US" dirty="0"/>
              <a:t>衷心感谢矿大自动化系的培养</a:t>
            </a:r>
            <a:r>
              <a:rPr lang="en-US" altLang="zh-CN" dirty="0"/>
              <a:t>! </a:t>
            </a:r>
            <a:r>
              <a:rPr lang="zh-CN" altLang="en-US" dirty="0"/>
              <a:t>请各位老师批评指正！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电力是人类社会发展的重要基石，是驱动技术进步、经济繁荣和生活便利的核心力量。</a:t>
            </a:r>
            <a:endParaRPr lang="en-US" altLang="zh-CN" dirty="0"/>
          </a:p>
          <a:p>
            <a:r>
              <a:rPr lang="zh-CN" altLang="en-US" dirty="0"/>
              <a:t>配网设备的电流、电压、温度、内部气压等状态直接关乎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生产和生命安全的方方面面。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3000"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>
                    <a:srgbClr val="C00000"/>
                  </a:glow>
                  <a:reflection blurRad="6350" stA="55000" endA="300" endPos="45500" dir="5400000" sy="-100000" algn="bl" rotWithShape="0"/>
                </a:effectLst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实现配网设备必要状态量的可观可测，是大势所趋。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然而，面向配网设备的数据采集系统研发挑战重重。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）首先，现有的数据采集技术多以其他领域为背景，与配电网设备的数据采集不适配；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）其次 ，配电网具有复杂性和多样性，不同设备所涉及的参数和数据类型复杂多样；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）再次，传感器特性千差万别，不同的传感器所支持的采集方式、协议和接口各异；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）最后，现有的可重构数据采集技术较多依赖</a:t>
            </a:r>
            <a:r>
              <a:rPr lang="en-US" altLang="zh-CN" dirty="0"/>
              <a:t>FPGA</a:t>
            </a:r>
            <a:r>
              <a:rPr lang="zh-CN" altLang="en-US" dirty="0"/>
              <a:t>等硬件资源，硬件可重构性与软件灵活性受限。</a:t>
            </a:r>
            <a:endParaRPr lang="en-US" altLang="zh-CN" dirty="0"/>
          </a:p>
          <a:p>
            <a:r>
              <a:rPr lang="zh-CN" altLang="en-US" dirty="0"/>
              <a:t>导致了现有方法测不了、测不全、测不起、测不好四大困境。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针对现有的技术的四大痛点问题，在我的毕业设计中给出了解决方案，将在第二部分进行介绍。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我创新性地提出了，基于软件的配网设备的可重构数据采集系统。</a:t>
            </a:r>
            <a:endParaRPr lang="en-US" altLang="zh-CN" dirty="0"/>
          </a:p>
          <a:p>
            <a:r>
              <a:rPr lang="en-US" altLang="zh-CN" dirty="0"/>
              <a:t>//(1)</a:t>
            </a:r>
            <a:r>
              <a:rPr lang="zh-CN" altLang="en-US" dirty="0"/>
              <a:t>首先，设计并实现了一种针对配网设备的数据采集器；</a:t>
            </a:r>
            <a:endParaRPr lang="en-US" altLang="zh-CN" dirty="0"/>
          </a:p>
          <a:p>
            <a:r>
              <a:rPr lang="en-US" altLang="zh-CN" dirty="0"/>
              <a:t>//(2)</a:t>
            </a:r>
            <a:r>
              <a:rPr lang="zh-CN" altLang="en-US" dirty="0"/>
              <a:t>其次，将系统可重构的概念引入到了配网设备数据采集系统中，提出了一种基于软件的可重构实现方案；</a:t>
            </a:r>
            <a:endParaRPr lang="en-US" altLang="zh-CN" dirty="0"/>
          </a:p>
          <a:p>
            <a:r>
              <a:rPr lang="en-US" altLang="zh-CN" dirty="0"/>
              <a:t>//(3)</a:t>
            </a:r>
            <a:r>
              <a:rPr lang="zh-CN" altLang="en-US" dirty="0"/>
              <a:t>最后基于测试平台，对各模块功能进行了调试和结果分析。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我设计实现的数据采集系统更加灵活、成本更低、并且适配配网设备，采用国产芯片实现了国产化，助力实现“中国制造</a:t>
            </a:r>
            <a:r>
              <a:rPr lang="en-US" altLang="zh-CN" dirty="0"/>
              <a:t>2025”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系统的总体设计架构如图</a:t>
            </a:r>
            <a:r>
              <a:rPr lang="en-US" altLang="zh-CN" dirty="0"/>
              <a:t>2-1</a:t>
            </a:r>
            <a:r>
              <a:rPr lang="zh-CN" altLang="en-US" dirty="0"/>
              <a:t>所示，由现场传感器、数据采集器、上位机软件、</a:t>
            </a:r>
            <a:r>
              <a:rPr lang="en-US" altLang="zh-CN" dirty="0"/>
              <a:t>UART</a:t>
            </a:r>
            <a:r>
              <a:rPr lang="zh-CN" altLang="en-US" dirty="0"/>
              <a:t>串口屏四个部分组成。</a:t>
            </a:r>
            <a:endParaRPr lang="en-US" altLang="zh-CN" dirty="0"/>
          </a:p>
          <a:p>
            <a:r>
              <a:rPr lang="zh-CN" altLang="en-US" dirty="0"/>
              <a:t>系统首先通过工业传感器采集配网设备的电流、电压、温度、内部气压等现场数据，现场数据通过</a:t>
            </a:r>
            <a:r>
              <a:rPr lang="en-US" altLang="zh-CN" dirty="0"/>
              <a:t>485</a:t>
            </a:r>
            <a:r>
              <a:rPr lang="zh-CN" altLang="en-US" dirty="0"/>
              <a:t>通信传输到数据采集器。</a:t>
            </a:r>
            <a:endParaRPr lang="en-US" altLang="zh-CN" dirty="0"/>
          </a:p>
          <a:p>
            <a:r>
              <a:rPr lang="zh-CN" altLang="en-US" dirty="0"/>
              <a:t>数据采集器进行现场传感器数据的汇总以及转发。</a:t>
            </a:r>
            <a:endParaRPr lang="en-US" altLang="zh-CN" dirty="0"/>
          </a:p>
          <a:p>
            <a:r>
              <a:rPr lang="zh-CN" altLang="en-US" dirty="0"/>
              <a:t>用户可以通过上位机软件与</a:t>
            </a:r>
            <a:r>
              <a:rPr lang="en-US" altLang="zh-CN" dirty="0"/>
              <a:t>UART</a:t>
            </a:r>
            <a:r>
              <a:rPr lang="zh-CN" altLang="en-US" dirty="0"/>
              <a:t>串口屏实现系统的重构。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5622925" y="665163"/>
            <a:ext cx="2398713" cy="179863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这一页展示的是采集器的总体设计与</a:t>
            </a:r>
            <a:r>
              <a:rPr lang="en-US" altLang="zh-CN" dirty="0"/>
              <a:t>PCB</a:t>
            </a:r>
            <a:r>
              <a:rPr lang="zh-CN" altLang="en-US" dirty="0"/>
              <a:t>电路板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FE2DB-36E2-4092-AF2E-54BF81B81A3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4201-4336-4085-AC8A-B29CB76C6C57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6BF7-892C-4E65-BABE-B591BD032860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FA42-65B6-428E-8A86-26F9F141FE06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083E-3842-4E13-A306-A5F85D970411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76970"/>
            <a:ext cx="9144000" cy="281032"/>
          </a:xfrm>
          <a:prstGeom prst="rect">
            <a:avLst/>
          </a:prstGeom>
          <a:solidFill>
            <a:srgbClr val="272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面向配网设备的可重构数据采集系统设计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94591"/>
            <a:ext cx="9144000" cy="281032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刘广义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6392410" y="6294591"/>
            <a:ext cx="2751589" cy="281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中国矿业大学，信息与控制工程学院</a:t>
            </a:r>
          </a:p>
        </p:txBody>
      </p:sp>
      <p:sp>
        <p:nvSpPr>
          <p:cNvPr id="11" name="灯片编号占位符 12"/>
          <p:cNvSpPr txBox="1"/>
          <p:nvPr userDrawn="1"/>
        </p:nvSpPr>
        <p:spPr>
          <a:xfrm>
            <a:off x="8279476" y="6585626"/>
            <a:ext cx="750236" cy="2723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490CE1E-76A7-4E72-AE11-124B45812A62}" type="slidenum">
              <a:rPr lang="zh-CN" altLang="en-US" sz="1200" kern="0" spc="10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‹#›</a:t>
            </a:fld>
            <a:r>
              <a:rPr lang="en-US" altLang="zh-CN" sz="1200" kern="0" spc="1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/33</a:t>
            </a:r>
            <a:endParaRPr lang="zh-CN" altLang="en-US" sz="1200" kern="0" spc="1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78D1-2B79-44E2-A1EE-1ABB066D3F42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10C6-C0EB-4CE5-88A8-CFC25AC20229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A11-A0F1-41EC-9FB3-3DCD4B5E9191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00B6-AA79-42AB-8508-C0398F4688E9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951D-441F-4E3A-B5A9-4C6ED9B3867B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A6E-7896-4632-BDB0-4F283CE0F6EC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1B12-D08B-4131-A0AA-0C61395848A8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-123626" y="-83110"/>
            <a:ext cx="9429814" cy="581874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3D8F-8508-4A82-BCE5-E96FE4FC408E}" type="datetime1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CE1E-76A7-4E72-AE11-124B45812A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76970"/>
            <a:ext cx="9144000" cy="281032"/>
          </a:xfrm>
          <a:prstGeom prst="rect">
            <a:avLst/>
          </a:prstGeom>
          <a:solidFill>
            <a:srgbClr val="2725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面向配网设备的可重构数据采集系统设计</a:t>
            </a:r>
          </a:p>
        </p:txBody>
      </p:sp>
      <p:sp>
        <p:nvSpPr>
          <p:cNvPr id="8" name="灯片编号占位符 12"/>
          <p:cNvSpPr txBox="1"/>
          <p:nvPr userDrawn="1"/>
        </p:nvSpPr>
        <p:spPr>
          <a:xfrm>
            <a:off x="8055034" y="6585626"/>
            <a:ext cx="974678" cy="2723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457200" rtl="0" eaLnBrk="1" latinLnBrk="0" hangingPunct="1"/>
            <a:fld id="{9490CE1E-76A7-4E72-AE11-124B45812A62}" type="slidenum">
              <a:rPr lang="zh-CN" altLang="en-US" sz="1200" kern="0" spc="10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‹#›</a:t>
            </a:fld>
            <a:r>
              <a:rPr lang="en-US" altLang="zh-CN" sz="1200" kern="0" spc="1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/33</a:t>
            </a:r>
            <a:endParaRPr lang="zh-CN" altLang="en-US" sz="1200" kern="0" spc="1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6301734"/>
            <a:ext cx="9144000" cy="281032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刘广义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6392410" y="6294591"/>
            <a:ext cx="2751589" cy="281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中国矿业大学，信息与控制工程学院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25" y="4558474"/>
            <a:ext cx="1176149" cy="117614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90550" y="1654175"/>
            <a:ext cx="7962900" cy="1075352"/>
            <a:chOff x="590550" y="1361872"/>
            <a:chExt cx="7962900" cy="1075352"/>
          </a:xfrm>
        </p:grpSpPr>
        <p:sp>
          <p:nvSpPr>
            <p:cNvPr id="6" name="矩形: 圆角 5"/>
            <p:cNvSpPr/>
            <p:nvPr/>
          </p:nvSpPr>
          <p:spPr>
            <a:xfrm>
              <a:off x="590550" y="1361872"/>
              <a:ext cx="7962900" cy="1075352"/>
            </a:xfrm>
            <a:prstGeom prst="roundRect">
              <a:avLst>
                <a:gd name="adj" fmla="val 9174"/>
              </a:avLst>
            </a:prstGeom>
            <a:solidFill>
              <a:srgbClr val="3434B3"/>
            </a:solidFill>
            <a:ln>
              <a:noFill/>
            </a:ln>
            <a:effectLst>
              <a:outerShdw blurRad="1905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000" rIns="81000" anchor="ctr" anchorCtr="1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" name="灯片编号占位符 2"/>
            <p:cNvSpPr txBox="1"/>
            <p:nvPr/>
          </p:nvSpPr>
          <p:spPr>
            <a:xfrm>
              <a:off x="590550" y="1637262"/>
              <a:ext cx="7962900" cy="533400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" panose="020B0604020202020204" pitchFamily="34" charset="0"/>
                </a:rPr>
                <a:t>面向配网设备的可重构数据采集系统设计</a:t>
              </a:r>
              <a:endPara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68546" y="3199655"/>
            <a:ext cx="4606908" cy="414186"/>
            <a:chOff x="1974561" y="3166702"/>
            <a:chExt cx="4606908" cy="414186"/>
          </a:xfrm>
        </p:grpSpPr>
        <p:sp>
          <p:nvSpPr>
            <p:cNvPr id="260" name="圆角矩形 21"/>
            <p:cNvSpPr/>
            <p:nvPr/>
          </p:nvSpPr>
          <p:spPr>
            <a:xfrm>
              <a:off x="1974561" y="3166702"/>
              <a:ext cx="1966202" cy="40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8336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1" name="文本框 260" descr="7b0a20202020227461726765744964223a202270726f636573734f6e6c696e6554657874426f78220a7d0a"/>
            <p:cNvSpPr txBox="1"/>
            <p:nvPr/>
          </p:nvSpPr>
          <p:spPr>
            <a:xfrm>
              <a:off x="2017741" y="3166702"/>
              <a:ext cx="1827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200" dirty="0">
                  <a:solidFill>
                    <a:srgbClr val="3434B3"/>
                  </a:solidFill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导师</a:t>
              </a:r>
              <a:r>
                <a:rPr lang="en-US" altLang="zh-CN" sz="2000" spc="200" dirty="0">
                  <a:solidFill>
                    <a:schemeClr val="tx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| </a:t>
              </a:r>
              <a:r>
                <a:rPr lang="zh-CN" altLang="en-US" sz="2000" spc="200" dirty="0">
                  <a:solidFill>
                    <a:schemeClr val="tx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代   伟</a:t>
              </a:r>
            </a:p>
          </p:txBody>
        </p:sp>
        <p:sp>
          <p:nvSpPr>
            <p:cNvPr id="262" name="圆角矩形 21"/>
            <p:cNvSpPr/>
            <p:nvPr/>
          </p:nvSpPr>
          <p:spPr>
            <a:xfrm>
              <a:off x="4396356" y="3180778"/>
              <a:ext cx="2176568" cy="4001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8336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3" name="文本框 262" descr="7b0a20202020227461726765744964223a202270726f636573734f6e6c696e6554657874426f78220a7d0a"/>
            <p:cNvSpPr txBox="1"/>
            <p:nvPr/>
          </p:nvSpPr>
          <p:spPr>
            <a:xfrm>
              <a:off x="4439536" y="3180778"/>
              <a:ext cx="2141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200" dirty="0">
                  <a:solidFill>
                    <a:srgbClr val="3434B3"/>
                  </a:solidFill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答辩人</a:t>
              </a:r>
              <a:r>
                <a:rPr lang="en-US" altLang="zh-CN" sz="2000" spc="200" dirty="0">
                  <a:solidFill>
                    <a:schemeClr val="tx1"/>
                  </a:solidFill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| </a:t>
              </a:r>
              <a:r>
                <a:rPr lang="zh-CN" altLang="en-US" sz="2000" spc="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刘广义</a:t>
              </a:r>
              <a:endParaRPr lang="zh-CN" altLang="en-US" sz="2000" spc="200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44" name="椭圆 143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50" name="椭圆 149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264" name="文本框 263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265" name="文本框 264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266" name="文本框 265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267" name="文本框 266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硬件实现：配网设备数据采集器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电路原理图</a:t>
            </a:r>
          </a:p>
        </p:txBody>
      </p:sp>
      <p:sp>
        <p:nvSpPr>
          <p:cNvPr id="122" name="椭圆 121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26" name="椭圆 125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54" name="文本框 153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</a:t>
            </a: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</a:t>
            </a: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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69" name="椭圆 68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73" name="椭圆 7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双重构方案：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充分发掘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设备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潜力</a:t>
            </a:r>
          </a:p>
        </p:txBody>
      </p:sp>
      <p:sp>
        <p:nvSpPr>
          <p:cNvPr id="112" name="标题 1"/>
          <p:cNvSpPr txBox="1"/>
          <p:nvPr/>
        </p:nvSpPr>
        <p:spPr>
          <a:xfrm>
            <a:off x="1507637" y="5907881"/>
            <a:ext cx="6167287" cy="388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3715" eaLnBrk="0" hangingPunct="0">
              <a:defRPr/>
            </a:pPr>
            <a:r>
              <a:rPr lang="zh-CN" altLang="en-US" sz="16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图</a:t>
            </a:r>
            <a:r>
              <a:rPr lang="en-US" altLang="zh-CN" sz="16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3-1</a:t>
            </a:r>
            <a:r>
              <a:rPr lang="zh-CN" altLang="en-US" sz="16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：</a:t>
            </a:r>
            <a:r>
              <a:rPr lang="zh-CN" altLang="en-US" sz="16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基于软件的配网设备可重构数据采集系统设计方案</a:t>
            </a:r>
          </a:p>
        </p:txBody>
      </p:sp>
      <p:sp>
        <p:nvSpPr>
          <p:cNvPr id="102" name="椭圆 101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7" name="椭圆 106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方案一：基于</a:t>
            </a:r>
            <a:r>
              <a:rPr lang="en-US" altLang="zh-CN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QT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的系统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复杂重构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</a:t>
            </a:r>
          </a:p>
        </p:txBody>
      </p:sp>
      <p:sp>
        <p:nvSpPr>
          <p:cNvPr id="108" name="椭圆 107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12" name="椭圆 111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方案二：基于</a:t>
            </a:r>
            <a:r>
              <a:rPr lang="en-US" altLang="zh-CN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USART-HMI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的系统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现场配置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</a:t>
            </a:r>
          </a:p>
        </p:txBody>
      </p:sp>
      <p:sp>
        <p:nvSpPr>
          <p:cNvPr id="82" name="椭圆 81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86" name="椭圆 85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</a:t>
            </a: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</a:t>
            </a: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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69" name="椭圆 68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73" name="椭圆 7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圆角矩形 30"/>
          <p:cNvSpPr/>
          <p:nvPr/>
        </p:nvSpPr>
        <p:spPr>
          <a:xfrm flipH="1">
            <a:off x="2629275" y="5864145"/>
            <a:ext cx="1018385" cy="26903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485</a:t>
            </a:r>
            <a:r>
              <a:rPr lang="zh-CN" altLang="en-US" sz="16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重构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77" name="圆角矩形 30"/>
          <p:cNvSpPr/>
          <p:nvPr/>
        </p:nvSpPr>
        <p:spPr>
          <a:xfrm flipH="1">
            <a:off x="3902255" y="5864145"/>
            <a:ext cx="1067043" cy="26903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UART</a:t>
            </a:r>
            <a:r>
              <a:rPr lang="zh-CN" altLang="en-US" sz="14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重构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78" name="圆角矩形 30"/>
          <p:cNvSpPr/>
          <p:nvPr/>
        </p:nvSpPr>
        <p:spPr>
          <a:xfrm flipH="1">
            <a:off x="5175237" y="5864145"/>
            <a:ext cx="1060573" cy="26903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配置下载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79" name="圆角矩形 30"/>
          <p:cNvSpPr/>
          <p:nvPr/>
        </p:nvSpPr>
        <p:spPr>
          <a:xfrm flipH="1">
            <a:off x="6448219" y="5864145"/>
            <a:ext cx="1060572" cy="26903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网口重构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80" name="圆角矩形 30"/>
          <p:cNvSpPr/>
          <p:nvPr/>
        </p:nvSpPr>
        <p:spPr>
          <a:xfrm flipH="1">
            <a:off x="7721200" y="5864145"/>
            <a:ext cx="1067043" cy="26903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系统设置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81" name="圆角矩形 30"/>
          <p:cNvSpPr/>
          <p:nvPr/>
        </p:nvSpPr>
        <p:spPr>
          <a:xfrm flipH="1">
            <a:off x="335183" y="5864145"/>
            <a:ext cx="1101895" cy="269039"/>
          </a:xfrm>
          <a:prstGeom prst="roundRect">
            <a:avLst/>
          </a:prstGeom>
          <a:solidFill>
            <a:srgbClr val="3434B3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kern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登录界面</a:t>
            </a:r>
          </a:p>
        </p:txBody>
      </p:sp>
      <p:sp>
        <p:nvSpPr>
          <p:cNvPr id="83" name="圆角矩形 30"/>
          <p:cNvSpPr/>
          <p:nvPr/>
        </p:nvSpPr>
        <p:spPr>
          <a:xfrm flipH="1">
            <a:off x="1608165" y="5864145"/>
            <a:ext cx="829679" cy="269039"/>
          </a:xfrm>
          <a:prstGeom prst="roundRect">
            <a:avLst/>
          </a:prstGeom>
          <a:solidFill>
            <a:srgbClr val="3434B3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1600" kern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主界面</a:t>
            </a:r>
          </a:p>
        </p:txBody>
      </p:sp>
      <p:sp>
        <p:nvSpPr>
          <p:cNvPr id="86" name="椭圆 85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90" name="椭圆 89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方案一： </a:t>
            </a:r>
            <a:r>
              <a:rPr lang="en-US" altLang="zh-CN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485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通信重构模块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软件实现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72677" y="38348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4" name="椭圆 103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方案一： </a:t>
            </a:r>
            <a:r>
              <a:rPr lang="en-US" altLang="zh-CN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UART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串口通信重构模块与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配置下载模块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软件实现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72677" y="38348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5" name="椭圆 104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方案一：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系统设置模块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软件实现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72677" y="38348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5" name="椭圆 104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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98" name="椭圆 97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2" name="椭圆 101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72677" y="38348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608777" y="1661655"/>
            <a:ext cx="112831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2" name="椭圆 101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</a:t>
            </a: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</a:t>
            </a: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69" name="椭圆 68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73" name="椭圆 7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测试方案：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测试安排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设备选型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9395" y="10891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91" name="椭圆 90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测试方案：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测试指标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实物连接</a:t>
            </a:r>
          </a:p>
        </p:txBody>
      </p:sp>
      <p:sp>
        <p:nvSpPr>
          <p:cNvPr id="75" name="椭圆 74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79" name="椭圆 78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测试结果：系统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可重构性能良好</a:t>
            </a:r>
          </a:p>
        </p:txBody>
      </p:sp>
      <p:sp>
        <p:nvSpPr>
          <p:cNvPr id="97" name="椭圆 96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9" name="椭圆 108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测试结果：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分合闸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以及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远方就地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状态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正常显示</a:t>
            </a:r>
          </a:p>
        </p:txBody>
      </p:sp>
      <p:sp>
        <p:nvSpPr>
          <p:cNvPr id="96" name="椭圆 95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0" name="椭圆 99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测试结果：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现场气压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环境温度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状态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正常显示</a:t>
            </a:r>
          </a:p>
        </p:txBody>
      </p:sp>
      <p:sp>
        <p:nvSpPr>
          <p:cNvPr id="99" name="椭圆 98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3" name="椭圆 10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23626" y="-83110"/>
            <a:ext cx="9429814" cy="734166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-123626" y="311500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测试结果：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工作电流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触头温度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状态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正常显示</a:t>
            </a:r>
          </a:p>
        </p:txBody>
      </p:sp>
      <p:sp>
        <p:nvSpPr>
          <p:cNvPr id="114" name="椭圆 113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18" name="椭圆 117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</a:t>
            </a: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69" name="椭圆 68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73" name="椭圆 7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00605" y="1717067"/>
            <a:ext cx="5851608" cy="1796704"/>
          </a:xfrm>
          <a:prstGeom prst="rect">
            <a:avLst/>
          </a:prstGeom>
          <a:ln>
            <a:solidFill>
              <a:srgbClr val="3434B3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1435" tIns="25718" rIns="51435" bIns="25718" anchor="ctr"/>
          <a:lstStyle/>
          <a:p>
            <a:pPr marL="285750" indent="-285750" defTabSz="6858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434B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面向配电网设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XXX</a:t>
            </a:r>
            <a:endParaRPr lang="zh-CN" altLang="en-US" sz="1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00603" y="1261480"/>
            <a:ext cx="5851609" cy="453773"/>
          </a:xfrm>
          <a:prstGeom prst="rect">
            <a:avLst/>
          </a:prstGeom>
          <a:solidFill>
            <a:srgbClr val="3434B3"/>
          </a:solidFill>
          <a:ln w="25400" cap="flat" cmpd="sng" algn="ctr">
            <a:noFill/>
            <a:prstDash val="solid"/>
          </a:ln>
        </p:spPr>
        <p:txBody>
          <a:bodyPr lIns="51435" tIns="25718" rIns="51435" bIns="25718" anchor="ctr"/>
          <a:lstStyle/>
          <a:p>
            <a:pPr algn="ctr" defTabSz="513715" eaLnBrk="0" hangingPunct="0">
              <a:defRPr/>
            </a:pPr>
            <a:r>
              <a:rPr lang="zh-CN" altLang="en-US" kern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研究总结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59" y="4151012"/>
            <a:ext cx="2723454" cy="1702159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230929" y="4211609"/>
            <a:ext cx="5851607" cy="1808192"/>
          </a:xfrm>
          <a:prstGeom prst="rect">
            <a:avLst/>
          </a:prstGeom>
          <a:ln>
            <a:solidFill>
              <a:srgbClr val="3434B3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1435" tIns="25718" rIns="51435" bIns="25718" anchor="ctr"/>
          <a:lstStyle/>
          <a:p>
            <a:pPr marL="285750" indent="-285750" defTabSz="6858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434B3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测试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XX</a:t>
            </a:r>
          </a:p>
        </p:txBody>
      </p:sp>
      <p:sp>
        <p:nvSpPr>
          <p:cNvPr id="75" name="矩形 74"/>
          <p:cNvSpPr/>
          <p:nvPr/>
        </p:nvSpPr>
        <p:spPr>
          <a:xfrm>
            <a:off x="230927" y="3756022"/>
            <a:ext cx="5851609" cy="453773"/>
          </a:xfrm>
          <a:prstGeom prst="rect">
            <a:avLst/>
          </a:prstGeom>
          <a:solidFill>
            <a:srgbClr val="3434B3"/>
          </a:solidFill>
          <a:ln w="25400" cap="flat" cmpd="sng" algn="ctr">
            <a:noFill/>
            <a:prstDash val="solid"/>
          </a:ln>
        </p:spPr>
        <p:txBody>
          <a:bodyPr lIns="51435" tIns="25718" rIns="51435" bIns="25718" anchor="ctr"/>
          <a:lstStyle/>
          <a:p>
            <a:pPr algn="ctr" defTabSz="513715" eaLnBrk="0" hangingPunct="0">
              <a:defRPr/>
            </a:pPr>
            <a:r>
              <a:rPr lang="zh-CN" altLang="en-US" kern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研究不足与展望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4909" r="12843" b="5882"/>
          <a:stretch>
            <a:fillRect/>
          </a:stretch>
        </p:blipFill>
        <p:spPr bwMode="auto">
          <a:xfrm>
            <a:off x="6118823" y="1488366"/>
            <a:ext cx="2745178" cy="179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椭圆 76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81" name="椭圆 80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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97" name="椭圆 96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1" name="椭圆 100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42907" y="-83110"/>
            <a:ext cx="9429814" cy="535548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 参考文献</a:t>
            </a:r>
          </a:p>
        </p:txBody>
      </p:sp>
      <p:sp>
        <p:nvSpPr>
          <p:cNvPr id="2" name="矩形 1"/>
          <p:cNvSpPr/>
          <p:nvPr/>
        </p:nvSpPr>
        <p:spPr>
          <a:xfrm>
            <a:off x="248930" y="968151"/>
            <a:ext cx="8666470" cy="5040764"/>
          </a:xfrm>
          <a:prstGeom prst="rect">
            <a:avLst/>
          </a:prstGeom>
          <a:noFill/>
          <a:ln>
            <a:solidFill>
              <a:srgbClr val="3434B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XXX</a:t>
            </a:r>
          </a:p>
        </p:txBody>
      </p:sp>
      <p:sp>
        <p:nvSpPr>
          <p:cNvPr id="98" name="椭圆 97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2" name="椭圆 101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42907" y="-83110"/>
            <a:ext cx="9429814" cy="535548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 攻读学士学位期间的学术成果：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国家专利</a:t>
            </a:r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（发明</a:t>
            </a:r>
            <a:r>
              <a:rPr lang="en-US" altLang="zh-CN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</a:t>
            </a:r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项、新型</a:t>
            </a:r>
            <a:r>
              <a:rPr lang="en-US" altLang="zh-CN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</a:t>
            </a:r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项）</a:t>
            </a:r>
          </a:p>
        </p:txBody>
      </p:sp>
      <p:sp>
        <p:nvSpPr>
          <p:cNvPr id="2" name="矩形 1"/>
          <p:cNvSpPr/>
          <p:nvPr/>
        </p:nvSpPr>
        <p:spPr>
          <a:xfrm>
            <a:off x="248930" y="968151"/>
            <a:ext cx="8666470" cy="5040764"/>
          </a:xfrm>
          <a:prstGeom prst="rect">
            <a:avLst/>
          </a:prstGeom>
          <a:noFill/>
          <a:ln>
            <a:solidFill>
              <a:srgbClr val="3434B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）一种融合卡口重要性与注意力机制的车辆轨迹预测方法（</a:t>
            </a:r>
            <a:r>
              <a:rPr lang="zh-CN" altLang="en-US" sz="16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发明专利</a:t>
            </a:r>
            <a:r>
              <a:rPr lang="zh-CN" altLang="en-US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，专利号</a:t>
            </a:r>
            <a:r>
              <a:rPr lang="en-US" altLang="zh-CN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 202210314126.0</a:t>
            </a:r>
            <a:r>
              <a:rPr lang="zh-CN" altLang="en-US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zh-CN" altLang="en-US" sz="16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除导师排名第</a:t>
            </a:r>
            <a:r>
              <a:rPr lang="en-US" altLang="zh-CN" sz="16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，实质审查）</a:t>
            </a:r>
            <a:endParaRPr lang="en-US" altLang="zh-CN" sz="16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2" name="椭圆 101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42907" y="-83110"/>
            <a:ext cx="9429814" cy="535548"/>
          </a:xfrm>
          <a:prstGeom prst="rect">
            <a:avLst/>
          </a:prstGeom>
          <a:solidFill>
            <a:srgbClr val="272588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 攻读学士学位期间的学术成果：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计算机软件著作权</a:t>
            </a:r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（</a:t>
            </a:r>
            <a:r>
              <a:rPr lang="en-US" altLang="zh-CN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X</a:t>
            </a:r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项）</a:t>
            </a:r>
          </a:p>
        </p:txBody>
      </p:sp>
      <p:sp>
        <p:nvSpPr>
          <p:cNvPr id="2" name="矩形 1"/>
          <p:cNvSpPr/>
          <p:nvPr/>
        </p:nvSpPr>
        <p:spPr>
          <a:xfrm>
            <a:off x="248930" y="968151"/>
            <a:ext cx="8666470" cy="5040764"/>
          </a:xfrm>
          <a:prstGeom prst="rect">
            <a:avLst/>
          </a:prstGeom>
          <a:noFill/>
          <a:ln>
            <a:solidFill>
              <a:srgbClr val="3434B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）人体行为模态特征提取软件（登记号：</a:t>
            </a:r>
            <a:r>
              <a:rPr lang="en-US" altLang="zh-CN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2022SR0574542</a:t>
            </a: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lang="zh-CN" altLang="en-US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排名第</a:t>
            </a:r>
            <a:r>
              <a:rPr lang="en-US" altLang="zh-CN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</a:p>
        </p:txBody>
      </p:sp>
      <p:sp>
        <p:nvSpPr>
          <p:cNvPr id="98" name="椭圆 97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02" name="椭圆 101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22" y="976877"/>
            <a:ext cx="1176149" cy="1176149"/>
          </a:xfrm>
          <a:prstGeom prst="rect">
            <a:avLst/>
          </a:prstGeom>
        </p:spPr>
      </p:pic>
      <p:sp>
        <p:nvSpPr>
          <p:cNvPr id="103" name="矩形: 圆顶角 102"/>
          <p:cNvSpPr/>
          <p:nvPr/>
        </p:nvSpPr>
        <p:spPr>
          <a:xfrm>
            <a:off x="645555" y="2642181"/>
            <a:ext cx="7813407" cy="63752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434B3"/>
          </a:solidFill>
          <a:ln>
            <a:noFill/>
          </a:ln>
          <a:effectLst>
            <a:outerShdw blurRad="1905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anchor="ctr" anchorCtr="1"/>
          <a:lstStyle/>
          <a:p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641702" y="2706652"/>
            <a:ext cx="780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  <a:cs typeface="Arial" panose="020B0604020202020204" pitchFamily="34" charset="0"/>
              </a:rPr>
              <a:t>请各位老师批评指正！</a:t>
            </a:r>
            <a:endParaRPr lang="en-US" altLang="zh-CN" sz="28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6663" y="3282776"/>
            <a:ext cx="7813409" cy="1637924"/>
          </a:xfrm>
          <a:prstGeom prst="rect">
            <a:avLst/>
          </a:prstGeom>
          <a:solidFill>
            <a:srgbClr val="3434B3">
              <a:alpha val="20000"/>
            </a:srgbClr>
          </a:solidFill>
          <a:ln>
            <a:noFill/>
          </a:ln>
          <a:effectLst>
            <a:outerShdw blurRad="1905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anchor="ctr" anchorCtr="1"/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衷心感谢代伟老师对我的长期指导和帮助!</a:t>
            </a:r>
            <a:endParaRPr lang="en-US" altLang="zh-CN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衷心感谢老师们对我毕设论文的耐心评阅和宝贵意见!</a:t>
            </a:r>
            <a:endParaRPr lang="en-US" altLang="zh-CN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衷心感谢矿大自动化系的培养!</a:t>
            </a:r>
          </a:p>
        </p:txBody>
      </p:sp>
      <p:sp>
        <p:nvSpPr>
          <p:cNvPr id="100" name="椭圆 99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44" name="椭圆 143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204" name="文本框 203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配网设备的运行质量事关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生产</a:t>
            </a:r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和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生命安全</a:t>
            </a:r>
          </a:p>
        </p:txBody>
      </p:sp>
      <p:sp>
        <p:nvSpPr>
          <p:cNvPr id="99" name="矩形 98"/>
          <p:cNvSpPr/>
          <p:nvPr/>
        </p:nvSpPr>
        <p:spPr>
          <a:xfrm>
            <a:off x="218553" y="1115799"/>
            <a:ext cx="4087762" cy="4896171"/>
          </a:xfrm>
          <a:prstGeom prst="rect">
            <a:avLst/>
          </a:prstGeom>
          <a:solidFill>
            <a:srgbClr val="3434B3">
              <a:alpha val="3000"/>
            </a:srgbClr>
          </a:solidFill>
          <a:ln w="44450" cap="flat" cmpd="thickThin" algn="ctr">
            <a:solidFill>
              <a:srgbClr val="3434B3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6" name="右箭头 51"/>
          <p:cNvSpPr/>
          <p:nvPr/>
        </p:nvSpPr>
        <p:spPr>
          <a:xfrm>
            <a:off x="4380955" y="3382645"/>
            <a:ext cx="263369" cy="422910"/>
          </a:xfrm>
          <a:prstGeom prst="rightArrow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57" y="2662813"/>
            <a:ext cx="2084027" cy="1379245"/>
          </a:xfrm>
          <a:prstGeom prst="rect">
            <a:avLst/>
          </a:prstGeom>
        </p:spPr>
      </p:pic>
      <p:pic>
        <p:nvPicPr>
          <p:cNvPr id="18436" name="Picture 4" descr="https://img1.baidu.com/it/u=781031503,1444283913&amp;fm=253&amp;fmt=auto&amp;app=138&amp;f=JPEG?w=660&amp;h=49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89" r="23656"/>
          <a:stretch>
            <a:fillRect/>
          </a:stretch>
        </p:blipFill>
        <p:spPr bwMode="auto">
          <a:xfrm>
            <a:off x="6963685" y="2662813"/>
            <a:ext cx="1986284" cy="13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596084" y="1096171"/>
            <a:ext cx="4368529" cy="2470394"/>
            <a:chOff x="5307748" y="1207135"/>
            <a:chExt cx="5730210" cy="3756291"/>
          </a:xfrm>
        </p:grpSpPr>
        <p:pic>
          <p:nvPicPr>
            <p:cNvPr id="98" name="图片 97" descr="%T@S8L%IB}V(RPUPS1M3GB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5675" y="1207135"/>
              <a:ext cx="2763520" cy="2141855"/>
            </a:xfrm>
            <a:prstGeom prst="rect">
              <a:avLst/>
            </a:prstGeom>
          </p:spPr>
        </p:pic>
        <p:sp>
          <p:nvSpPr>
            <p:cNvPr id="145" name="圆角矩形 4"/>
            <p:cNvSpPr/>
            <p:nvPr/>
          </p:nvSpPr>
          <p:spPr>
            <a:xfrm>
              <a:off x="5307748" y="1948562"/>
              <a:ext cx="2840737" cy="6823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55000">
                        <a:srgbClr val="D13B3B">
                          <a:alpha val="100000"/>
                        </a:srgbClr>
                      </a:gs>
                      <a:gs pos="13000">
                        <a:srgbClr val="FE4444">
                          <a:alpha val="100000"/>
                        </a:srgbClr>
                      </a:gs>
                      <a:gs pos="74000">
                        <a:srgbClr val="C13838">
                          <a:alpha val="100000"/>
                        </a:srgbClr>
                      </a:gs>
                      <a:gs pos="100000">
                        <a:srgbClr val="832B2B"/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R="0" indent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ln>
                    <a:solidFill>
                      <a:srgbClr val="FFFFFF"/>
                    </a:solidFill>
                  </a:ln>
                  <a:solidFill>
                    <a:srgbClr val="ED7D3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设备损坏</a:t>
              </a:r>
            </a:p>
          </p:txBody>
        </p:sp>
        <p:sp>
          <p:nvSpPr>
            <p:cNvPr id="148" name="圆角矩形 57"/>
            <p:cNvSpPr/>
            <p:nvPr/>
          </p:nvSpPr>
          <p:spPr>
            <a:xfrm>
              <a:off x="5531599" y="4297413"/>
              <a:ext cx="2627222" cy="666013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55000">
                        <a:srgbClr val="D13B3B">
                          <a:alpha val="100000"/>
                        </a:srgbClr>
                      </a:gs>
                      <a:gs pos="13000">
                        <a:srgbClr val="FE4444">
                          <a:alpha val="100000"/>
                        </a:srgbClr>
                      </a:gs>
                      <a:gs pos="74000">
                        <a:srgbClr val="C13838">
                          <a:alpha val="100000"/>
                        </a:srgbClr>
                      </a:gs>
                      <a:gs pos="100000">
                        <a:srgbClr val="832B2B"/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n>
                    <a:solidFill>
                      <a:srgbClr val="FFFFFF"/>
                    </a:solidFill>
                  </a:ln>
                  <a:solidFill>
                    <a:srgbClr val="ED7D3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引发火灾</a:t>
              </a:r>
            </a:p>
          </p:txBody>
        </p:sp>
        <p:pic>
          <p:nvPicPr>
            <p:cNvPr id="149" name="图片 148" descr="T9ZFTQ6NX11RU@J9E[_{BAK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3656" y="1236980"/>
              <a:ext cx="2654302" cy="2112010"/>
            </a:xfrm>
            <a:prstGeom prst="rect">
              <a:avLst/>
            </a:prstGeom>
          </p:spPr>
        </p:pic>
        <p:sp>
          <p:nvSpPr>
            <p:cNvPr id="151" name="圆角矩形 62"/>
            <p:cNvSpPr/>
            <p:nvPr/>
          </p:nvSpPr>
          <p:spPr>
            <a:xfrm>
              <a:off x="8413335" y="1949758"/>
              <a:ext cx="2590163" cy="584224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55000">
                        <a:srgbClr val="D13B3B">
                          <a:alpha val="100000"/>
                        </a:srgbClr>
                      </a:gs>
                      <a:gs pos="13000">
                        <a:srgbClr val="FE4444">
                          <a:alpha val="100000"/>
                        </a:srgbClr>
                      </a:gs>
                      <a:gs pos="74000">
                        <a:srgbClr val="C13838">
                          <a:alpha val="100000"/>
                        </a:srgbClr>
                      </a:gs>
                      <a:gs pos="100000">
                        <a:srgbClr val="832B2B"/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R="0" indent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ln>
                    <a:solidFill>
                      <a:srgbClr val="FFFFFF"/>
                    </a:solidFill>
                  </a:ln>
                  <a:solidFill>
                    <a:srgbClr val="ED7D3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功能异常</a:t>
              </a:r>
            </a:p>
          </p:txBody>
        </p:sp>
        <p:sp>
          <p:nvSpPr>
            <p:cNvPr id="152" name="圆角矩形 63"/>
            <p:cNvSpPr/>
            <p:nvPr/>
          </p:nvSpPr>
          <p:spPr>
            <a:xfrm>
              <a:off x="8398268" y="4317369"/>
              <a:ext cx="2639690" cy="584224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55000">
                        <a:srgbClr val="D13B3B">
                          <a:alpha val="100000"/>
                        </a:srgbClr>
                      </a:gs>
                      <a:gs pos="13000">
                        <a:srgbClr val="FE4444">
                          <a:alpha val="100000"/>
                        </a:srgbClr>
                      </a:gs>
                      <a:gs pos="74000">
                        <a:srgbClr val="C13838">
                          <a:alpha val="100000"/>
                        </a:srgbClr>
                      </a:gs>
                      <a:gs pos="100000">
                        <a:srgbClr val="832B2B"/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n>
                    <a:solidFill>
                      <a:srgbClr val="FFFFFF"/>
                    </a:solidFill>
                  </a:ln>
                  <a:solidFill>
                    <a:srgbClr val="ED7D3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生产中断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3786" y="1544163"/>
            <a:ext cx="3762952" cy="486248"/>
            <a:chOff x="393786" y="1376652"/>
            <a:chExt cx="3762952" cy="486248"/>
          </a:xfrm>
        </p:grpSpPr>
        <p:sp>
          <p:nvSpPr>
            <p:cNvPr id="101" name="圆角矩形 31"/>
            <p:cNvSpPr/>
            <p:nvPr/>
          </p:nvSpPr>
          <p:spPr>
            <a:xfrm flipH="1">
              <a:off x="393786" y="1376652"/>
              <a:ext cx="1621724" cy="484584"/>
            </a:xfrm>
            <a:prstGeom prst="round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短路故障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sp>
          <p:nvSpPr>
            <p:cNvPr id="106" name="圆角矩形 30"/>
            <p:cNvSpPr/>
            <p:nvPr/>
          </p:nvSpPr>
          <p:spPr>
            <a:xfrm flipH="1">
              <a:off x="2318657" y="1378316"/>
              <a:ext cx="1838081" cy="484584"/>
            </a:xfrm>
            <a:prstGeom prst="round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电压骤降或中断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cxnSp>
          <p:nvCxnSpPr>
            <p:cNvPr id="111" name="直接箭头连接符 110"/>
            <p:cNvCxnSpPr>
              <a:endCxn id="106" idx="3"/>
            </p:cNvCxnSpPr>
            <p:nvPr/>
          </p:nvCxnSpPr>
          <p:spPr>
            <a:xfrm>
              <a:off x="2044883" y="1615199"/>
              <a:ext cx="274193" cy="540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</p:grpSp>
      <p:grpSp>
        <p:nvGrpSpPr>
          <p:cNvPr id="5" name="组合 4"/>
          <p:cNvGrpSpPr/>
          <p:nvPr/>
        </p:nvGrpSpPr>
        <p:grpSpPr>
          <a:xfrm>
            <a:off x="393786" y="2443723"/>
            <a:ext cx="3739092" cy="484584"/>
            <a:chOff x="408306" y="2366093"/>
            <a:chExt cx="3739092" cy="484584"/>
          </a:xfrm>
        </p:grpSpPr>
        <p:sp>
          <p:nvSpPr>
            <p:cNvPr id="102" name="圆角矩形 32"/>
            <p:cNvSpPr/>
            <p:nvPr/>
          </p:nvSpPr>
          <p:spPr>
            <a:xfrm flipH="1">
              <a:off x="408306" y="2378526"/>
              <a:ext cx="1621725" cy="461011"/>
            </a:xfrm>
            <a:prstGeom prst="round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冲击负荷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sp>
          <p:nvSpPr>
            <p:cNvPr id="107" name="圆角矩形 39"/>
            <p:cNvSpPr/>
            <p:nvPr/>
          </p:nvSpPr>
          <p:spPr>
            <a:xfrm flipH="1">
              <a:off x="2309318" y="2366093"/>
              <a:ext cx="1838080" cy="484584"/>
            </a:xfrm>
            <a:prstGeom prst="roundRect">
              <a:avLst/>
            </a:prstGeom>
            <a:solidFill>
              <a:srgbClr val="F1BC27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电压波动和闪变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cxnSp>
          <p:nvCxnSpPr>
            <p:cNvPr id="112" name="直接箭头连接符 111"/>
            <p:cNvCxnSpPr>
              <a:endCxn id="107" idx="3"/>
            </p:cNvCxnSpPr>
            <p:nvPr/>
          </p:nvCxnSpPr>
          <p:spPr>
            <a:xfrm>
              <a:off x="2044858" y="2608385"/>
              <a:ext cx="2644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</p:grpSp>
      <p:grpSp>
        <p:nvGrpSpPr>
          <p:cNvPr id="6" name="组合 5"/>
          <p:cNvGrpSpPr/>
          <p:nvPr/>
        </p:nvGrpSpPr>
        <p:grpSpPr>
          <a:xfrm>
            <a:off x="393786" y="3343282"/>
            <a:ext cx="3761418" cy="484585"/>
            <a:chOff x="393724" y="3379730"/>
            <a:chExt cx="3761418" cy="484585"/>
          </a:xfrm>
        </p:grpSpPr>
        <p:sp>
          <p:nvSpPr>
            <p:cNvPr id="103" name="圆角矩形 33"/>
            <p:cNvSpPr/>
            <p:nvPr/>
          </p:nvSpPr>
          <p:spPr>
            <a:xfrm flipH="1">
              <a:off x="393724" y="3379730"/>
              <a:ext cx="1630059" cy="484584"/>
            </a:xfrm>
            <a:prstGeom prst="round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绝缘系统损坏 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sp>
          <p:nvSpPr>
            <p:cNvPr id="108" name="圆角矩形 40"/>
            <p:cNvSpPr/>
            <p:nvPr/>
          </p:nvSpPr>
          <p:spPr>
            <a:xfrm flipH="1">
              <a:off x="2317062" y="3379731"/>
              <a:ext cx="1838080" cy="484584"/>
            </a:xfrm>
            <a:prstGeom prst="roundRect">
              <a:avLst/>
            </a:prstGeom>
            <a:solidFill>
              <a:srgbClr val="F1BC27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局部放电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cxnSp>
          <p:nvCxnSpPr>
            <p:cNvPr id="143" name="直接箭头连接符 142"/>
            <p:cNvCxnSpPr>
              <a:endCxn id="108" idx="3"/>
            </p:cNvCxnSpPr>
            <p:nvPr/>
          </p:nvCxnSpPr>
          <p:spPr>
            <a:xfrm flipV="1">
              <a:off x="2044858" y="3622023"/>
              <a:ext cx="273537" cy="81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</p:grpSp>
      <p:grpSp>
        <p:nvGrpSpPr>
          <p:cNvPr id="7" name="组合 6"/>
          <p:cNvGrpSpPr/>
          <p:nvPr/>
        </p:nvGrpSpPr>
        <p:grpSpPr>
          <a:xfrm>
            <a:off x="393786" y="4242839"/>
            <a:ext cx="3740233" cy="501638"/>
            <a:chOff x="417128" y="4355760"/>
            <a:chExt cx="3740233" cy="501638"/>
          </a:xfrm>
        </p:grpSpPr>
        <p:sp>
          <p:nvSpPr>
            <p:cNvPr id="104" name="圆角矩形 35"/>
            <p:cNvSpPr/>
            <p:nvPr/>
          </p:nvSpPr>
          <p:spPr>
            <a:xfrm flipH="1">
              <a:off x="417128" y="4372814"/>
              <a:ext cx="1609225" cy="484584"/>
            </a:xfrm>
            <a:prstGeom prst="round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设备过载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sp>
          <p:nvSpPr>
            <p:cNvPr id="110" name="圆角矩形 42"/>
            <p:cNvSpPr/>
            <p:nvPr/>
          </p:nvSpPr>
          <p:spPr>
            <a:xfrm flipH="1">
              <a:off x="2319283" y="4355760"/>
              <a:ext cx="1838078" cy="484584"/>
            </a:xfrm>
            <a:prstGeom prst="roundRect">
              <a:avLst/>
            </a:prstGeom>
            <a:solidFill>
              <a:srgbClr val="F1BC27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ctr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电流异常</a:t>
              </a:r>
            </a:p>
          </p:txBody>
        </p:sp>
        <p:cxnSp>
          <p:nvCxnSpPr>
            <p:cNvPr id="144" name="直接箭头连接符 143"/>
            <p:cNvCxnSpPr>
              <a:endCxn id="110" idx="3"/>
            </p:cNvCxnSpPr>
            <p:nvPr/>
          </p:nvCxnSpPr>
          <p:spPr>
            <a:xfrm flipV="1">
              <a:off x="2045883" y="4598052"/>
              <a:ext cx="273460" cy="41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</p:grpSp>
      <p:grpSp>
        <p:nvGrpSpPr>
          <p:cNvPr id="8" name="组合 7"/>
          <p:cNvGrpSpPr/>
          <p:nvPr/>
        </p:nvGrpSpPr>
        <p:grpSpPr>
          <a:xfrm>
            <a:off x="393786" y="5142399"/>
            <a:ext cx="3740583" cy="501638"/>
            <a:chOff x="414558" y="5251301"/>
            <a:chExt cx="3740583" cy="501638"/>
          </a:xfrm>
        </p:grpSpPr>
        <p:sp>
          <p:nvSpPr>
            <p:cNvPr id="154" name="圆角矩形 35"/>
            <p:cNvSpPr/>
            <p:nvPr/>
          </p:nvSpPr>
          <p:spPr>
            <a:xfrm flipH="1">
              <a:off x="414558" y="5268355"/>
              <a:ext cx="1609225" cy="484584"/>
            </a:xfrm>
            <a:prstGeom prst="round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绝缘气体泄漏</a:t>
              </a: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endParaRPr>
            </a:p>
          </p:txBody>
        </p:sp>
        <p:sp>
          <p:nvSpPr>
            <p:cNvPr id="155" name="圆角矩形 42"/>
            <p:cNvSpPr/>
            <p:nvPr/>
          </p:nvSpPr>
          <p:spPr>
            <a:xfrm flipH="1">
              <a:off x="2317063" y="5251301"/>
              <a:ext cx="1838078" cy="484584"/>
            </a:xfrm>
            <a:prstGeom prst="roundRect">
              <a:avLst/>
            </a:prstGeom>
            <a:solidFill>
              <a:srgbClr val="F1BC27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ctr" defTabSz="9144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+mn-ea"/>
                </a:rPr>
                <a:t>内部气压异常</a:t>
              </a:r>
            </a:p>
          </p:txBody>
        </p:sp>
        <p:cxnSp>
          <p:nvCxnSpPr>
            <p:cNvPr id="156" name="直接箭头连接符 155"/>
            <p:cNvCxnSpPr>
              <a:endCxn id="155" idx="3"/>
            </p:cNvCxnSpPr>
            <p:nvPr/>
          </p:nvCxnSpPr>
          <p:spPr>
            <a:xfrm flipV="1">
              <a:off x="2044858" y="5493593"/>
              <a:ext cx="273536" cy="41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</p:grpSp>
      <p:sp>
        <p:nvSpPr>
          <p:cNvPr id="166" name="右箭头 12"/>
          <p:cNvSpPr/>
          <p:nvPr/>
        </p:nvSpPr>
        <p:spPr>
          <a:xfrm>
            <a:off x="1690025" y="7600249"/>
            <a:ext cx="333758" cy="296846"/>
          </a:xfrm>
          <a:prstGeom prst="rightArrow">
            <a:avLst/>
          </a:prstGeom>
          <a:solidFill>
            <a:srgbClr val="3434B3"/>
          </a:solidFill>
          <a:ln w="25400" cap="flat" cmpd="sng" algn="ctr">
            <a:noFill/>
            <a:prstDash val="solid"/>
          </a:ln>
        </p:spPr>
        <p:txBody>
          <a:bodyPr lIns="51435" tIns="25718" rIns="51435" bIns="25718" anchor="ctr"/>
          <a:lstStyle/>
          <a:p>
            <a:pPr algn="ctr" defTabSz="513715" eaLnBrk="0" hangingPunct="0">
              <a:defRPr/>
            </a:pPr>
            <a:endParaRPr lang="zh-CN" altLang="en-US" sz="1600" kern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圆角矩形 31"/>
          <p:cNvSpPr/>
          <p:nvPr/>
        </p:nvSpPr>
        <p:spPr>
          <a:xfrm flipH="1">
            <a:off x="4714908" y="4200070"/>
            <a:ext cx="1389060" cy="373922"/>
          </a:xfrm>
          <a:prstGeom prst="roundRect">
            <a:avLst/>
          </a:prstGeom>
          <a:solidFill>
            <a:srgbClr val="27258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2012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年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02" name="圆角矩形 31"/>
          <p:cNvSpPr/>
          <p:nvPr/>
        </p:nvSpPr>
        <p:spPr>
          <a:xfrm flipH="1">
            <a:off x="4703794" y="4654428"/>
            <a:ext cx="1400174" cy="382998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印度大停电</a:t>
            </a:r>
          </a:p>
        </p:txBody>
      </p:sp>
      <p:sp>
        <p:nvSpPr>
          <p:cNvPr id="225" name="圆角矩形 31"/>
          <p:cNvSpPr/>
          <p:nvPr/>
        </p:nvSpPr>
        <p:spPr>
          <a:xfrm flipH="1">
            <a:off x="6227010" y="4194196"/>
            <a:ext cx="2737602" cy="373922"/>
          </a:xfrm>
          <a:prstGeom prst="roundRect">
            <a:avLst/>
          </a:prstGeom>
          <a:solidFill>
            <a:srgbClr val="27258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2009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年</a:t>
            </a:r>
          </a:p>
        </p:txBody>
      </p:sp>
      <p:sp>
        <p:nvSpPr>
          <p:cNvPr id="226" name="圆角矩形 31"/>
          <p:cNvSpPr/>
          <p:nvPr/>
        </p:nvSpPr>
        <p:spPr>
          <a:xfrm flipH="1">
            <a:off x="6215895" y="4648554"/>
            <a:ext cx="2748718" cy="382998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巴西和巴拉圭大停电</a:t>
            </a:r>
          </a:p>
        </p:txBody>
      </p:sp>
      <p:sp>
        <p:nvSpPr>
          <p:cNvPr id="204" name="圆角矩形 31"/>
          <p:cNvSpPr/>
          <p:nvPr/>
        </p:nvSpPr>
        <p:spPr>
          <a:xfrm flipH="1">
            <a:off x="6236744" y="5191263"/>
            <a:ext cx="1334910" cy="373922"/>
          </a:xfrm>
          <a:prstGeom prst="roundRect">
            <a:avLst/>
          </a:prstGeom>
          <a:solidFill>
            <a:srgbClr val="27258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2006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年</a:t>
            </a:r>
          </a:p>
        </p:txBody>
      </p:sp>
      <p:sp>
        <p:nvSpPr>
          <p:cNvPr id="205" name="圆角矩形 31"/>
          <p:cNvSpPr/>
          <p:nvPr/>
        </p:nvSpPr>
        <p:spPr>
          <a:xfrm flipH="1">
            <a:off x="6226063" y="5645621"/>
            <a:ext cx="1345591" cy="382998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欧洲大停电</a:t>
            </a:r>
          </a:p>
        </p:txBody>
      </p:sp>
      <p:sp>
        <p:nvSpPr>
          <p:cNvPr id="211" name="圆角矩形 31"/>
          <p:cNvSpPr/>
          <p:nvPr/>
        </p:nvSpPr>
        <p:spPr>
          <a:xfrm flipH="1">
            <a:off x="4723075" y="5186362"/>
            <a:ext cx="1306049" cy="373922"/>
          </a:xfrm>
          <a:prstGeom prst="roundRect">
            <a:avLst/>
          </a:prstGeom>
          <a:solidFill>
            <a:srgbClr val="27258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2008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年</a:t>
            </a:r>
          </a:p>
        </p:txBody>
      </p:sp>
      <p:sp>
        <p:nvSpPr>
          <p:cNvPr id="220" name="圆角矩形 31"/>
          <p:cNvSpPr/>
          <p:nvPr/>
        </p:nvSpPr>
        <p:spPr>
          <a:xfrm flipH="1">
            <a:off x="4712394" y="5640720"/>
            <a:ext cx="1337326" cy="382998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湖南大停电</a:t>
            </a:r>
          </a:p>
        </p:txBody>
      </p:sp>
      <p:sp>
        <p:nvSpPr>
          <p:cNvPr id="227" name="圆角矩形 31"/>
          <p:cNvSpPr/>
          <p:nvPr/>
        </p:nvSpPr>
        <p:spPr>
          <a:xfrm flipH="1">
            <a:off x="7651949" y="5174614"/>
            <a:ext cx="1306049" cy="373922"/>
          </a:xfrm>
          <a:prstGeom prst="roundRect">
            <a:avLst/>
          </a:prstGeom>
          <a:solidFill>
            <a:srgbClr val="27258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1997</a:t>
            </a:r>
            <a:r>
              <a: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年</a:t>
            </a:r>
          </a:p>
        </p:txBody>
      </p:sp>
      <p:sp>
        <p:nvSpPr>
          <p:cNvPr id="231" name="圆角矩形 31"/>
          <p:cNvSpPr/>
          <p:nvPr/>
        </p:nvSpPr>
        <p:spPr>
          <a:xfrm flipH="1">
            <a:off x="7641268" y="5628972"/>
            <a:ext cx="1323344" cy="382998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700" b="1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纽约大停电</a:t>
            </a:r>
          </a:p>
        </p:txBody>
      </p:sp>
      <p:sp>
        <p:nvSpPr>
          <p:cNvPr id="147" name="椭圆 146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203" name="椭圆 20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258" name="文本框 25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259" name="文本框 25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260" name="文本框 25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261" name="文本框 26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面向配网设备的数据采集系统研发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挑战重重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9855" y="1435475"/>
            <a:ext cx="8604290" cy="4317251"/>
            <a:chOff x="199441" y="7596408"/>
            <a:chExt cx="8604290" cy="4317251"/>
          </a:xfrm>
        </p:grpSpPr>
        <p:grpSp>
          <p:nvGrpSpPr>
            <p:cNvPr id="5" name="组合 4"/>
            <p:cNvGrpSpPr/>
            <p:nvPr/>
          </p:nvGrpSpPr>
          <p:grpSpPr>
            <a:xfrm>
              <a:off x="215900" y="8716062"/>
              <a:ext cx="8570564" cy="960212"/>
              <a:chOff x="254300" y="1420532"/>
              <a:chExt cx="8570564" cy="960212"/>
            </a:xfrm>
          </p:grpSpPr>
          <p:sp>
            <p:nvSpPr>
              <p:cNvPr id="102" name="矩形: 圆角 101"/>
              <p:cNvSpPr/>
              <p:nvPr/>
            </p:nvSpPr>
            <p:spPr>
              <a:xfrm>
                <a:off x="254300" y="1430729"/>
                <a:ext cx="2854927" cy="950015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glow rad="101600">
                  <a:srgbClr val="3434B3">
                    <a:alpha val="12000"/>
                  </a:srgbClr>
                </a:glow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06" name="矩形: 圆角 105"/>
              <p:cNvSpPr/>
              <p:nvPr/>
            </p:nvSpPr>
            <p:spPr>
              <a:xfrm>
                <a:off x="3220560" y="1430729"/>
                <a:ext cx="4558366" cy="950015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7866975" y="1420532"/>
                <a:ext cx="957889" cy="957889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ED7D31"/>
                  </a:gs>
                </a:gsLst>
                <a:path path="circle">
                  <a:fillToRect r="100000" b="10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101600" dir="2700000" algn="tl" rotWithShape="0">
                  <a:schemeClr val="accent1">
                    <a:lumMod val="75000"/>
                    <a:alpha val="2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99441" y="10952440"/>
              <a:ext cx="8569758" cy="961219"/>
              <a:chOff x="237841" y="3656910"/>
              <a:chExt cx="8569758" cy="961219"/>
            </a:xfrm>
          </p:grpSpPr>
          <p:sp>
            <p:nvSpPr>
              <p:cNvPr id="104" name="矩形: 圆角 103"/>
              <p:cNvSpPr/>
              <p:nvPr/>
            </p:nvSpPr>
            <p:spPr>
              <a:xfrm>
                <a:off x="237841" y="3659065"/>
                <a:ext cx="2854927" cy="951308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glow rad="101600">
                  <a:srgbClr val="3434B3">
                    <a:alpha val="12000"/>
                  </a:srgbClr>
                </a:glow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12" name="矩形: 圆角 111"/>
              <p:cNvSpPr/>
              <p:nvPr/>
            </p:nvSpPr>
            <p:spPr>
              <a:xfrm>
                <a:off x="3202368" y="3668113"/>
                <a:ext cx="4559666" cy="950016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7849710" y="3656910"/>
                <a:ext cx="957889" cy="957889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ED7D31"/>
                  </a:gs>
                </a:gsLst>
                <a:path path="circle">
                  <a:fillToRect r="100000" b="10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101600" dir="2700000" algn="tl" rotWithShape="0">
                  <a:schemeClr val="accent1">
                    <a:lumMod val="75000"/>
                    <a:alpha val="2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3754" y="7596408"/>
              <a:ext cx="8579977" cy="957889"/>
              <a:chOff x="237841" y="4782163"/>
              <a:chExt cx="8579977" cy="957889"/>
            </a:xfrm>
          </p:grpSpPr>
          <p:sp>
            <p:nvSpPr>
              <p:cNvPr id="105" name="矩形: 圆角 104"/>
              <p:cNvSpPr/>
              <p:nvPr/>
            </p:nvSpPr>
            <p:spPr>
              <a:xfrm>
                <a:off x="237841" y="4790036"/>
                <a:ext cx="2854927" cy="950016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glow rad="101600">
                  <a:srgbClr val="3434B3">
                    <a:alpha val="12000"/>
                  </a:srgbClr>
                </a:glow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47" name="文本框 54"/>
              <p:cNvSpPr txBox="1">
                <a:spLocks noChangeArrowheads="1"/>
              </p:cNvSpPr>
              <p:nvPr/>
            </p:nvSpPr>
            <p:spPr bwMode="auto">
              <a:xfrm>
                <a:off x="649643" y="5053714"/>
                <a:ext cx="20313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solidFill>
                      <a:srgbClr val="FFFFFF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以其他领域为背景</a:t>
                </a:r>
              </a:p>
            </p:txBody>
          </p:sp>
          <p:sp>
            <p:nvSpPr>
              <p:cNvPr id="144" name="矩形: 圆角 143"/>
              <p:cNvSpPr/>
              <p:nvPr/>
            </p:nvSpPr>
            <p:spPr>
              <a:xfrm>
                <a:off x="3202368" y="4790036"/>
                <a:ext cx="4559666" cy="950016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3690950" y="4784866"/>
                <a:ext cx="2598788" cy="4641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现有方法  无法直接套用</a:t>
                </a:r>
              </a:p>
            </p:txBody>
          </p:sp>
          <p:sp>
            <p:nvSpPr>
              <p:cNvPr id="151" name="文本框 58"/>
              <p:cNvSpPr txBox="1">
                <a:spLocks noChangeArrowheads="1"/>
              </p:cNvSpPr>
              <p:nvPr/>
            </p:nvSpPr>
            <p:spPr bwMode="auto">
              <a:xfrm>
                <a:off x="3538729" y="5148070"/>
                <a:ext cx="3929537" cy="464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marL="357505" indent="-179705">
                  <a:lnSpc>
                    <a:spcPct val="150000"/>
                  </a:lnSpc>
                  <a:buClr>
                    <a:srgbClr val="FFC000"/>
                  </a:buClr>
                  <a:buSzPct val="75000"/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与配电网设备的数据采集</a:t>
                </a:r>
                <a:r>
                  <a:rPr lang="zh-CN" altLang="en-US" dirty="0">
                    <a:solidFill>
                      <a:srgbClr val="FFC000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不适配</a:t>
                </a:r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7849710" y="4782163"/>
                <a:ext cx="957889" cy="957889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ED7D31"/>
                  </a:gs>
                </a:gsLst>
                <a:path path="circle">
                  <a:fillToRect r="100000" b="10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101600" dir="2700000" algn="tl" rotWithShape="0">
                  <a:schemeClr val="accent1">
                    <a:lumMod val="75000"/>
                    <a:alpha val="2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53" name="文本框 60"/>
              <p:cNvSpPr txBox="1">
                <a:spLocks noChangeArrowheads="1"/>
              </p:cNvSpPr>
              <p:nvPr/>
            </p:nvSpPr>
            <p:spPr bwMode="auto">
              <a:xfrm>
                <a:off x="7866976" y="5098749"/>
                <a:ext cx="95084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测不了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99441" y="9838163"/>
              <a:ext cx="8569758" cy="957889"/>
              <a:chOff x="237841" y="2542633"/>
              <a:chExt cx="8569758" cy="957889"/>
            </a:xfrm>
          </p:grpSpPr>
          <p:sp>
            <p:nvSpPr>
              <p:cNvPr id="154" name="矩形: 圆角 153"/>
              <p:cNvSpPr/>
              <p:nvPr/>
            </p:nvSpPr>
            <p:spPr>
              <a:xfrm>
                <a:off x="237841" y="2550067"/>
                <a:ext cx="2854927" cy="950015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glow rad="101600">
                  <a:srgbClr val="3434B3">
                    <a:alpha val="12000"/>
                  </a:srgbClr>
                </a:glow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55" name="矩形: 圆角 154"/>
              <p:cNvSpPr/>
              <p:nvPr/>
            </p:nvSpPr>
            <p:spPr>
              <a:xfrm>
                <a:off x="3202368" y="2550067"/>
                <a:ext cx="4559666" cy="950015"/>
              </a:xfrm>
              <a:prstGeom prst="roundRect">
                <a:avLst/>
              </a:prstGeom>
              <a:solidFill>
                <a:srgbClr val="3434B3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7849710" y="2542633"/>
                <a:ext cx="957889" cy="957889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100000">
                    <a:srgbClr val="ED7D31"/>
                  </a:gs>
                </a:gsLst>
                <a:path path="circle">
                  <a:fillToRect r="100000" b="10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101600" dir="2700000" algn="tl" rotWithShape="0">
                  <a:schemeClr val="accent1">
                    <a:lumMod val="75000"/>
                    <a:alpha val="2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sp>
        <p:nvSpPr>
          <p:cNvPr id="202" name="椭圆 201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209" name="椭圆 208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251" name="文本框 250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252" name="文本框 251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253" name="文本框 252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254" name="文本框 253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730072" y="1422142"/>
            <a:ext cx="625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</a:t>
            </a:r>
          </a:p>
          <a:p>
            <a:pPr algn="just">
              <a:spcAft>
                <a:spcPts val="0"/>
              </a:spcAft>
            </a:pPr>
            <a:r>
              <a:rPr lang="en-US" altLang="zh-CN" sz="3600" b="1" kern="1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</a:t>
            </a:r>
            <a:r>
              <a:rPr lang="en-US" altLang="zh-CN" sz="3600" b="1" kern="1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  <a:sym typeface="Wingdings 2" panose="05020102010507070707" pitchFamily="18" charset="2"/>
              </a:rPr>
              <a:t>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1265314" y="1376345"/>
            <a:ext cx="6620311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系统总体设计与采集器硬件实现</a:t>
            </a:r>
            <a:endParaRPr lang="en-US" altLang="zh-CN" sz="24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基于软件的系统可重构设计方案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系统可重构软件实现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系统现场测试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总结与展望</a:t>
            </a:r>
          </a:p>
        </p:txBody>
      </p:sp>
      <p:sp>
        <p:nvSpPr>
          <p:cNvPr id="69" name="椭圆 68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73" name="椭圆 72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研究内容：基于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软件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的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配网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设备的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可重构</a:t>
            </a:r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数据采集系统</a:t>
            </a:r>
          </a:p>
        </p:txBody>
      </p:sp>
      <p:sp>
        <p:nvSpPr>
          <p:cNvPr id="71" name="标题 1"/>
          <p:cNvSpPr txBox="1"/>
          <p:nvPr/>
        </p:nvSpPr>
        <p:spPr>
          <a:xfrm>
            <a:off x="692486" y="1350771"/>
            <a:ext cx="3837584" cy="115065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125730" defTabSz="457200">
              <a:lnSpc>
                <a:spcPct val="125000"/>
              </a:lnSpc>
              <a:buClr>
                <a:srgbClr val="3434B3"/>
              </a:buClr>
              <a:buSzPct val="73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与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xxx</a:t>
            </a: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2567" y="1089174"/>
            <a:ext cx="8382045" cy="1461409"/>
          </a:xfrm>
          <a:prstGeom prst="rect">
            <a:avLst/>
          </a:prstGeom>
          <a:noFill/>
          <a:ln>
            <a:solidFill>
              <a:srgbClr val="005D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4281" y="1080818"/>
            <a:ext cx="358287" cy="1487122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针对问题</a:t>
            </a:r>
          </a:p>
        </p:txBody>
      </p:sp>
      <p:sp>
        <p:nvSpPr>
          <p:cNvPr id="77" name="矩形 76"/>
          <p:cNvSpPr/>
          <p:nvPr/>
        </p:nvSpPr>
        <p:spPr>
          <a:xfrm>
            <a:off x="586786" y="2758078"/>
            <a:ext cx="2463063" cy="31737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28499" y="2749721"/>
            <a:ext cx="358287" cy="3182079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研究内容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112" y="1132212"/>
            <a:ext cx="1157849" cy="1386163"/>
          </a:xfrm>
          <a:prstGeom prst="rect">
            <a:avLst/>
          </a:prstGeom>
          <a:noFill/>
        </p:spPr>
      </p:pic>
      <p:sp>
        <p:nvSpPr>
          <p:cNvPr id="82" name="矩形 81"/>
          <p:cNvSpPr/>
          <p:nvPr/>
        </p:nvSpPr>
        <p:spPr>
          <a:xfrm>
            <a:off x="5502888" y="1319294"/>
            <a:ext cx="3300843" cy="1032759"/>
          </a:xfrm>
          <a:prstGeom prst="rect">
            <a:avLst/>
          </a:prstGeom>
          <a:noFill/>
          <a:ln>
            <a:noFill/>
            <a:prstDash val="dash"/>
          </a:ln>
          <a:effectLst>
            <a:outerShdw blurRad="1905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rIns="81000" anchor="ctr" anchorCtr="1"/>
          <a:lstStyle/>
          <a:p>
            <a:pPr>
              <a:lnSpc>
                <a:spcPct val="125000"/>
              </a:lnSpc>
              <a:buClr>
                <a:srgbClr val="3434B3"/>
              </a:buClr>
              <a:buSzPct val="73000"/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xxx</a:t>
            </a:r>
          </a:p>
        </p:txBody>
      </p:sp>
      <p:sp>
        <p:nvSpPr>
          <p:cNvPr id="84" name="矩形 83"/>
          <p:cNvSpPr/>
          <p:nvPr/>
        </p:nvSpPr>
        <p:spPr>
          <a:xfrm>
            <a:off x="602456" y="2774962"/>
            <a:ext cx="2447393" cy="35993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数据采集器</a:t>
            </a:r>
            <a:r>
              <a:rPr lang="en-US" altLang="zh-CN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PCB</a:t>
            </a:r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83551" y="3492593"/>
            <a:ext cx="916354" cy="2171724"/>
            <a:chOff x="2026401" y="3492593"/>
            <a:chExt cx="1062124" cy="2171724"/>
          </a:xfrm>
        </p:grpSpPr>
        <p:sp>
          <p:nvSpPr>
            <p:cNvPr id="76" name="标题 1"/>
            <p:cNvSpPr txBox="1"/>
            <p:nvPr/>
          </p:nvSpPr>
          <p:spPr>
            <a:xfrm>
              <a:off x="2036848" y="3492593"/>
              <a:ext cx="1051677" cy="388706"/>
            </a:xfrm>
            <a:prstGeom prst="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R="0" indent="0"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b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CN" altLang="en-US" sz="1400" dirty="0"/>
                <a:t>模块设计</a:t>
              </a:r>
            </a:p>
          </p:txBody>
        </p:sp>
        <p:sp>
          <p:nvSpPr>
            <p:cNvPr id="89" name="标题 1"/>
            <p:cNvSpPr txBox="1"/>
            <p:nvPr/>
          </p:nvSpPr>
          <p:spPr>
            <a:xfrm>
              <a:off x="2026401" y="4394595"/>
              <a:ext cx="1051677" cy="388706"/>
            </a:xfrm>
            <a:prstGeom prst="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R="0" indent="0"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b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CN" altLang="en-US" sz="1400" dirty="0"/>
                <a:t>电路设计</a:t>
              </a:r>
            </a:p>
          </p:txBody>
        </p:sp>
        <p:sp>
          <p:nvSpPr>
            <p:cNvPr id="90" name="标题 1"/>
            <p:cNvSpPr txBox="1"/>
            <p:nvPr/>
          </p:nvSpPr>
          <p:spPr>
            <a:xfrm>
              <a:off x="2026401" y="5275611"/>
              <a:ext cx="1051677" cy="388706"/>
            </a:xfrm>
            <a:prstGeom prst="rect">
              <a:avLst/>
            </a:prstGeom>
            <a:solidFill>
              <a:srgbClr val="3434B3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R="0" indent="0"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 b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CN" altLang="en-US" sz="1400" dirty="0"/>
                <a:t>实物打样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552240" y="3968750"/>
              <a:ext cx="1783" cy="3484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  <p:cxnSp>
          <p:nvCxnSpPr>
            <p:cNvPr id="95" name="直接箭头连接符 94"/>
            <p:cNvCxnSpPr/>
            <p:nvPr/>
          </p:nvCxnSpPr>
          <p:spPr>
            <a:xfrm>
              <a:off x="2552240" y="4883150"/>
              <a:ext cx="0" cy="3111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3434B3"/>
              </a:solidFill>
              <a:prstDash val="solid"/>
              <a:round/>
              <a:headEnd type="none" w="med" len="med"/>
              <a:tailEnd type="arrow" w="med" len="med"/>
            </a:ln>
            <a:effectLst>
              <a:glow rad="63500">
                <a:schemeClr val="accent1">
                  <a:alpha val="40000"/>
                </a:schemeClr>
              </a:glow>
            </a:effectLst>
          </p:spPr>
        </p:cxnSp>
      </p:grpSp>
      <p:sp>
        <p:nvSpPr>
          <p:cNvPr id="97" name="矩形 96"/>
          <p:cNvSpPr/>
          <p:nvPr/>
        </p:nvSpPr>
        <p:spPr>
          <a:xfrm>
            <a:off x="3410677" y="2768691"/>
            <a:ext cx="2596285" cy="31631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26347" y="2785575"/>
            <a:ext cx="2549787" cy="35993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</a:t>
            </a:r>
            <a:r>
              <a:rPr lang="en-US" altLang="zh-CN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QT</a:t>
            </a:r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的复杂可重构</a:t>
            </a:r>
          </a:p>
        </p:txBody>
      </p:sp>
      <p:sp>
        <p:nvSpPr>
          <p:cNvPr id="108" name="矩形 107"/>
          <p:cNvSpPr/>
          <p:nvPr/>
        </p:nvSpPr>
        <p:spPr>
          <a:xfrm>
            <a:off x="6366245" y="2758078"/>
            <a:ext cx="2596285" cy="31737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366244" y="2774962"/>
            <a:ext cx="2596285" cy="35993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系统部署与调试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29960" y="42243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3426347" y="4423371"/>
            <a:ext cx="2557490" cy="35993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基于</a:t>
            </a:r>
            <a:r>
              <a:rPr lang="en-US" altLang="zh-CN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UART</a:t>
            </a:r>
            <a:r>
              <a:rPr lang="zh-CN" altLang="en-US" sz="17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的简单可重构</a:t>
            </a:r>
          </a:p>
        </p:txBody>
      </p:sp>
      <p:sp>
        <p:nvSpPr>
          <p:cNvPr id="140" name="右箭头 12"/>
          <p:cNvSpPr/>
          <p:nvPr/>
        </p:nvSpPr>
        <p:spPr>
          <a:xfrm>
            <a:off x="3065519" y="4192337"/>
            <a:ext cx="349128" cy="296846"/>
          </a:xfrm>
          <a:prstGeom prst="rightArrow">
            <a:avLst/>
          </a:prstGeom>
          <a:solidFill>
            <a:srgbClr val="3434B3"/>
          </a:solidFill>
          <a:ln w="25400" cap="flat" cmpd="sng" algn="ctr">
            <a:noFill/>
            <a:prstDash val="solid"/>
          </a:ln>
        </p:spPr>
        <p:txBody>
          <a:bodyPr lIns="51435" tIns="25718" rIns="51435" bIns="25718" anchor="ctr"/>
          <a:lstStyle/>
          <a:p>
            <a:pPr algn="ctr" defTabSz="513715" eaLnBrk="0" hangingPunct="0">
              <a:defRPr/>
            </a:pPr>
            <a:endParaRPr lang="zh-CN" altLang="en-US" sz="1600" kern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1" name="右箭头 12"/>
          <p:cNvSpPr/>
          <p:nvPr/>
        </p:nvSpPr>
        <p:spPr>
          <a:xfrm>
            <a:off x="6022632" y="4204693"/>
            <a:ext cx="349128" cy="296846"/>
          </a:xfrm>
          <a:prstGeom prst="rightArrow">
            <a:avLst/>
          </a:prstGeom>
          <a:solidFill>
            <a:srgbClr val="3434B3"/>
          </a:solidFill>
          <a:ln w="25400" cap="flat" cmpd="sng" algn="ctr">
            <a:noFill/>
            <a:prstDash val="solid"/>
          </a:ln>
        </p:spPr>
        <p:txBody>
          <a:bodyPr lIns="51435" tIns="25718" rIns="51435" bIns="25718" anchor="ctr"/>
          <a:lstStyle/>
          <a:p>
            <a:pPr algn="ctr" defTabSz="513715" eaLnBrk="0" hangingPunct="0">
              <a:defRPr/>
            </a:pPr>
            <a:endParaRPr lang="zh-CN" altLang="en-US" sz="1600" kern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117" name="椭圆 116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系统架构：配网设备可重构数据采集系统</a:t>
            </a:r>
            <a:r>
              <a:rPr lang="zh-CN" altLang="en-US" sz="22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总体设计</a:t>
            </a:r>
          </a:p>
        </p:txBody>
      </p:sp>
      <p:sp>
        <p:nvSpPr>
          <p:cNvPr id="324" name="标题 1"/>
          <p:cNvSpPr txBox="1"/>
          <p:nvPr/>
        </p:nvSpPr>
        <p:spPr>
          <a:xfrm>
            <a:off x="303154" y="5682717"/>
            <a:ext cx="5999858" cy="388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3715" eaLnBrk="0" hangingPunct="0">
              <a:defRPr/>
            </a:pPr>
            <a:r>
              <a:rPr lang="zh-CN" altLang="en-US" sz="16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图</a:t>
            </a:r>
            <a:r>
              <a:rPr lang="en-US" altLang="zh-CN" sz="16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2-1</a:t>
            </a:r>
            <a:r>
              <a:rPr lang="zh-CN" altLang="en-US" sz="16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：</a:t>
            </a:r>
            <a:r>
              <a:rPr lang="zh-CN" altLang="en-US" sz="16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可重构数据采集系统总体设计图</a:t>
            </a:r>
          </a:p>
        </p:txBody>
      </p:sp>
      <p:sp>
        <p:nvSpPr>
          <p:cNvPr id="73" name="矩形 72"/>
          <p:cNvSpPr/>
          <p:nvPr/>
        </p:nvSpPr>
        <p:spPr>
          <a:xfrm>
            <a:off x="247833" y="1583492"/>
            <a:ext cx="6331532" cy="4487931"/>
          </a:xfrm>
          <a:prstGeom prst="rect">
            <a:avLst/>
          </a:prstGeom>
          <a:noFill/>
          <a:ln w="25400">
            <a:solidFill>
              <a:srgbClr val="3434B3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1435" tIns="25718" rIns="51435" bIns="25718" anchor="ctr"/>
          <a:lstStyle/>
          <a:p>
            <a:pPr marL="285750" indent="-285750" defTabSz="6858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434B3"/>
              </a:buClr>
              <a:buFont typeface="Wingdings" panose="05000000000000000000" pitchFamily="2" charset="2"/>
              <a:buChar char="n"/>
              <a:defRPr/>
            </a:pPr>
            <a:endParaRPr lang="zh-CN" altLang="en-US" sz="1600" dirty="0">
              <a:solidFill>
                <a:srgbClr val="3434B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1866" y="1216263"/>
            <a:ext cx="6347499" cy="367229"/>
          </a:xfrm>
          <a:prstGeom prst="rect">
            <a:avLst/>
          </a:prstGeom>
          <a:solidFill>
            <a:srgbClr val="3434B3"/>
          </a:solidFill>
          <a:ln w="25400" cap="flat" cmpd="sng" algn="ctr">
            <a:noFill/>
            <a:prstDash val="solid"/>
          </a:ln>
        </p:spPr>
        <p:txBody>
          <a:bodyPr lIns="51435" tIns="25718" rIns="51435" bIns="25718" anchor="ctr"/>
          <a:lstStyle/>
          <a:p>
            <a:pPr algn="ctr" defTabSz="513715" eaLnBrk="0" hangingPunct="0"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总体设计</a:t>
            </a:r>
          </a:p>
        </p:txBody>
      </p:sp>
      <p:sp>
        <p:nvSpPr>
          <p:cNvPr id="76" name="圆角矩形 30"/>
          <p:cNvSpPr/>
          <p:nvPr/>
        </p:nvSpPr>
        <p:spPr>
          <a:xfrm flipH="1">
            <a:off x="6871787" y="1779072"/>
            <a:ext cx="1838081" cy="64020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1787" y="1899121"/>
            <a:ext cx="18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场景适配</a:t>
            </a:r>
          </a:p>
        </p:txBody>
      </p:sp>
      <p:sp>
        <p:nvSpPr>
          <p:cNvPr id="78" name="圆角矩形 30"/>
          <p:cNvSpPr/>
          <p:nvPr/>
        </p:nvSpPr>
        <p:spPr>
          <a:xfrm flipH="1">
            <a:off x="6871787" y="2931448"/>
            <a:ext cx="1838081" cy="64020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71787" y="3051497"/>
            <a:ext cx="18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更加灵活</a:t>
            </a:r>
          </a:p>
        </p:txBody>
      </p:sp>
      <p:sp>
        <p:nvSpPr>
          <p:cNvPr id="88" name="圆角矩形 30"/>
          <p:cNvSpPr/>
          <p:nvPr/>
        </p:nvSpPr>
        <p:spPr>
          <a:xfrm flipH="1">
            <a:off x="6871787" y="4083824"/>
            <a:ext cx="1838081" cy="64020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871787" y="4203873"/>
            <a:ext cx="18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成本更低</a:t>
            </a:r>
          </a:p>
        </p:txBody>
      </p:sp>
      <p:sp>
        <p:nvSpPr>
          <p:cNvPr id="91" name="圆角矩形 30"/>
          <p:cNvSpPr/>
          <p:nvPr/>
        </p:nvSpPr>
        <p:spPr>
          <a:xfrm flipH="1">
            <a:off x="6871787" y="5236201"/>
            <a:ext cx="1838081" cy="640209"/>
          </a:xfrm>
          <a:prstGeom prst="roundRect">
            <a:avLst/>
          </a:prstGeom>
          <a:solidFill>
            <a:srgbClr val="ED7D31"/>
          </a:solidFill>
          <a:ln>
            <a:noFill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0000" tIns="0" rIns="91440" bIns="0" numCol="1" anchor="t" anchorCtr="0" compatLnSpc="1"/>
          <a:lstStyle/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871787" y="5356250"/>
            <a:ext cx="18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国产芯片</a:t>
            </a:r>
          </a:p>
        </p:txBody>
      </p:sp>
      <p:sp>
        <p:nvSpPr>
          <p:cNvPr id="84" name="椭圆 83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94" name="椭圆 93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-142907" y="355008"/>
            <a:ext cx="9429814" cy="535548"/>
          </a:xfrm>
          <a:prstGeom prst="rect">
            <a:avLst/>
          </a:prstGeom>
          <a:solidFill>
            <a:srgbClr val="3434B3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2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 硬件实现</a:t>
            </a:r>
            <a:endParaRPr lang="zh-CN" altLang="en-US" sz="2200" dirty="0">
              <a:solidFill>
                <a:srgbClr val="FFC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5" name="标题 1"/>
          <p:cNvSpPr txBox="1"/>
          <p:nvPr/>
        </p:nvSpPr>
        <p:spPr>
          <a:xfrm>
            <a:off x="1030924" y="3101770"/>
            <a:ext cx="3392353" cy="388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3715" eaLnBrk="0" hangingPunct="0">
              <a:defRPr/>
            </a:pP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图</a:t>
            </a:r>
            <a:r>
              <a:rPr lang="en-US" altLang="zh-CN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2-2</a:t>
            </a: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：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可重构数据采集器总体设计图</a:t>
            </a:r>
            <a:endParaRPr lang="en-US" altLang="zh-CN" sz="1400" kern="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1140309" y="5792447"/>
            <a:ext cx="3117181" cy="388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3715" eaLnBrk="0" hangingPunct="0">
              <a:defRPr/>
            </a:pP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  <a:r>
              <a:rPr lang="en-US" altLang="zh-CN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2-4</a:t>
            </a: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数据采集器</a:t>
            </a:r>
            <a:r>
              <a:rPr lang="en-US" altLang="zh-CN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PCB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图顶层</a:t>
            </a:r>
          </a:p>
        </p:txBody>
      </p:sp>
      <p:sp>
        <p:nvSpPr>
          <p:cNvPr id="79" name="标题 1"/>
          <p:cNvSpPr txBox="1"/>
          <p:nvPr/>
        </p:nvSpPr>
        <p:spPr>
          <a:xfrm>
            <a:off x="5185674" y="5781102"/>
            <a:ext cx="3065685" cy="388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3715" eaLnBrk="0" hangingPunct="0">
              <a:defRPr/>
            </a:pP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  <a:r>
              <a:rPr lang="en-US" altLang="zh-CN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2-5</a:t>
            </a: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数据采集器</a:t>
            </a:r>
            <a:r>
              <a:rPr lang="en-US" altLang="zh-CN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PCB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图底层</a:t>
            </a:r>
          </a:p>
        </p:txBody>
      </p:sp>
      <p:sp>
        <p:nvSpPr>
          <p:cNvPr id="3" name="矩形 2"/>
          <p:cNvSpPr/>
          <p:nvPr/>
        </p:nvSpPr>
        <p:spPr>
          <a:xfrm>
            <a:off x="755008" y="1025678"/>
            <a:ext cx="3767357" cy="2462566"/>
          </a:xfrm>
          <a:prstGeom prst="rect">
            <a:avLst/>
          </a:prstGeom>
          <a:noFill/>
          <a:ln>
            <a:solidFill>
              <a:srgbClr val="005D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721" y="997981"/>
            <a:ext cx="358287" cy="2492495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总体设计</a:t>
            </a:r>
          </a:p>
        </p:txBody>
      </p:sp>
      <p:sp>
        <p:nvSpPr>
          <p:cNvPr id="82" name="矩形 81"/>
          <p:cNvSpPr/>
          <p:nvPr/>
        </p:nvSpPr>
        <p:spPr>
          <a:xfrm>
            <a:off x="755008" y="3625598"/>
            <a:ext cx="7960898" cy="2535009"/>
          </a:xfrm>
          <a:prstGeom prst="rect">
            <a:avLst/>
          </a:prstGeom>
          <a:noFill/>
          <a:ln>
            <a:solidFill>
              <a:srgbClr val="005D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3" name="标题 1"/>
          <p:cNvSpPr txBox="1"/>
          <p:nvPr/>
        </p:nvSpPr>
        <p:spPr>
          <a:xfrm>
            <a:off x="5324725" y="3175812"/>
            <a:ext cx="3174552" cy="38870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3715" eaLnBrk="0" hangingPunct="0">
              <a:defRPr/>
            </a:pP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  <a:r>
              <a:rPr lang="en-US" altLang="zh-CN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2-3</a:t>
            </a:r>
            <a:r>
              <a:rPr lang="zh-CN" altLang="en-US" sz="1400" kern="0" dirty="0">
                <a:solidFill>
                  <a:srgbClr val="3434B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数据采集器</a:t>
            </a:r>
            <a:r>
              <a:rPr lang="en-US" altLang="zh-CN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PCB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 </a:t>
            </a:r>
            <a:r>
              <a:rPr lang="en-US" altLang="zh-CN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3D</a:t>
            </a:r>
            <a:r>
              <a:rPr lang="zh-CN" altLang="en-US" sz="1400" kern="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图</a:t>
            </a:r>
          </a:p>
        </p:txBody>
      </p:sp>
      <p:sp>
        <p:nvSpPr>
          <p:cNvPr id="84" name="矩形 83"/>
          <p:cNvSpPr/>
          <p:nvPr/>
        </p:nvSpPr>
        <p:spPr>
          <a:xfrm>
            <a:off x="396721" y="3617241"/>
            <a:ext cx="358287" cy="2535009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设计细节</a:t>
            </a:r>
          </a:p>
        </p:txBody>
      </p:sp>
      <p:sp>
        <p:nvSpPr>
          <p:cNvPr id="85" name="矩形 84"/>
          <p:cNvSpPr/>
          <p:nvPr/>
        </p:nvSpPr>
        <p:spPr>
          <a:xfrm>
            <a:off x="5185674" y="1012066"/>
            <a:ext cx="3530231" cy="2476178"/>
          </a:xfrm>
          <a:prstGeom prst="rect">
            <a:avLst/>
          </a:prstGeom>
          <a:noFill/>
          <a:ln>
            <a:solidFill>
              <a:srgbClr val="005D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19993" y="995749"/>
            <a:ext cx="358287" cy="2492495"/>
          </a:xfrm>
          <a:prstGeom prst="rect">
            <a:avLst/>
          </a:prstGeom>
          <a:solidFill>
            <a:srgbClr val="343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三维模型</a:t>
            </a:r>
          </a:p>
        </p:txBody>
      </p:sp>
      <p:sp>
        <p:nvSpPr>
          <p:cNvPr id="87" name="椭圆 86"/>
          <p:cNvSpPr/>
          <p:nvPr/>
        </p:nvSpPr>
        <p:spPr>
          <a:xfrm>
            <a:off x="453718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51324" y="26363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48930" y="263632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44613" y="1336"/>
            <a:ext cx="98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</a:p>
        </p:txBody>
      </p:sp>
      <p:sp>
        <p:nvSpPr>
          <p:cNvPr id="91" name="椭圆 90"/>
          <p:cNvSpPr/>
          <p:nvPr/>
        </p:nvSpPr>
        <p:spPr>
          <a:xfrm>
            <a:off x="3927566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132354" y="266480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4029960" y="266478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806182" y="266486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70378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234748" y="266484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638993" y="263640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536599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843781" y="263640"/>
            <a:ext cx="71566" cy="715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741387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946175" y="263638"/>
            <a:ext cx="71566" cy="715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002504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7207292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104898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41208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30968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761686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751447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010970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908576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6215758" y="270321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13364" y="270319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291761" y="270327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394155" y="270325"/>
            <a:ext cx="71566" cy="7156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444696" y="918"/>
            <a:ext cx="1882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系统总体设计与硬件实现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3825678" y="415"/>
            <a:ext cx="134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软件可重构方案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5601123" y="413"/>
            <a:ext cx="826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软件实现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6896759" y="5172"/>
            <a:ext cx="134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现场测试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8179195" y="6974"/>
            <a:ext cx="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KSO_WPP_MARK_KEY" val="660996f6-66b0-49d8-adaf-687549ccdc16"/>
  <p:tag name="COMMONDATA" val="eyJoZGlkIjoiNjRhYmE0OTFkNmI2ZWMyODEwNWNkYTcwNzcxZjg5Mm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1994</Words>
  <Application>Microsoft Office PowerPoint</Application>
  <PresentationFormat>全屏显示(4:3)</PresentationFormat>
  <Paragraphs>409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 Light</vt:lpstr>
      <vt:lpstr>方正大标宋简体</vt:lpstr>
      <vt:lpstr>楷体</vt:lpstr>
      <vt:lpstr>思源黑体 CN Bold</vt:lpstr>
      <vt:lpstr>思源黑体 CN Heavy</vt:lpstr>
      <vt:lpstr>思源黑体 CN Medium</vt:lpstr>
      <vt:lpstr>Arial</vt:lpstr>
      <vt:lpstr>Calibri</vt:lpstr>
      <vt:lpstr>Calibri Light</vt:lpstr>
      <vt:lpstr>Wingdings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</dc:creator>
  <cp:lastModifiedBy>广义 刘</cp:lastModifiedBy>
  <cp:revision>333</cp:revision>
  <dcterms:created xsi:type="dcterms:W3CDTF">2022-05-06T11:58:00Z</dcterms:created>
  <dcterms:modified xsi:type="dcterms:W3CDTF">2023-09-04T04:26:54Z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CFBD581D0C6140EBABFD5A0B1C3899BE_12</vt:lpwstr>
  </property>
  <property fmtid="{D5CDD505-2E9C-101B-9397-08002B2CF9AE}" pid="3" name="KSOProductBuildVer">
    <vt:lpwstr>2052-11.1.0.14309</vt:lpwstr>
  </property>
</Properties>
</file>